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Default Extension="tiff" ContentType="image/tif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charts/chart7.xml" ContentType="application/vnd.openxmlformats-officedocument.drawingml.char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51" r:id="rId2"/>
    <p:sldMasterId id="2147483654" r:id="rId3"/>
    <p:sldMasterId id="2147483724" r:id="rId4"/>
    <p:sldMasterId id="2147484204" r:id="rId5"/>
    <p:sldMasterId id="2147484216" r:id="rId6"/>
    <p:sldMasterId id="2147484463" r:id="rId7"/>
    <p:sldMasterId id="2147484722" r:id="rId8"/>
    <p:sldMasterId id="2147485897" r:id="rId9"/>
    <p:sldMasterId id="2147487103" r:id="rId10"/>
    <p:sldMasterId id="2147487121" r:id="rId11"/>
    <p:sldMasterId id="2147487157" r:id="rId12"/>
    <p:sldMasterId id="2147487246" r:id="rId13"/>
    <p:sldMasterId id="2147487259" r:id="rId14"/>
    <p:sldMasterId id="2147487276" r:id="rId15"/>
    <p:sldMasterId id="2147487288" r:id="rId16"/>
    <p:sldMasterId id="2147487300" r:id="rId17"/>
    <p:sldMasterId id="2147487313" r:id="rId18"/>
    <p:sldMasterId id="2147487325" r:id="rId19"/>
    <p:sldMasterId id="2147487338" r:id="rId20"/>
    <p:sldMasterId id="2147487351" r:id="rId21"/>
    <p:sldMasterId id="2147487379" r:id="rId22"/>
    <p:sldMasterId id="2147487392" r:id="rId23"/>
  </p:sldMasterIdLst>
  <p:notesMasterIdLst>
    <p:notesMasterId r:id="rId43"/>
  </p:notesMasterIdLst>
  <p:handoutMasterIdLst>
    <p:handoutMasterId r:id="rId44"/>
  </p:handoutMasterIdLst>
  <p:sldIdLst>
    <p:sldId id="794" r:id="rId24"/>
    <p:sldId id="1386" r:id="rId25"/>
    <p:sldId id="1423" r:id="rId26"/>
    <p:sldId id="1387" r:id="rId27"/>
    <p:sldId id="1389" r:id="rId28"/>
    <p:sldId id="1408" r:id="rId29"/>
    <p:sldId id="1390" r:id="rId30"/>
    <p:sldId id="1413" r:id="rId31"/>
    <p:sldId id="1397" r:id="rId32"/>
    <p:sldId id="1414" r:id="rId33"/>
    <p:sldId id="1415" r:id="rId34"/>
    <p:sldId id="1416" r:id="rId35"/>
    <p:sldId id="1417" r:id="rId36"/>
    <p:sldId id="1418" r:id="rId37"/>
    <p:sldId id="1419" r:id="rId38"/>
    <p:sldId id="1421" r:id="rId39"/>
    <p:sldId id="1422" r:id="rId40"/>
    <p:sldId id="1403" r:id="rId41"/>
    <p:sldId id="1384" r:id="rId42"/>
  </p:sldIdLst>
  <p:sldSz cx="9906000" cy="6858000" type="A4"/>
  <p:notesSz cx="6797675" cy="992822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FF"/>
    <a:srgbClr val="99FF99"/>
    <a:srgbClr val="CCFFCC"/>
    <a:srgbClr val="66FF66"/>
    <a:srgbClr val="D4E6D4"/>
    <a:srgbClr val="CC66FF"/>
    <a:srgbClr val="FF00FF"/>
    <a:srgbClr val="99CC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93" autoAdjust="0"/>
    <p:restoredTop sz="96979" autoAdjust="0"/>
  </p:normalViewPr>
  <p:slideViewPr>
    <p:cSldViewPr>
      <p:cViewPr>
        <p:scale>
          <a:sx n="66" d="100"/>
          <a:sy n="66" d="100"/>
        </p:scale>
        <p:origin x="-534" y="-174"/>
      </p:cViewPr>
      <p:guideLst>
        <p:guide orient="horz" pos="391"/>
        <p:guide orient="horz" pos="572"/>
        <p:guide orient="horz" pos="1933"/>
        <p:guide orient="horz" pos="3203"/>
        <p:guide orient="horz" pos="1207"/>
        <p:guide pos="217"/>
        <p:guide pos="2304"/>
        <p:guide pos="45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362" y="378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Khing\PTT%20-%20Biosurfactant%202012\Result%20biosurfactant\Batch%20mode%20reactor%20run%20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PTT%20-%20Biosurfactant%202014\Result%20biosurfactant\Oil%20displacement%20result%20from%20varous%20concentration%20final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5086341197802"/>
          <c:y val="0.11260042078382979"/>
          <c:w val="0.77411804565674958"/>
          <c:h val="0.72557539165139573"/>
        </c:manualLayout>
      </c:layout>
      <c:scatterChart>
        <c:scatterStyle val="lineMarker"/>
        <c:ser>
          <c:idx val="0"/>
          <c:order val="0"/>
          <c:tx>
            <c:v>Crude biosurfactant</c:v>
          </c:tx>
          <c:spPr>
            <a:ln w="15875">
              <a:solidFill>
                <a:srgbClr val="006C31"/>
              </a:solidFill>
            </a:ln>
          </c:spPr>
          <c:marker>
            <c:symbol val="square"/>
            <c:size val="6"/>
            <c:spPr>
              <a:solidFill>
                <a:srgbClr val="006C31"/>
              </a:solidFill>
              <a:ln>
                <a:solidFill>
                  <a:srgbClr val="006C31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Sheet1!$N$3:$N$27</c:f>
                <c:numCache>
                  <c:formatCode>General</c:formatCode>
                  <c:ptCount val="25"/>
                  <c:pt idx="0">
                    <c:v>0.14422205101855837</c:v>
                  </c:pt>
                  <c:pt idx="1">
                    <c:v>0.18924528469100327</c:v>
                  </c:pt>
                  <c:pt idx="2">
                    <c:v>0.21221058723196226</c:v>
                  </c:pt>
                  <c:pt idx="3">
                    <c:v>0.19751543149590331</c:v>
                  </c:pt>
                  <c:pt idx="4">
                    <c:v>0.23412563895228486</c:v>
                  </c:pt>
                  <c:pt idx="5">
                    <c:v>0.10599324460188357</c:v>
                  </c:pt>
                  <c:pt idx="6">
                    <c:v>0.22091193569685746</c:v>
                  </c:pt>
                  <c:pt idx="7">
                    <c:v>7.1428571428575172E-2</c:v>
                  </c:pt>
                  <c:pt idx="8">
                    <c:v>0.27284509239574667</c:v>
                  </c:pt>
                  <c:pt idx="9">
                    <c:v>0.28256636388642964</c:v>
                  </c:pt>
                  <c:pt idx="10">
                    <c:v>0.10631125685144222</c:v>
                  </c:pt>
                  <c:pt idx="11">
                    <c:v>0.14595233240114383</c:v>
                  </c:pt>
                  <c:pt idx="12">
                    <c:v>0.11273124382057062</c:v>
                  </c:pt>
                  <c:pt idx="13">
                    <c:v>0.11342214657346764</c:v>
                  </c:pt>
                  <c:pt idx="14">
                    <c:v>3.818813079129834E-2</c:v>
                  </c:pt>
                  <c:pt idx="15">
                    <c:v>9.0427226725877968E-2</c:v>
                  </c:pt>
                  <c:pt idx="16">
                    <c:v>0.17184658856084276</c:v>
                  </c:pt>
                  <c:pt idx="17">
                    <c:v>0.23895606290697324</c:v>
                  </c:pt>
                  <c:pt idx="18">
                    <c:v>0.15132745950421866</c:v>
                  </c:pt>
                  <c:pt idx="19">
                    <c:v>0.17000000000000021</c:v>
                  </c:pt>
                  <c:pt idx="20">
                    <c:v>5.9651767227243697E-2</c:v>
                  </c:pt>
                  <c:pt idx="21">
                    <c:v>0.16653327995728778</c:v>
                  </c:pt>
                  <c:pt idx="22">
                    <c:v>0.10503967504392592</c:v>
                  </c:pt>
                  <c:pt idx="23">
                    <c:v>9.2915732431775186E-2</c:v>
                  </c:pt>
                  <c:pt idx="24">
                    <c:v>0.1960442127004354</c:v>
                  </c:pt>
                </c:numCache>
              </c:numRef>
            </c:plus>
            <c:minus>
              <c:numRef>
                <c:f>Sheet1!$N$3:$N$27</c:f>
                <c:numCache>
                  <c:formatCode>General</c:formatCode>
                  <c:ptCount val="25"/>
                  <c:pt idx="0">
                    <c:v>0.14422205101855837</c:v>
                  </c:pt>
                  <c:pt idx="1">
                    <c:v>0.18924528469100327</c:v>
                  </c:pt>
                  <c:pt idx="2">
                    <c:v>0.21221058723196226</c:v>
                  </c:pt>
                  <c:pt idx="3">
                    <c:v>0.19751543149590331</c:v>
                  </c:pt>
                  <c:pt idx="4">
                    <c:v>0.23412563895228486</c:v>
                  </c:pt>
                  <c:pt idx="5">
                    <c:v>0.10599324460188357</c:v>
                  </c:pt>
                  <c:pt idx="6">
                    <c:v>0.22091193569685746</c:v>
                  </c:pt>
                  <c:pt idx="7">
                    <c:v>7.1428571428575172E-2</c:v>
                  </c:pt>
                  <c:pt idx="8">
                    <c:v>0.27284509239574667</c:v>
                  </c:pt>
                  <c:pt idx="9">
                    <c:v>0.28256636388642964</c:v>
                  </c:pt>
                  <c:pt idx="10">
                    <c:v>0.10631125685144222</c:v>
                  </c:pt>
                  <c:pt idx="11">
                    <c:v>0.14595233240114383</c:v>
                  </c:pt>
                  <c:pt idx="12">
                    <c:v>0.11273124382057062</c:v>
                  </c:pt>
                  <c:pt idx="13">
                    <c:v>0.11342214657346764</c:v>
                  </c:pt>
                  <c:pt idx="14">
                    <c:v>3.818813079129834E-2</c:v>
                  </c:pt>
                  <c:pt idx="15">
                    <c:v>9.0427226725877968E-2</c:v>
                  </c:pt>
                  <c:pt idx="16">
                    <c:v>0.17184658856084276</c:v>
                  </c:pt>
                  <c:pt idx="17">
                    <c:v>0.23895606290697324</c:v>
                  </c:pt>
                  <c:pt idx="18">
                    <c:v>0.15132745950421866</c:v>
                  </c:pt>
                  <c:pt idx="19">
                    <c:v>0.17000000000000021</c:v>
                  </c:pt>
                  <c:pt idx="20">
                    <c:v>5.9651767227243697E-2</c:v>
                  </c:pt>
                  <c:pt idx="21">
                    <c:v>0.16653327995728778</c:v>
                  </c:pt>
                  <c:pt idx="22">
                    <c:v>0.10503967504392592</c:v>
                  </c:pt>
                  <c:pt idx="23">
                    <c:v>9.2915732431775186E-2</c:v>
                  </c:pt>
                  <c:pt idx="24">
                    <c:v>0.1960442127004354</c:v>
                  </c:pt>
                </c:numCache>
              </c:numRef>
            </c:minus>
          </c:errBars>
          <c:xVal>
            <c:numRef>
              <c:f>Sheet1!$J$3:$J$27</c:f>
              <c:numCache>
                <c:formatCode>0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Sheet1!$M$3:$M$27</c:f>
              <c:numCache>
                <c:formatCode>0.00</c:formatCode>
                <c:ptCount val="25"/>
                <c:pt idx="0">
                  <c:v>2.3799999999999977</c:v>
                </c:pt>
                <c:pt idx="1">
                  <c:v>3.8579999999999988</c:v>
                </c:pt>
                <c:pt idx="2">
                  <c:v>6.0033333333333392</c:v>
                </c:pt>
                <c:pt idx="3">
                  <c:v>8.7444444444444418</c:v>
                </c:pt>
                <c:pt idx="4">
                  <c:v>7.2666666666666684</c:v>
                </c:pt>
                <c:pt idx="5">
                  <c:v>2.0999999999999988</c:v>
                </c:pt>
                <c:pt idx="6">
                  <c:v>2.6916666666666664</c:v>
                </c:pt>
                <c:pt idx="7">
                  <c:v>4.8714285714285719</c:v>
                </c:pt>
                <c:pt idx="8">
                  <c:v>7.1222222222222209</c:v>
                </c:pt>
                <c:pt idx="9">
                  <c:v>1.5374999999999985</c:v>
                </c:pt>
                <c:pt idx="10">
                  <c:v>2.3958333333333308</c:v>
                </c:pt>
                <c:pt idx="11">
                  <c:v>3.7916666666666647</c:v>
                </c:pt>
                <c:pt idx="12">
                  <c:v>6.6333333333333391</c:v>
                </c:pt>
                <c:pt idx="13">
                  <c:v>1.7666666666666668</c:v>
                </c:pt>
                <c:pt idx="14">
                  <c:v>2.683333333333334</c:v>
                </c:pt>
                <c:pt idx="15">
                  <c:v>4.320833333333332</c:v>
                </c:pt>
                <c:pt idx="16">
                  <c:v>6.4124999999999988</c:v>
                </c:pt>
                <c:pt idx="17">
                  <c:v>2.0200000000000009</c:v>
                </c:pt>
                <c:pt idx="18">
                  <c:v>2.72</c:v>
                </c:pt>
                <c:pt idx="19">
                  <c:v>3.8899999999999997</c:v>
                </c:pt>
                <c:pt idx="20">
                  <c:v>6.4483333333333421</c:v>
                </c:pt>
                <c:pt idx="21">
                  <c:v>1.593333333333333</c:v>
                </c:pt>
                <c:pt idx="22">
                  <c:v>2.8733333333333344</c:v>
                </c:pt>
                <c:pt idx="23">
                  <c:v>4.1566666666666672</c:v>
                </c:pt>
                <c:pt idx="24">
                  <c:v>6.4933333333333394</c:v>
                </c:pt>
              </c:numCache>
            </c:numRef>
          </c:yVal>
        </c:ser>
        <c:ser>
          <c:idx val="1"/>
          <c:order val="1"/>
          <c:tx>
            <c:v>Oil</c:v>
          </c:tx>
          <c:spPr>
            <a:ln w="15875">
              <a:solidFill>
                <a:schemeClr val="accent6">
                  <a:lumMod val="7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Sheet1!$AG$3:$AG$27</c:f>
                <c:numCache>
                  <c:formatCode>General</c:formatCode>
                  <c:ptCount val="25"/>
                  <c:pt idx="0">
                    <c:v>0.19422530742965785</c:v>
                  </c:pt>
                  <c:pt idx="1">
                    <c:v>8.0777021357659282E-2</c:v>
                  </c:pt>
                  <c:pt idx="2">
                    <c:v>5.5647281844310087E-2</c:v>
                  </c:pt>
                  <c:pt idx="3">
                    <c:v>0.1049548106146536</c:v>
                  </c:pt>
                  <c:pt idx="4">
                    <c:v>7.0700681242132454E-2</c:v>
                  </c:pt>
                  <c:pt idx="5">
                    <c:v>0.13022800161670425</c:v>
                  </c:pt>
                  <c:pt idx="6">
                    <c:v>0.23091825408540864</c:v>
                  </c:pt>
                  <c:pt idx="7">
                    <c:v>0.14492850380553976</c:v>
                  </c:pt>
                  <c:pt idx="8">
                    <c:v>9.3029900282190714E-2</c:v>
                  </c:pt>
                  <c:pt idx="9">
                    <c:v>9.2632114581634395E-2</c:v>
                  </c:pt>
                  <c:pt idx="10">
                    <c:v>0.12571534462457748</c:v>
                  </c:pt>
                  <c:pt idx="11">
                    <c:v>4.4729390800406416E-2</c:v>
                  </c:pt>
                  <c:pt idx="12">
                    <c:v>6.806336030407184E-2</c:v>
                  </c:pt>
                  <c:pt idx="13">
                    <c:v>0.12188684499675076</c:v>
                  </c:pt>
                  <c:pt idx="14">
                    <c:v>0.12066504608945672</c:v>
                  </c:pt>
                  <c:pt idx="15">
                    <c:v>0.10691101671153863</c:v>
                  </c:pt>
                  <c:pt idx="16">
                    <c:v>0.14346394275381641</c:v>
                  </c:pt>
                  <c:pt idx="17">
                    <c:v>0.19684522356510251</c:v>
                  </c:pt>
                  <c:pt idx="18">
                    <c:v>0.20679081747524489</c:v>
                  </c:pt>
                  <c:pt idx="19">
                    <c:v>0.1452468074570617</c:v>
                  </c:pt>
                  <c:pt idx="20">
                    <c:v>0.10260976292826793</c:v>
                  </c:pt>
                  <c:pt idx="21">
                    <c:v>0.11846916995676809</c:v>
                  </c:pt>
                  <c:pt idx="22">
                    <c:v>0.28190253144022098</c:v>
                  </c:pt>
                  <c:pt idx="23">
                    <c:v>5.568003159614577E-2</c:v>
                  </c:pt>
                  <c:pt idx="24">
                    <c:v>5.9171948811915655E-2</c:v>
                  </c:pt>
                </c:numCache>
              </c:numRef>
            </c:plus>
            <c:minus>
              <c:numRef>
                <c:f>Sheet1!$AG$3:$AG$27</c:f>
                <c:numCache>
                  <c:formatCode>General</c:formatCode>
                  <c:ptCount val="25"/>
                  <c:pt idx="0">
                    <c:v>0.19422530742965785</c:v>
                  </c:pt>
                  <c:pt idx="1">
                    <c:v>8.0777021357659282E-2</c:v>
                  </c:pt>
                  <c:pt idx="2">
                    <c:v>5.5647281844310087E-2</c:v>
                  </c:pt>
                  <c:pt idx="3">
                    <c:v>0.1049548106146536</c:v>
                  </c:pt>
                  <c:pt idx="4">
                    <c:v>7.0700681242132454E-2</c:v>
                  </c:pt>
                  <c:pt idx="5">
                    <c:v>0.13022800161670425</c:v>
                  </c:pt>
                  <c:pt idx="6">
                    <c:v>0.23091825408540864</c:v>
                  </c:pt>
                  <c:pt idx="7">
                    <c:v>0.14492850380553976</c:v>
                  </c:pt>
                  <c:pt idx="8">
                    <c:v>9.3029900282190714E-2</c:v>
                  </c:pt>
                  <c:pt idx="9">
                    <c:v>9.2632114581634395E-2</c:v>
                  </c:pt>
                  <c:pt idx="10">
                    <c:v>0.12571534462457748</c:v>
                  </c:pt>
                  <c:pt idx="11">
                    <c:v>4.4729390800406416E-2</c:v>
                  </c:pt>
                  <c:pt idx="12">
                    <c:v>6.806336030407184E-2</c:v>
                  </c:pt>
                  <c:pt idx="13">
                    <c:v>0.12188684499675076</c:v>
                  </c:pt>
                  <c:pt idx="14">
                    <c:v>0.12066504608945672</c:v>
                  </c:pt>
                  <c:pt idx="15">
                    <c:v>0.10691101671153863</c:v>
                  </c:pt>
                  <c:pt idx="16">
                    <c:v>0.14346394275381641</c:v>
                  </c:pt>
                  <c:pt idx="17">
                    <c:v>0.19684522356510251</c:v>
                  </c:pt>
                  <c:pt idx="18">
                    <c:v>0.20679081747524489</c:v>
                  </c:pt>
                  <c:pt idx="19">
                    <c:v>0.1452468074570617</c:v>
                  </c:pt>
                  <c:pt idx="20">
                    <c:v>0.10260976292826793</c:v>
                  </c:pt>
                  <c:pt idx="21">
                    <c:v>0.11846916995676809</c:v>
                  </c:pt>
                  <c:pt idx="22">
                    <c:v>0.28190253144022098</c:v>
                  </c:pt>
                  <c:pt idx="23">
                    <c:v>5.568003159614577E-2</c:v>
                  </c:pt>
                  <c:pt idx="24">
                    <c:v>5.9171948811915655E-2</c:v>
                  </c:pt>
                </c:numCache>
              </c:numRef>
            </c:minus>
          </c:errBars>
          <c:xVal>
            <c:numRef>
              <c:f>Sheet1!$X$3:$X$27</c:f>
              <c:numCache>
                <c:formatCode>0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Sheet1!$AF$3:$AF$27</c:f>
              <c:numCache>
                <c:formatCode>0.00</c:formatCode>
                <c:ptCount val="25"/>
                <c:pt idx="0">
                  <c:v>3.6912696956725579</c:v>
                </c:pt>
                <c:pt idx="1">
                  <c:v>3.1037118571516</c:v>
                </c:pt>
                <c:pt idx="2">
                  <c:v>1.659940072158014</c:v>
                </c:pt>
                <c:pt idx="3">
                  <c:v>1.2783587109398888</c:v>
                </c:pt>
                <c:pt idx="4">
                  <c:v>1.1783770561976401</c:v>
                </c:pt>
                <c:pt idx="5">
                  <c:v>4.059194031676145</c:v>
                </c:pt>
                <c:pt idx="6">
                  <c:v>3.5032308037261255</c:v>
                </c:pt>
                <c:pt idx="7">
                  <c:v>2.5726166452638619</c:v>
                </c:pt>
                <c:pt idx="8">
                  <c:v>1.9838357895595098</c:v>
                </c:pt>
                <c:pt idx="9">
                  <c:v>4.2566093886952494</c:v>
                </c:pt>
                <c:pt idx="10">
                  <c:v>3.6441835341119901</c:v>
                </c:pt>
                <c:pt idx="11">
                  <c:v>2.3907947573330093</c:v>
                </c:pt>
                <c:pt idx="12">
                  <c:v>2.0891171854297887</c:v>
                </c:pt>
                <c:pt idx="13">
                  <c:v>4.7616135673372835</c:v>
                </c:pt>
                <c:pt idx="14">
                  <c:v>3.7015634236327677</c:v>
                </c:pt>
                <c:pt idx="15">
                  <c:v>2.4837440632707555</c:v>
                </c:pt>
                <c:pt idx="16">
                  <c:v>2.1561792943190827</c:v>
                </c:pt>
                <c:pt idx="17">
                  <c:v>5.0776615911453584</c:v>
                </c:pt>
                <c:pt idx="18">
                  <c:v>4.3577121425222698</c:v>
                </c:pt>
                <c:pt idx="19">
                  <c:v>3.2058337919647792</c:v>
                </c:pt>
                <c:pt idx="20">
                  <c:v>2.6504820726064553</c:v>
                </c:pt>
                <c:pt idx="21">
                  <c:v>5.4145009070710755</c:v>
                </c:pt>
                <c:pt idx="22">
                  <c:v>4.7808760879757015</c:v>
                </c:pt>
                <c:pt idx="23">
                  <c:v>3.0676328502415484</c:v>
                </c:pt>
                <c:pt idx="24">
                  <c:v>2.9291261542224682</c:v>
                </c:pt>
              </c:numCache>
            </c:numRef>
          </c:yVal>
        </c:ser>
        <c:axId val="40258560"/>
        <c:axId val="40277120"/>
      </c:scatterChart>
      <c:scatterChart>
        <c:scatterStyle val="lineMarker"/>
        <c:ser>
          <c:idx val="2"/>
          <c:order val="2"/>
          <c:tx>
            <c:v>Glycerol</c:v>
          </c:tx>
          <c:spPr>
            <a:ln w="15875">
              <a:solidFill>
                <a:srgbClr val="00B0F0"/>
              </a:solidFill>
            </a:ln>
          </c:spPr>
          <c:marker>
            <c:symbol val="triangl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Sheet1!$V$3:$V$27</c:f>
                <c:numCache>
                  <c:formatCode>General</c:formatCode>
                  <c:ptCount val="25"/>
                  <c:pt idx="0">
                    <c:v>0.61158264636378823</c:v>
                  </c:pt>
                  <c:pt idx="1">
                    <c:v>0.38118237105092007</c:v>
                  </c:pt>
                  <c:pt idx="2">
                    <c:v>0.71114930452988212</c:v>
                  </c:pt>
                  <c:pt idx="3">
                    <c:v>1.3168523075880609</c:v>
                  </c:pt>
                  <c:pt idx="4">
                    <c:v>1.206827797713216</c:v>
                  </c:pt>
                  <c:pt idx="5">
                    <c:v>1.160129303138234</c:v>
                  </c:pt>
                  <c:pt idx="6">
                    <c:v>0.64632293269953944</c:v>
                  </c:pt>
                  <c:pt idx="7">
                    <c:v>0.93660735280763752</c:v>
                  </c:pt>
                  <c:pt idx="8">
                    <c:v>0.32036437588054911</c:v>
                  </c:pt>
                  <c:pt idx="9">
                    <c:v>0.28583211855912727</c:v>
                  </c:pt>
                  <c:pt idx="10">
                    <c:v>0.77216146843347111</c:v>
                  </c:pt>
                  <c:pt idx="11">
                    <c:v>1.0259142264341568</c:v>
                  </c:pt>
                  <c:pt idx="12">
                    <c:v>1.2154148811551269</c:v>
                  </c:pt>
                  <c:pt idx="13">
                    <c:v>1.2993972961851714</c:v>
                  </c:pt>
                  <c:pt idx="14">
                    <c:v>1.1554364254831746</c:v>
                  </c:pt>
                  <c:pt idx="15">
                    <c:v>0.59534303836807823</c:v>
                  </c:pt>
                  <c:pt idx="16">
                    <c:v>0.45210618221829235</c:v>
                  </c:pt>
                  <c:pt idx="17">
                    <c:v>0.66999999999999926</c:v>
                  </c:pt>
                  <c:pt idx="18">
                    <c:v>1.1250925887825121</c:v>
                  </c:pt>
                  <c:pt idx="19">
                    <c:v>0.65156222521976659</c:v>
                  </c:pt>
                  <c:pt idx="20">
                    <c:v>1.3686611462788481</c:v>
                  </c:pt>
                  <c:pt idx="21">
                    <c:v>0.48569537778323302</c:v>
                  </c:pt>
                  <c:pt idx="22">
                    <c:v>0.81131580369997225</c:v>
                  </c:pt>
                  <c:pt idx="23">
                    <c:v>0.82105623031150232</c:v>
                  </c:pt>
                  <c:pt idx="24">
                    <c:v>0.45785732857882</c:v>
                  </c:pt>
                </c:numCache>
              </c:numRef>
            </c:plus>
            <c:minus>
              <c:numRef>
                <c:f>Sheet1!$V$3:$V$27</c:f>
                <c:numCache>
                  <c:formatCode>General</c:formatCode>
                  <c:ptCount val="25"/>
                  <c:pt idx="0">
                    <c:v>0.61158264636378823</c:v>
                  </c:pt>
                  <c:pt idx="1">
                    <c:v>0.38118237105092007</c:v>
                  </c:pt>
                  <c:pt idx="2">
                    <c:v>0.71114930452988212</c:v>
                  </c:pt>
                  <c:pt idx="3">
                    <c:v>1.3168523075880609</c:v>
                  </c:pt>
                  <c:pt idx="4">
                    <c:v>1.206827797713216</c:v>
                  </c:pt>
                  <c:pt idx="5">
                    <c:v>1.160129303138234</c:v>
                  </c:pt>
                  <c:pt idx="6">
                    <c:v>0.64632293269953944</c:v>
                  </c:pt>
                  <c:pt idx="7">
                    <c:v>0.93660735280763752</c:v>
                  </c:pt>
                  <c:pt idx="8">
                    <c:v>0.32036437588054911</c:v>
                  </c:pt>
                  <c:pt idx="9">
                    <c:v>0.28583211855912727</c:v>
                  </c:pt>
                  <c:pt idx="10">
                    <c:v>0.77216146843347111</c:v>
                  </c:pt>
                  <c:pt idx="11">
                    <c:v>1.0259142264341568</c:v>
                  </c:pt>
                  <c:pt idx="12">
                    <c:v>1.2154148811551269</c:v>
                  </c:pt>
                  <c:pt idx="13">
                    <c:v>1.2993972961851714</c:v>
                  </c:pt>
                  <c:pt idx="14">
                    <c:v>1.1554364254831746</c:v>
                  </c:pt>
                  <c:pt idx="15">
                    <c:v>0.59534303836807823</c:v>
                  </c:pt>
                  <c:pt idx="16">
                    <c:v>0.45210618221829235</c:v>
                  </c:pt>
                  <c:pt idx="17">
                    <c:v>0.66999999999999926</c:v>
                  </c:pt>
                  <c:pt idx="18">
                    <c:v>1.1250925887825121</c:v>
                  </c:pt>
                  <c:pt idx="19">
                    <c:v>0.65156222521976659</c:v>
                  </c:pt>
                  <c:pt idx="20">
                    <c:v>1.3686611462788481</c:v>
                  </c:pt>
                  <c:pt idx="21">
                    <c:v>0.48569537778323302</c:v>
                  </c:pt>
                  <c:pt idx="22">
                    <c:v>0.81131580369997225</c:v>
                  </c:pt>
                  <c:pt idx="23">
                    <c:v>0.82105623031150232</c:v>
                  </c:pt>
                  <c:pt idx="24">
                    <c:v>0.45785732857882</c:v>
                  </c:pt>
                </c:numCache>
              </c:numRef>
            </c:minus>
          </c:errBars>
          <c:xVal>
            <c:numRef>
              <c:f>Sheet1!$P$3:$P$27</c:f>
              <c:numCache>
                <c:formatCode>0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Sheet1!$U$3:$U$27</c:f>
              <c:numCache>
                <c:formatCode>0.00</c:formatCode>
                <c:ptCount val="25"/>
                <c:pt idx="0">
                  <c:v>24.773333333333284</c:v>
                </c:pt>
                <c:pt idx="1">
                  <c:v>22.320000000000004</c:v>
                </c:pt>
                <c:pt idx="2">
                  <c:v>14.13666666666667</c:v>
                </c:pt>
                <c:pt idx="3">
                  <c:v>12.139999999999999</c:v>
                </c:pt>
                <c:pt idx="4">
                  <c:v>10.783333333333331</c:v>
                </c:pt>
                <c:pt idx="5">
                  <c:v>32.410000000000004</c:v>
                </c:pt>
                <c:pt idx="6">
                  <c:v>31.403333333333283</c:v>
                </c:pt>
                <c:pt idx="7">
                  <c:v>21.156666666666684</c:v>
                </c:pt>
                <c:pt idx="8">
                  <c:v>16.116666666666685</c:v>
                </c:pt>
                <c:pt idx="9">
                  <c:v>39.9</c:v>
                </c:pt>
                <c:pt idx="10">
                  <c:v>37.296666666666603</c:v>
                </c:pt>
                <c:pt idx="11">
                  <c:v>28.72</c:v>
                </c:pt>
                <c:pt idx="12">
                  <c:v>19.366666666666667</c:v>
                </c:pt>
                <c:pt idx="13">
                  <c:v>43.54666666666656</c:v>
                </c:pt>
                <c:pt idx="14">
                  <c:v>38.713333333333331</c:v>
                </c:pt>
                <c:pt idx="15">
                  <c:v>32.086666666666567</c:v>
                </c:pt>
                <c:pt idx="16">
                  <c:v>25.14</c:v>
                </c:pt>
                <c:pt idx="17">
                  <c:v>46.44</c:v>
                </c:pt>
                <c:pt idx="18">
                  <c:v>42.336666666666567</c:v>
                </c:pt>
                <c:pt idx="19">
                  <c:v>31.876666666666665</c:v>
                </c:pt>
                <c:pt idx="20">
                  <c:v>21.616666666666681</c:v>
                </c:pt>
                <c:pt idx="21">
                  <c:v>49.25</c:v>
                </c:pt>
                <c:pt idx="22">
                  <c:v>40.926666666666591</c:v>
                </c:pt>
                <c:pt idx="23">
                  <c:v>34.016666666666566</c:v>
                </c:pt>
                <c:pt idx="24">
                  <c:v>28.366666666666664</c:v>
                </c:pt>
              </c:numCache>
            </c:numRef>
          </c:yVal>
        </c:ser>
        <c:axId val="40281216"/>
        <c:axId val="40279040"/>
      </c:scatterChart>
      <c:valAx>
        <c:axId val="40258560"/>
        <c:scaling>
          <c:orientation val="minMax"/>
          <c:max val="2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(day)</a:t>
                </a:r>
              </a:p>
            </c:rich>
          </c:tx>
          <c:layout>
            <c:manualLayout>
              <c:xMode val="edge"/>
              <c:yMode val="edge"/>
              <c:x val="0.44342179156665001"/>
              <c:y val="0.91223526537321054"/>
            </c:manualLayout>
          </c:layout>
        </c:title>
        <c:numFmt formatCode="0" sourceLinked="1"/>
        <c:tickLblPos val="nextTo"/>
        <c:spPr>
          <a:ln>
            <a:solidFill>
              <a:schemeClr val="tx1"/>
            </a:solidFill>
          </a:ln>
        </c:spPr>
        <c:crossAx val="40277120"/>
        <c:crosses val="autoZero"/>
        <c:crossBetween val="midCat"/>
      </c:valAx>
      <c:valAx>
        <c:axId val="402771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Crude biosurfactant (g/L)</a:t>
                </a:r>
              </a:p>
              <a:p>
                <a:pPr>
                  <a:defRPr/>
                </a:pPr>
                <a:r>
                  <a:rPr lang="en-US"/>
                  <a:t>Remainging oil (g/L)</a:t>
                </a:r>
              </a:p>
            </c:rich>
          </c:tx>
          <c:layout>
            <c:manualLayout>
              <c:xMode val="edge"/>
              <c:yMode val="edge"/>
              <c:x val="1.5995028195470024E-4"/>
              <c:y val="0.19710697277728126"/>
            </c:manualLayout>
          </c:layout>
        </c:title>
        <c:numFmt formatCode="General" sourceLinked="0"/>
        <c:tickLblPos val="nextTo"/>
        <c:spPr>
          <a:ln>
            <a:solidFill>
              <a:schemeClr val="tx1"/>
            </a:solidFill>
          </a:ln>
        </c:spPr>
        <c:crossAx val="40258560"/>
        <c:crosses val="autoZero"/>
        <c:crossBetween val="midCat"/>
      </c:valAx>
      <c:valAx>
        <c:axId val="40279040"/>
        <c:scaling>
          <c:orientation val="minMax"/>
          <c:max val="8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Remaining glycerol (g/L)</a:t>
                </a:r>
              </a:p>
            </c:rich>
          </c:tx>
          <c:layout>
            <c:manualLayout>
              <c:xMode val="edge"/>
              <c:yMode val="edge"/>
              <c:x val="0.95086363342820646"/>
              <c:y val="0.23754508509017047"/>
            </c:manualLayout>
          </c:layout>
        </c:title>
        <c:numFmt formatCode="General" sourceLinked="0"/>
        <c:tickLblPos val="nextTo"/>
        <c:spPr>
          <a:ln>
            <a:solidFill>
              <a:schemeClr val="tx1"/>
            </a:solidFill>
          </a:ln>
        </c:spPr>
        <c:crossAx val="40281216"/>
        <c:crosses val="max"/>
        <c:crossBetween val="midCat"/>
        <c:majorUnit val="20"/>
      </c:valAx>
      <c:valAx>
        <c:axId val="40281216"/>
        <c:scaling>
          <c:orientation val="minMax"/>
        </c:scaling>
        <c:delete val="1"/>
        <c:axPos val="b"/>
        <c:numFmt formatCode="0" sourceLinked="1"/>
        <c:tickLblPos val="none"/>
        <c:crossAx val="4027904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8808790348574864"/>
          <c:y val="1.9306291509141579E-2"/>
          <c:w val="0.54570505852733453"/>
          <c:h val="7.0557083044450242E-2"/>
        </c:manualLayout>
      </c:layout>
      <c:spPr>
        <a:ln>
          <a:noFill/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600">
          <a:latin typeface="+mn-lt"/>
          <a:cs typeface="Times New Roman" pitchFamily="18" charset="0"/>
        </a:defRPr>
      </a:pPr>
      <a:endParaRPr lang="th-TH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702370218989806"/>
          <c:y val="2.6169111187118156E-2"/>
          <c:w val="0.80259243026483562"/>
          <c:h val="0.78398822338021179"/>
        </c:manualLayout>
      </c:layout>
      <c:scatterChart>
        <c:scatterStyle val="smoothMarker"/>
        <c:ser>
          <c:idx val="0"/>
          <c:order val="0"/>
          <c:tx>
            <c:strRef>
              <c:f>'[Chart in Microsoft PowerPoint]Sheet4'!$A$2</c:f>
              <c:strCache>
                <c:ptCount val="1"/>
                <c:pt idx="0">
                  <c:v>1st batch production</c:v>
                </c:pt>
              </c:strCache>
            </c:strRef>
          </c:tx>
          <c:spPr>
            <a:ln w="22225"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'[Chart in Microsoft PowerPoint]chitosan kwang Jan2013'!$E$5:$E$13</c:f>
                <c:numCache>
                  <c:formatCode>General</c:formatCode>
                  <c:ptCount val="9"/>
                  <c:pt idx="0">
                    <c:v>0.21213203435596242</c:v>
                  </c:pt>
                  <c:pt idx="1">
                    <c:v>0.77711035252401917</c:v>
                  </c:pt>
                  <c:pt idx="2">
                    <c:v>0.25950818869546138</c:v>
                  </c:pt>
                  <c:pt idx="3">
                    <c:v>0.51830927060973975</c:v>
                  </c:pt>
                  <c:pt idx="4">
                    <c:v>0.52325901807804465</c:v>
                  </c:pt>
                  <c:pt idx="5">
                    <c:v>0.39456558390209412</c:v>
                  </c:pt>
                  <c:pt idx="6">
                    <c:v>0.13576450198781725</c:v>
                  </c:pt>
                  <c:pt idx="7">
                    <c:v>0.41860721446243526</c:v>
                  </c:pt>
                  <c:pt idx="8">
                    <c:v>0.27294321753800926</c:v>
                  </c:pt>
                </c:numCache>
              </c:numRef>
            </c:plus>
            <c:minus>
              <c:numRef>
                <c:f>'[Chart in Microsoft PowerPoint]chitosan kwang Jan2013'!$E$5:$E$13</c:f>
                <c:numCache>
                  <c:formatCode>General</c:formatCode>
                  <c:ptCount val="9"/>
                  <c:pt idx="0">
                    <c:v>0.21213203435596242</c:v>
                  </c:pt>
                  <c:pt idx="1">
                    <c:v>0.77711035252401917</c:v>
                  </c:pt>
                  <c:pt idx="2">
                    <c:v>0.25950818869546138</c:v>
                  </c:pt>
                  <c:pt idx="3">
                    <c:v>0.51830927060973975</c:v>
                  </c:pt>
                  <c:pt idx="4">
                    <c:v>0.52325901807804465</c:v>
                  </c:pt>
                  <c:pt idx="5">
                    <c:v>0.39456558390209412</c:v>
                  </c:pt>
                  <c:pt idx="6">
                    <c:v>0.13576450198781725</c:v>
                  </c:pt>
                  <c:pt idx="7">
                    <c:v>0.41860721446243526</c:v>
                  </c:pt>
                  <c:pt idx="8">
                    <c:v>0.27294321753800926</c:v>
                  </c:pt>
                </c:numCache>
              </c:numRef>
            </c:minus>
          </c:errBars>
          <c:xVal>
            <c:numRef>
              <c:f>'[Chart in Microsoft PowerPoint]chitosan kwang dec'!$F$5:$F$13</c:f>
              <c:numCache>
                <c:formatCode>General</c:formatCode>
                <c:ptCount val="9"/>
                <c:pt idx="0">
                  <c:v>1.0000000000000013E-3</c:v>
                </c:pt>
                <c:pt idx="1">
                  <c:v>5.0000000000000053E-3</c:v>
                </c:pt>
                <c:pt idx="2">
                  <c:v>1.0000000000000005E-2</c:v>
                </c:pt>
                <c:pt idx="3">
                  <c:v>5.0000000000000024E-2</c:v>
                </c:pt>
                <c:pt idx="4">
                  <c:v>0.1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10</c:v>
                </c:pt>
              </c:numCache>
            </c:numRef>
          </c:xVal>
          <c:yVal>
            <c:numRef>
              <c:f>'[Chart in Microsoft PowerPoint]chitosan kwang Jan2013'!$D$5:$D$13</c:f>
              <c:numCache>
                <c:formatCode>0.00</c:formatCode>
                <c:ptCount val="9"/>
                <c:pt idx="0">
                  <c:v>62.082000000000001</c:v>
                </c:pt>
                <c:pt idx="1">
                  <c:v>43.8825</c:v>
                </c:pt>
                <c:pt idx="2">
                  <c:v>38.607500000000002</c:v>
                </c:pt>
                <c:pt idx="3">
                  <c:v>29.316499999999987</c:v>
                </c:pt>
                <c:pt idx="4">
                  <c:v>28.042000000000002</c:v>
                </c:pt>
                <c:pt idx="5">
                  <c:v>27.695</c:v>
                </c:pt>
                <c:pt idx="6">
                  <c:v>28.244</c:v>
                </c:pt>
                <c:pt idx="7">
                  <c:v>27.834000000000021</c:v>
                </c:pt>
                <c:pt idx="8">
                  <c:v>28.192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'[Chart in Microsoft PowerPoint]Sheet4'!$A$3</c:f>
              <c:strCache>
                <c:ptCount val="1"/>
                <c:pt idx="0">
                  <c:v>2nd batch production</c:v>
                </c:pt>
              </c:strCache>
            </c:strRef>
          </c:tx>
          <c:spPr>
            <a:ln w="22225">
              <a:solidFill>
                <a:schemeClr val="accent5"/>
              </a:solidFill>
            </a:ln>
          </c:spPr>
          <c:marker>
            <c:symbol val="square"/>
            <c:size val="9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'[Chart in Microsoft PowerPoint]chitosan khing Jan2013'!$E$5:$E$12</c:f>
                <c:numCache>
                  <c:formatCode>General</c:formatCode>
                  <c:ptCount val="8"/>
                  <c:pt idx="0">
                    <c:v>3.3333013665133842</c:v>
                  </c:pt>
                  <c:pt idx="1">
                    <c:v>0.1117228714274755</c:v>
                  </c:pt>
                  <c:pt idx="2">
                    <c:v>0.28284271247462089</c:v>
                  </c:pt>
                  <c:pt idx="3">
                    <c:v>0.23617366491630662</c:v>
                  </c:pt>
                  <c:pt idx="4">
                    <c:v>0.36981684656056457</c:v>
                  </c:pt>
                  <c:pt idx="5">
                    <c:v>0.53033008588990949</c:v>
                  </c:pt>
                  <c:pt idx="6">
                    <c:v>0.87964083579606556</c:v>
                  </c:pt>
                  <c:pt idx="7">
                    <c:v>7.071067811864085E-3</c:v>
                  </c:pt>
                </c:numCache>
              </c:numRef>
            </c:plus>
            <c:minus>
              <c:numRef>
                <c:f>'[Chart in Microsoft PowerPoint]chitosan khing Jan2013'!$E$5:$E$12</c:f>
                <c:numCache>
                  <c:formatCode>General</c:formatCode>
                  <c:ptCount val="8"/>
                  <c:pt idx="0">
                    <c:v>3.3333013665133842</c:v>
                  </c:pt>
                  <c:pt idx="1">
                    <c:v>0.1117228714274755</c:v>
                  </c:pt>
                  <c:pt idx="2">
                    <c:v>0.28284271247462089</c:v>
                  </c:pt>
                  <c:pt idx="3">
                    <c:v>0.23617366491630662</c:v>
                  </c:pt>
                  <c:pt idx="4">
                    <c:v>0.36981684656056457</c:v>
                  </c:pt>
                  <c:pt idx="5">
                    <c:v>0.53033008588990949</c:v>
                  </c:pt>
                  <c:pt idx="6">
                    <c:v>0.87964083579606556</c:v>
                  </c:pt>
                  <c:pt idx="7">
                    <c:v>7.071067811864085E-3</c:v>
                  </c:pt>
                </c:numCache>
              </c:numRef>
            </c:minus>
          </c:errBars>
          <c:xVal>
            <c:numRef>
              <c:f>'[Chart in Microsoft PowerPoint]chitosan kwang dec'!$F$5:$F$13</c:f>
              <c:numCache>
                <c:formatCode>General</c:formatCode>
                <c:ptCount val="9"/>
                <c:pt idx="0">
                  <c:v>1.0000000000000013E-3</c:v>
                </c:pt>
                <c:pt idx="1">
                  <c:v>5.0000000000000053E-3</c:v>
                </c:pt>
                <c:pt idx="2">
                  <c:v>1.0000000000000005E-2</c:v>
                </c:pt>
                <c:pt idx="3">
                  <c:v>5.0000000000000024E-2</c:v>
                </c:pt>
                <c:pt idx="4">
                  <c:v>0.1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10</c:v>
                </c:pt>
              </c:numCache>
            </c:numRef>
          </c:xVal>
          <c:yVal>
            <c:numRef>
              <c:f>'[Chart in Microsoft PowerPoint]chitosan khing Jan2013'!$D$5:$D$12</c:f>
              <c:numCache>
                <c:formatCode>0.00</c:formatCode>
                <c:ptCount val="8"/>
                <c:pt idx="0">
                  <c:v>60.571000000000005</c:v>
                </c:pt>
                <c:pt idx="1">
                  <c:v>37.573</c:v>
                </c:pt>
                <c:pt idx="2">
                  <c:v>30.685000000000002</c:v>
                </c:pt>
                <c:pt idx="3">
                  <c:v>30.073999999999987</c:v>
                </c:pt>
                <c:pt idx="4">
                  <c:v>28.980499999999957</c:v>
                </c:pt>
                <c:pt idx="5">
                  <c:v>28.036000000000001</c:v>
                </c:pt>
                <c:pt idx="6">
                  <c:v>28.021999999999988</c:v>
                </c:pt>
                <c:pt idx="7">
                  <c:v>27.634000000000022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'[Chart in Microsoft PowerPoint]Sheet4'!$A$4</c:f>
              <c:strCache>
                <c:ptCount val="1"/>
                <c:pt idx="0">
                  <c:v>3rd batch production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triangle"/>
            <c:size val="1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'[Chart in Microsoft PowerPoint]chitosan kwang dec'!$E$5:$E$13</c:f>
                <c:numCache>
                  <c:formatCode>General</c:formatCode>
                  <c:ptCount val="9"/>
                  <c:pt idx="0">
                    <c:v>1.2989551570396838</c:v>
                  </c:pt>
                  <c:pt idx="1">
                    <c:v>3.5397765466198572</c:v>
                  </c:pt>
                  <c:pt idx="2">
                    <c:v>4.4547727214754182E-2</c:v>
                  </c:pt>
                  <c:pt idx="3">
                    <c:v>1.3343104960990129</c:v>
                  </c:pt>
                  <c:pt idx="4">
                    <c:v>0.36062445840513779</c:v>
                  </c:pt>
                  <c:pt idx="5">
                    <c:v>0.1506137443927355</c:v>
                  </c:pt>
                  <c:pt idx="6">
                    <c:v>0.81246569158334381</c:v>
                  </c:pt>
                  <c:pt idx="7">
                    <c:v>0.65478087937874285</c:v>
                  </c:pt>
                  <c:pt idx="8">
                    <c:v>0.12586500705120604</c:v>
                  </c:pt>
                </c:numCache>
              </c:numRef>
            </c:plus>
            <c:minus>
              <c:numRef>
                <c:f>'[Chart in Microsoft PowerPoint]chitosan kwang dec'!$E$5:$E$13</c:f>
                <c:numCache>
                  <c:formatCode>General</c:formatCode>
                  <c:ptCount val="9"/>
                  <c:pt idx="0">
                    <c:v>1.2989551570396838</c:v>
                  </c:pt>
                  <c:pt idx="1">
                    <c:v>3.5397765466198572</c:v>
                  </c:pt>
                  <c:pt idx="2">
                    <c:v>4.4547727214754182E-2</c:v>
                  </c:pt>
                  <c:pt idx="3">
                    <c:v>1.3343104960990129</c:v>
                  </c:pt>
                  <c:pt idx="4">
                    <c:v>0.36062445840513779</c:v>
                  </c:pt>
                  <c:pt idx="5">
                    <c:v>0.1506137443927355</c:v>
                  </c:pt>
                  <c:pt idx="6">
                    <c:v>0.81246569158334381</c:v>
                  </c:pt>
                  <c:pt idx="7">
                    <c:v>0.65478087937874285</c:v>
                  </c:pt>
                  <c:pt idx="8">
                    <c:v>0.12586500705120604</c:v>
                  </c:pt>
                </c:numCache>
              </c:numRef>
            </c:minus>
          </c:errBars>
          <c:xVal>
            <c:numRef>
              <c:f>'[Chart in Microsoft PowerPoint]chitosan kwang dec'!$F$5:$F$13</c:f>
              <c:numCache>
                <c:formatCode>General</c:formatCode>
                <c:ptCount val="9"/>
                <c:pt idx="0">
                  <c:v>1.0000000000000013E-3</c:v>
                </c:pt>
                <c:pt idx="1">
                  <c:v>5.0000000000000053E-3</c:v>
                </c:pt>
                <c:pt idx="2">
                  <c:v>1.0000000000000005E-2</c:v>
                </c:pt>
                <c:pt idx="3">
                  <c:v>5.0000000000000024E-2</c:v>
                </c:pt>
                <c:pt idx="4">
                  <c:v>0.1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10</c:v>
                </c:pt>
              </c:numCache>
            </c:numRef>
          </c:xVal>
          <c:yVal>
            <c:numRef>
              <c:f>'[Chart in Microsoft PowerPoint]chitosan kwang dec'!$D$5:$D$13</c:f>
              <c:numCache>
                <c:formatCode>0.00</c:formatCode>
                <c:ptCount val="9"/>
                <c:pt idx="0">
                  <c:v>63.348500000000001</c:v>
                </c:pt>
                <c:pt idx="1">
                  <c:v>42.484000000000002</c:v>
                </c:pt>
                <c:pt idx="2">
                  <c:v>36.675500000000042</c:v>
                </c:pt>
                <c:pt idx="3">
                  <c:v>31.618499999999987</c:v>
                </c:pt>
                <c:pt idx="4">
                  <c:v>30.042999999999989</c:v>
                </c:pt>
                <c:pt idx="5">
                  <c:v>28.935499999999973</c:v>
                </c:pt>
                <c:pt idx="6">
                  <c:v>28.506499999999978</c:v>
                </c:pt>
                <c:pt idx="7">
                  <c:v>27.795000000000002</c:v>
                </c:pt>
                <c:pt idx="8">
                  <c:v>27.880000000000003</c:v>
                </c:pt>
              </c:numCache>
            </c:numRef>
          </c:yVal>
          <c:smooth val="1"/>
        </c:ser>
        <c:axId val="40857600"/>
        <c:axId val="40859520"/>
      </c:scatterChart>
      <c:valAx>
        <c:axId val="40857600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Biosurfactant</a:t>
                </a:r>
                <a:r>
                  <a:rPr lang="en-US" dirty="0"/>
                  <a:t> </a:t>
                </a:r>
                <a:r>
                  <a:rPr lang="en-US" dirty="0" smtClean="0"/>
                  <a:t>powder conc</a:t>
                </a:r>
                <a:r>
                  <a:rPr lang="en-US" dirty="0"/>
                  <a:t>. (%, w/v))</a:t>
                </a:r>
              </a:p>
            </c:rich>
          </c:tx>
          <c:layout/>
        </c:title>
        <c:numFmt formatCode="General" sourceLinked="1"/>
        <c:tickLblPos val="nextTo"/>
        <c:crossAx val="40859520"/>
        <c:crossesAt val="1.0000000000000015E-3"/>
        <c:crossBetween val="midCat"/>
        <c:majorUnit val="10"/>
      </c:valAx>
      <c:valAx>
        <c:axId val="40859520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Surface tension  (mN/m)</a:t>
                </a:r>
              </a:p>
            </c:rich>
          </c:tx>
          <c:layout>
            <c:manualLayout>
              <c:xMode val="edge"/>
              <c:yMode val="edge"/>
              <c:x val="7.6175289653431363E-3"/>
              <c:y val="0.16414237192187942"/>
            </c:manualLayout>
          </c:layout>
        </c:title>
        <c:numFmt formatCode="0" sourceLinked="0"/>
        <c:tickLblPos val="nextTo"/>
        <c:crossAx val="40857600"/>
        <c:crossesAt val="1.0000000000000018E-4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4845372455278052"/>
          <c:y val="8.5341370558375637E-2"/>
          <c:w val="0.34690524220834645"/>
          <c:h val="0.21783846381475414"/>
        </c:manualLayout>
      </c:layout>
      <c:overlay val="1"/>
      <c:spPr>
        <a:solidFill>
          <a:schemeClr val="bg1"/>
        </a:solidFill>
      </c:spPr>
    </c:legend>
    <c:plotVisOnly val="1"/>
    <c:dispBlanksAs val="gap"/>
  </c:chart>
  <c:spPr>
    <a:solidFill>
      <a:schemeClr val="bg1"/>
    </a:solidFill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th-TH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49559077081907"/>
          <c:y val="4.7656099792845137E-2"/>
          <c:w val="0.74444881889763781"/>
          <c:h val="0.7398775343802686"/>
        </c:manualLayout>
      </c:layout>
      <c:scatterChart>
        <c:scatterStyle val="lineMarker"/>
        <c:ser>
          <c:idx val="0"/>
          <c:order val="0"/>
          <c:tx>
            <c:strRef>
              <c:f>Sheet1!$B$2</c:f>
              <c:strCache>
                <c:ptCount val="1"/>
                <c:pt idx="0">
                  <c:v>สารลดแรงตึงผิวชีวภาพในรูปแบบน้ำเลี้ยงปลอดเชื้อ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Sheet1!$J$4:$J$7</c:f>
                <c:numCache>
                  <c:formatCode>General</c:formatCode>
                  <c:ptCount val="4"/>
                  <c:pt idx="0">
                    <c:v>0.47164022305142833</c:v>
                  </c:pt>
                  <c:pt idx="1">
                    <c:v>0.40870771952582408</c:v>
                  </c:pt>
                  <c:pt idx="2">
                    <c:v>0.67670118959552716</c:v>
                  </c:pt>
                  <c:pt idx="3">
                    <c:v>0.58831284194720646</c:v>
                  </c:pt>
                </c:numCache>
              </c:numRef>
            </c:plus>
            <c:minus>
              <c:numRef>
                <c:f>Sheet1!$J$4:$J$7</c:f>
                <c:numCache>
                  <c:formatCode>General</c:formatCode>
                  <c:ptCount val="4"/>
                  <c:pt idx="0">
                    <c:v>0.47164022305142833</c:v>
                  </c:pt>
                  <c:pt idx="1">
                    <c:v>0.40870771952582408</c:v>
                  </c:pt>
                  <c:pt idx="2">
                    <c:v>0.67670118959552716</c:v>
                  </c:pt>
                  <c:pt idx="3">
                    <c:v>0.58831284194720646</c:v>
                  </c:pt>
                </c:numCache>
              </c:numRef>
            </c:minus>
          </c:errBars>
          <c:xVal>
            <c:numRef>
              <c:f>Sheet1!$A$4:$A$7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xVal>
          <c:yVal>
            <c:numRef>
              <c:f>Sheet1!$D$4:$D$7</c:f>
              <c:numCache>
                <c:formatCode>0.00</c:formatCode>
                <c:ptCount val="4"/>
                <c:pt idx="0">
                  <c:v>28.628999999999987</c:v>
                </c:pt>
                <c:pt idx="1">
                  <c:v>28.9115</c:v>
                </c:pt>
                <c:pt idx="2">
                  <c:v>28.590499999999977</c:v>
                </c:pt>
                <c:pt idx="3">
                  <c:v>28.480499999999964</c:v>
                </c:pt>
              </c:numCache>
            </c:numRef>
          </c:yVal>
        </c:ser>
        <c:axId val="129737088"/>
        <c:axId val="129822720"/>
      </c:scatterChart>
      <c:valAx>
        <c:axId val="129737088"/>
        <c:scaling>
          <c:orientation val="minMax"/>
          <c:max val="80"/>
          <c:min val="3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Temperature (</a:t>
                </a:r>
                <a:r>
                  <a:rPr lang="en-US" dirty="0" smtClean="0">
                    <a:sym typeface="Symbol"/>
                  </a:rPr>
                  <a:t>C)</a:t>
                </a:r>
                <a:endParaRPr lang="th-TH" dirty="0"/>
              </a:p>
            </c:rich>
          </c:tx>
          <c:layout>
            <c:manualLayout>
              <c:xMode val="edge"/>
              <c:yMode val="edge"/>
              <c:x val="0.38128018372703465"/>
              <c:y val="0.88235723506690589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129822720"/>
        <c:crossesAt val="0"/>
        <c:crossBetween val="midCat"/>
        <c:majorUnit val="10"/>
      </c:valAx>
      <c:valAx>
        <c:axId val="129822720"/>
        <c:scaling>
          <c:orientation val="minMax"/>
          <c:max val="40"/>
          <c:min val="1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surface tension (mN/m)</a:t>
                </a:r>
              </a:p>
            </c:rich>
          </c:tx>
          <c:layout>
            <c:manualLayout>
              <c:xMode val="edge"/>
              <c:yMode val="edge"/>
              <c:x val="2.515069991251094E-2"/>
              <c:y val="7.1227825500791125E-2"/>
            </c:manualLayout>
          </c:layout>
        </c:title>
        <c:numFmt formatCode="General" sourceLinked="0"/>
        <c:tickLblPos val="nextTo"/>
        <c:spPr>
          <a:ln>
            <a:solidFill>
              <a:sysClr val="windowText" lastClr="000000"/>
            </a:solidFill>
          </a:ln>
        </c:spPr>
        <c:crossAx val="129737088"/>
        <c:crosses val="autoZero"/>
        <c:crossBetween val="midCat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txPr>
    <a:bodyPr/>
    <a:lstStyle/>
    <a:p>
      <a:pPr>
        <a:defRPr sz="1600">
          <a:latin typeface="Calibri" pitchFamily="34" charset="0"/>
        </a:defRPr>
      </a:pPr>
      <a:endParaRPr lang="th-TH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1273899339989"/>
          <c:y val="4.765008035070533E-2"/>
          <c:w val="0.73905599300087599"/>
          <c:h val="0.74055808597552519"/>
        </c:manualLayout>
      </c:layout>
      <c:scatterChart>
        <c:scatterStyle val="lineMarker"/>
        <c:ser>
          <c:idx val="0"/>
          <c:order val="0"/>
          <c:tx>
            <c:strRef>
              <c:f>Sheet1!$B$10</c:f>
              <c:strCache>
                <c:ptCount val="1"/>
                <c:pt idx="0">
                  <c:v>สารลดแรงตึงผิวชีวภาพในรูปแบบน้ำเลี้ยงปลอดเชื้อ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diamond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Sheet1!$J$4:$J$7</c:f>
                <c:numCache>
                  <c:formatCode>General</c:formatCode>
                  <c:ptCount val="4"/>
                  <c:pt idx="0">
                    <c:v>0.47164022305142833</c:v>
                  </c:pt>
                  <c:pt idx="1">
                    <c:v>0.40870771952582408</c:v>
                  </c:pt>
                  <c:pt idx="2">
                    <c:v>0.67670118959552716</c:v>
                  </c:pt>
                  <c:pt idx="3">
                    <c:v>0.58831284194720646</c:v>
                  </c:pt>
                </c:numCache>
              </c:numRef>
            </c:plus>
            <c:minus>
              <c:numRef>
                <c:f>Sheet1!$J$4:$J$7</c:f>
                <c:numCache>
                  <c:formatCode>General</c:formatCode>
                  <c:ptCount val="4"/>
                  <c:pt idx="0">
                    <c:v>0.47164022305142833</c:v>
                  </c:pt>
                  <c:pt idx="1">
                    <c:v>0.40870771952582408</c:v>
                  </c:pt>
                  <c:pt idx="2">
                    <c:v>0.67670118959552716</c:v>
                  </c:pt>
                  <c:pt idx="3">
                    <c:v>0.58831284194720646</c:v>
                  </c:pt>
                </c:numCache>
              </c:numRef>
            </c:minus>
          </c:errBars>
          <c:xVal>
            <c:numRef>
              <c:f>Sheet1!$A$12:$A$16</c:f>
              <c:numCache>
                <c:formatCode>0.00</c:formatCode>
                <c:ptCount val="5"/>
                <c:pt idx="0">
                  <c:v>2.82</c:v>
                </c:pt>
                <c:pt idx="1">
                  <c:v>4.4300000000000024</c:v>
                </c:pt>
                <c:pt idx="2">
                  <c:v>5.2</c:v>
                </c:pt>
                <c:pt idx="3">
                  <c:v>8.82</c:v>
                </c:pt>
                <c:pt idx="4">
                  <c:v>11.27</c:v>
                </c:pt>
              </c:numCache>
            </c:numRef>
          </c:xVal>
          <c:yVal>
            <c:numRef>
              <c:f>Sheet1!$D$12:$D$16</c:f>
              <c:numCache>
                <c:formatCode>0.00</c:formatCode>
                <c:ptCount val="5"/>
                <c:pt idx="0">
                  <c:v>34.680500000000002</c:v>
                </c:pt>
                <c:pt idx="1">
                  <c:v>33.391000000000005</c:v>
                </c:pt>
                <c:pt idx="2">
                  <c:v>32.943999999999996</c:v>
                </c:pt>
                <c:pt idx="3">
                  <c:v>28.763499999999976</c:v>
                </c:pt>
                <c:pt idx="4">
                  <c:v>31.217500000000001</c:v>
                </c:pt>
              </c:numCache>
            </c:numRef>
          </c:yVal>
        </c:ser>
        <c:axId val="132602880"/>
        <c:axId val="132605056"/>
      </c:scatterChart>
      <c:valAx>
        <c:axId val="132602880"/>
        <c:scaling>
          <c:orientation val="minMax"/>
          <c:min val="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 </a:t>
                </a:r>
                <a:endParaRPr lang="th-TH"/>
              </a:p>
            </c:rich>
          </c:tx>
          <c:layout>
            <c:manualLayout>
              <c:xMode val="edge"/>
              <c:yMode val="edge"/>
              <c:x val="0.48861394655283447"/>
              <c:y val="0.90396069172249216"/>
            </c:manualLayout>
          </c:layout>
        </c:title>
        <c:numFmt formatCode="General" sourceLinked="0"/>
        <c:tickLblPos val="nextTo"/>
        <c:spPr>
          <a:ln>
            <a:solidFill>
              <a:sysClr val="windowText" lastClr="000000"/>
            </a:solidFill>
          </a:ln>
        </c:spPr>
        <c:crossAx val="132605056"/>
        <c:crossesAt val="0"/>
        <c:crossBetween val="midCat"/>
        <c:majorUnit val="2"/>
      </c:valAx>
      <c:valAx>
        <c:axId val="132605056"/>
        <c:scaling>
          <c:orientation val="minMax"/>
          <c:max val="40"/>
          <c:min val="1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surface tension (mN/m)</a:t>
                </a:r>
              </a:p>
            </c:rich>
          </c:tx>
          <c:layout>
            <c:manualLayout>
              <c:xMode val="edge"/>
              <c:yMode val="edge"/>
              <c:x val="1.7468146945040917E-2"/>
              <c:y val="2.9149782531981073E-2"/>
            </c:manualLayout>
          </c:layout>
        </c:title>
        <c:numFmt formatCode="General" sourceLinked="0"/>
        <c:tickLblPos val="nextTo"/>
        <c:spPr>
          <a:ln>
            <a:solidFill>
              <a:sysClr val="windowText" lastClr="000000"/>
            </a:solidFill>
          </a:ln>
        </c:spPr>
        <c:crossAx val="132602880"/>
        <c:crosses val="autoZero"/>
        <c:crossBetween val="midCat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spPr>
    <a:solidFill>
      <a:sysClr val="window" lastClr="FFFFFF"/>
    </a:solidFill>
  </c:spPr>
  <c:txPr>
    <a:bodyPr/>
    <a:lstStyle/>
    <a:p>
      <a:pPr>
        <a:defRPr sz="1600"/>
      </a:pPr>
      <a:endParaRPr lang="th-TH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8852294511967"/>
          <c:y val="4.7896784443335054E-2"/>
          <c:w val="0.77058976678920088"/>
          <c:h val="0.69427726938481882"/>
        </c:manualLayout>
      </c:layout>
      <c:scatterChart>
        <c:scatterStyle val="lineMarker"/>
        <c:ser>
          <c:idx val="0"/>
          <c:order val="0"/>
          <c:tx>
            <c:strRef>
              <c:f>Sheet1!$B$2</c:f>
              <c:strCache>
                <c:ptCount val="1"/>
                <c:pt idx="0">
                  <c:v>สารลดแรงตึงผิวชีวภาพในรูปแบบน้ำเลี้ยงปลอดเชื้อ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Sheet1!$E$21:$E$26</c:f>
                <c:numCache>
                  <c:formatCode>General</c:formatCode>
                  <c:ptCount val="6"/>
                  <c:pt idx="0">
                    <c:v>0.40163665171395996</c:v>
                  </c:pt>
                  <c:pt idx="1">
                    <c:v>0.77923167286757666</c:v>
                  </c:pt>
                  <c:pt idx="2">
                    <c:v>0.66185194719060914</c:v>
                  </c:pt>
                  <c:pt idx="3">
                    <c:v>4.9497474683058588E-2</c:v>
                  </c:pt>
                  <c:pt idx="4">
                    <c:v>1.0606601717796107E-2</c:v>
                  </c:pt>
                  <c:pt idx="5">
                    <c:v>7.1417784899843295E-2</c:v>
                  </c:pt>
                </c:numCache>
              </c:numRef>
            </c:plus>
            <c:minus>
              <c:numRef>
                <c:f>Sheet1!$E$21:$E$26</c:f>
                <c:numCache>
                  <c:formatCode>General</c:formatCode>
                  <c:ptCount val="6"/>
                  <c:pt idx="0">
                    <c:v>0.40163665171395996</c:v>
                  </c:pt>
                  <c:pt idx="1">
                    <c:v>0.77923167286757666</c:v>
                  </c:pt>
                  <c:pt idx="2">
                    <c:v>0.66185194719060914</c:v>
                  </c:pt>
                  <c:pt idx="3">
                    <c:v>4.9497474683058588E-2</c:v>
                  </c:pt>
                  <c:pt idx="4">
                    <c:v>1.0606601717796107E-2</c:v>
                  </c:pt>
                  <c:pt idx="5">
                    <c:v>7.1417784899843295E-2</c:v>
                  </c:pt>
                </c:numCache>
              </c:numRef>
            </c:minus>
          </c:errBars>
          <c:xVal>
            <c:numRef>
              <c:f>Sheet1!$A$21:$A$26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xVal>
          <c:yVal>
            <c:numRef>
              <c:f>Sheet1!$D$21:$D$26</c:f>
              <c:numCache>
                <c:formatCode>0.00</c:formatCode>
                <c:ptCount val="6"/>
                <c:pt idx="0">
                  <c:v>28.628999999999987</c:v>
                </c:pt>
                <c:pt idx="1">
                  <c:v>28.383000000000003</c:v>
                </c:pt>
                <c:pt idx="2">
                  <c:v>27.344000000000001</c:v>
                </c:pt>
                <c:pt idx="3">
                  <c:v>26.074000000000005</c:v>
                </c:pt>
                <c:pt idx="4">
                  <c:v>26.046500000000002</c:v>
                </c:pt>
                <c:pt idx="5">
                  <c:v>25.799500000000002</c:v>
                </c:pt>
              </c:numCache>
            </c:numRef>
          </c:yVal>
        </c:ser>
        <c:axId val="132965120"/>
        <c:axId val="132967040"/>
      </c:scatterChart>
      <c:valAx>
        <c:axId val="132965120"/>
        <c:scaling>
          <c:orientation val="minMax"/>
          <c:max val="1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NaCl</a:t>
                </a:r>
                <a:r>
                  <a:rPr lang="en-US" dirty="0" smtClean="0"/>
                  <a:t> </a:t>
                </a:r>
                <a:r>
                  <a:rPr lang="en-US" dirty="0"/>
                  <a:t>(%)</a:t>
                </a:r>
                <a:endParaRPr lang="th-TH" dirty="0"/>
              </a:p>
            </c:rich>
          </c:tx>
          <c:layout>
            <c:manualLayout>
              <c:xMode val="edge"/>
              <c:yMode val="edge"/>
              <c:x val="0.47170100008381127"/>
              <c:y val="0.87579966828574896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132967040"/>
        <c:crossesAt val="0"/>
        <c:crossBetween val="midCat"/>
        <c:majorUnit val="1"/>
      </c:valAx>
      <c:valAx>
        <c:axId val="132967040"/>
        <c:scaling>
          <c:orientation val="minMax"/>
          <c:max val="40"/>
          <c:min val="1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surface tension (mN/m)</a:t>
                </a:r>
              </a:p>
            </c:rich>
          </c:tx>
          <c:layout>
            <c:manualLayout>
              <c:xMode val="edge"/>
              <c:yMode val="edge"/>
              <c:x val="0"/>
              <c:y val="1.5392503850254709E-2"/>
            </c:manualLayout>
          </c:layout>
        </c:title>
        <c:numFmt formatCode="General" sourceLinked="0"/>
        <c:tickLblPos val="nextTo"/>
        <c:spPr>
          <a:ln>
            <a:solidFill>
              <a:sysClr val="windowText" lastClr="000000"/>
            </a:solidFill>
          </a:ln>
        </c:spPr>
        <c:crossAx val="132965120"/>
        <c:crosses val="autoZero"/>
        <c:crossBetween val="midCat"/>
      </c:valAx>
      <c:spPr>
        <a:noFill/>
        <a:ln>
          <a:solidFill>
            <a:sysClr val="windowText" lastClr="000000"/>
          </a:solidFill>
        </a:ln>
      </c:spPr>
    </c:plotArea>
    <c:plotVisOnly val="1"/>
    <c:dispBlanksAs val="gap"/>
  </c:chart>
  <c:txPr>
    <a:bodyPr/>
    <a:lstStyle/>
    <a:p>
      <a:pPr>
        <a:defRPr sz="1600"/>
      </a:pPr>
      <a:endParaRPr lang="th-TH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1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492445518537309"/>
          <c:y val="3.4165487634486798E-2"/>
          <c:w val="0.86424450442836565"/>
          <c:h val="0.57876242938751032"/>
        </c:manualLayout>
      </c:layout>
      <c:barChart>
        <c:barDir val="col"/>
        <c:grouping val="clustered"/>
        <c:ser>
          <c:idx val="1"/>
          <c:order val="0"/>
          <c:spPr>
            <a:solidFill>
              <a:schemeClr val="accent5"/>
            </a:solidFill>
          </c:spPr>
          <c:errBars>
            <c:errBarType val="both"/>
            <c:errValType val="cust"/>
            <c:plus>
              <c:numRef>
                <c:f>data!$G$13:$G$19</c:f>
                <c:numCache>
                  <c:formatCode>General</c:formatCode>
                  <c:ptCount val="7"/>
                  <c:pt idx="0">
                    <c:v>1.1547005383792521</c:v>
                  </c:pt>
                  <c:pt idx="1">
                    <c:v>0.57735026918962551</c:v>
                  </c:pt>
                  <c:pt idx="2">
                    <c:v>0.28867513459481292</c:v>
                  </c:pt>
                  <c:pt idx="3">
                    <c:v>0.28867513459481287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plus>
            <c:minus>
              <c:numRef>
                <c:f>data!$G$13:$G$19</c:f>
                <c:numCache>
                  <c:formatCode>General</c:formatCode>
                  <c:ptCount val="7"/>
                  <c:pt idx="0">
                    <c:v>1.1547005383792521</c:v>
                  </c:pt>
                  <c:pt idx="1">
                    <c:v>0.57735026918962551</c:v>
                  </c:pt>
                  <c:pt idx="2">
                    <c:v>0.28867513459481292</c:v>
                  </c:pt>
                  <c:pt idx="3">
                    <c:v>0.28867513459481287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</c:numCache>
              </c:numRef>
            </c:minus>
          </c:errBars>
          <c:cat>
            <c:multiLvlStrRef>
              <c:f>data!$A$13:$C$19</c:f>
              <c:multiLvlStrCache>
                <c:ptCount val="7"/>
                <c:lvl>
                  <c:pt idx="0">
                    <c:v>0.5XCMC</c:v>
                  </c:pt>
                  <c:pt idx="1">
                    <c:v>1XCMC</c:v>
                  </c:pt>
                  <c:pt idx="2">
                    <c:v>2XCMC</c:v>
                  </c:pt>
                  <c:pt idx="3">
                    <c:v>10XCMC</c:v>
                  </c:pt>
                  <c:pt idx="4">
                    <c:v>50XCMC</c:v>
                  </c:pt>
                  <c:pt idx="5">
                    <c:v>(1:10 dilution)</c:v>
                  </c:pt>
                </c:lvl>
                <c:lvl>
                  <c:pt idx="0">
                    <c:v>0.025 % (w/v)</c:v>
                  </c:pt>
                  <c:pt idx="1">
                    <c:v>0.05 % (w/v)</c:v>
                  </c:pt>
                  <c:pt idx="2">
                    <c:v>0.1 % (w/v)</c:v>
                  </c:pt>
                  <c:pt idx="3">
                    <c:v>0.5 % (w/v)</c:v>
                  </c:pt>
                  <c:pt idx="4">
                    <c:v>2.5 % (w/v)</c:v>
                  </c:pt>
                  <c:pt idx="5">
                    <c:v>dispersant standard</c:v>
                  </c:pt>
                </c:lvl>
                <c:lvl>
                  <c:pt idx="0">
                    <c:v>Biosurfactant</c:v>
                  </c:pt>
                  <c:pt idx="6">
                    <c:v>seawater</c:v>
                  </c:pt>
                </c:lvl>
              </c:multiLvlStrCache>
            </c:multiLvlStrRef>
          </c:cat>
          <c:val>
            <c:numRef>
              <c:f>data!$F$13:$F$19</c:f>
              <c:numCache>
                <c:formatCode>0.00</c:formatCode>
                <c:ptCount val="7"/>
                <c:pt idx="0">
                  <c:v>99.333333333333258</c:v>
                </c:pt>
                <c:pt idx="1">
                  <c:v>99.666666666666671</c:v>
                </c:pt>
                <c:pt idx="2">
                  <c:v>92.833333333333258</c:v>
                </c:pt>
                <c:pt idx="3">
                  <c:v>56.833333333333336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100</c:v>
                </c:pt>
              </c:numCache>
            </c:numRef>
          </c:val>
        </c:ser>
        <c:gapWidth val="84"/>
        <c:axId val="133137920"/>
        <c:axId val="133139456"/>
      </c:barChart>
      <c:catAx>
        <c:axId val="13313792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/>
            </a:pPr>
            <a:endParaRPr lang="th-TH"/>
          </a:p>
        </c:txPr>
        <c:crossAx val="133139456"/>
        <c:crosses val="autoZero"/>
        <c:lblAlgn val="ctr"/>
        <c:lblOffset val="100"/>
      </c:catAx>
      <c:valAx>
        <c:axId val="133139456"/>
        <c:scaling>
          <c:orientation val="minMax"/>
          <c:max val="110"/>
          <c:min val="0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survival</a:t>
                </a:r>
              </a:p>
            </c:rich>
          </c:tx>
          <c:layout>
            <c:manualLayout>
              <c:xMode val="edge"/>
              <c:yMode val="edge"/>
              <c:x val="0"/>
              <c:y val="0.20023206474190741"/>
            </c:manualLayout>
          </c:layout>
        </c:title>
        <c:numFmt formatCode="0" sourceLinked="0"/>
        <c:tickLblPos val="nextTo"/>
        <c:crossAx val="13313792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</c:chart>
  <c:txPr>
    <a:bodyPr/>
    <a:lstStyle/>
    <a:p>
      <a:pPr>
        <a:defRPr sz="1400" b="0"/>
      </a:pPr>
      <a:endParaRPr lang="th-TH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6169744778246496E-2"/>
          <c:y val="0.12462661543428284"/>
          <c:w val="0.87221707524219461"/>
          <c:h val="0.6699511334249717"/>
        </c:manualLayout>
      </c:layout>
      <c:barChart>
        <c:barDir val="col"/>
        <c:grouping val="clustered"/>
        <c:ser>
          <c:idx val="1"/>
          <c:order val="0"/>
          <c:tx>
            <c:strRef>
              <c:f>'Dispers to oil = 10 ต่อ 20'!$I$1</c:f>
              <c:strCache>
                <c:ptCount val="1"/>
                <c:pt idx="0">
                  <c:v>Fuel Oil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Sheet1!$A$3:$B$10</c:f>
              <c:multiLvlStrCache>
                <c:ptCount val="8"/>
                <c:lvl>
                  <c:pt idx="0">
                    <c:v>10 (% w/v)</c:v>
                  </c:pt>
                  <c:pt idx="1">
                    <c:v>100 (% w/v)</c:v>
                  </c:pt>
                  <c:pt idx="2">
                    <c:v>1  (% w/v)</c:v>
                  </c:pt>
                  <c:pt idx="3">
                    <c:v>3  (% w/v)</c:v>
                  </c:pt>
                  <c:pt idx="4">
                    <c:v>4  (% w/v)</c:v>
                  </c:pt>
                  <c:pt idx="5">
                    <c:v>10 (% w/v)</c:v>
                  </c:pt>
                  <c:pt idx="6">
                    <c:v>10 (% w/v)</c:v>
                  </c:pt>
                  <c:pt idx="7">
                    <c:v>10 (% w/v)</c:v>
                  </c:pt>
                </c:lvl>
                <c:lvl>
                  <c:pt idx="0">
                    <c:v>BSF foamate</c:v>
                  </c:pt>
                  <c:pt idx="2">
                    <c:v>BSF powder</c:v>
                  </c:pt>
                  <c:pt idx="6">
                    <c:v>Slickgone NS</c:v>
                  </c:pt>
                  <c:pt idx="7">
                    <c:v>Tween20</c:v>
                  </c:pt>
                </c:lvl>
              </c:multiLvlStrCache>
            </c:multiLvlStrRef>
          </c:cat>
          <c:val>
            <c:numRef>
              <c:f>Sheet1!$M$3:$M$10</c:f>
              <c:numCache>
                <c:formatCode>General</c:formatCode>
                <c:ptCount val="8"/>
                <c:pt idx="0">
                  <c:v>29</c:v>
                </c:pt>
                <c:pt idx="1">
                  <c:v>65</c:v>
                </c:pt>
                <c:pt idx="2" formatCode="0.0">
                  <c:v>80.312500000000014</c:v>
                </c:pt>
                <c:pt idx="3" formatCode="0.0">
                  <c:v>99.374999999999986</c:v>
                </c:pt>
                <c:pt idx="4" formatCode="0.0">
                  <c:v>98.906250000000071</c:v>
                </c:pt>
                <c:pt idx="5" formatCode="0.0">
                  <c:v>100</c:v>
                </c:pt>
                <c:pt idx="6" formatCode="0.0">
                  <c:v>100</c:v>
                </c:pt>
                <c:pt idx="7" formatCode="0.0">
                  <c:v>25</c:v>
                </c:pt>
              </c:numCache>
            </c:numRef>
          </c:val>
        </c:ser>
        <c:ser>
          <c:idx val="0"/>
          <c:order val="1"/>
          <c:tx>
            <c:strRef>
              <c:f>'Dispers to oil = 10 ต่อ 20'!$C$1</c:f>
              <c:strCache>
                <c:ptCount val="1"/>
                <c:pt idx="0">
                  <c:v>Oman light crude oil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Sheet1!$A$3:$B$10</c:f>
              <c:multiLvlStrCache>
                <c:ptCount val="8"/>
                <c:lvl>
                  <c:pt idx="0">
                    <c:v>10 (% w/v)</c:v>
                  </c:pt>
                  <c:pt idx="1">
                    <c:v>100 (% w/v)</c:v>
                  </c:pt>
                  <c:pt idx="2">
                    <c:v>1  (% w/v)</c:v>
                  </c:pt>
                  <c:pt idx="3">
                    <c:v>3  (% w/v)</c:v>
                  </c:pt>
                  <c:pt idx="4">
                    <c:v>4  (% w/v)</c:v>
                  </c:pt>
                  <c:pt idx="5">
                    <c:v>10 (% w/v)</c:v>
                  </c:pt>
                  <c:pt idx="6">
                    <c:v>10 (% w/v)</c:v>
                  </c:pt>
                  <c:pt idx="7">
                    <c:v>10 (% w/v)</c:v>
                  </c:pt>
                </c:lvl>
                <c:lvl>
                  <c:pt idx="0">
                    <c:v>BSF foamate</c:v>
                  </c:pt>
                  <c:pt idx="2">
                    <c:v>BSF powder</c:v>
                  </c:pt>
                  <c:pt idx="6">
                    <c:v>Slickgone NS</c:v>
                  </c:pt>
                  <c:pt idx="7">
                    <c:v>Tween20</c:v>
                  </c:pt>
                </c:lvl>
              </c:multiLvlStrCache>
            </c:multiLvlStrRef>
          </c:cat>
          <c:val>
            <c:numRef>
              <c:f>Sheet1!$G$3:$G$10</c:f>
              <c:numCache>
                <c:formatCode>General</c:formatCode>
                <c:ptCount val="8"/>
                <c:pt idx="0">
                  <c:v>47</c:v>
                </c:pt>
                <c:pt idx="1">
                  <c:v>100</c:v>
                </c:pt>
                <c:pt idx="2" formatCode="0.0">
                  <c:v>76.25</c:v>
                </c:pt>
                <c:pt idx="3" formatCode="0.0">
                  <c:v>98.75</c:v>
                </c:pt>
                <c:pt idx="4" formatCode="0.0">
                  <c:v>98.59375</c:v>
                </c:pt>
                <c:pt idx="5" formatCode="0.0">
                  <c:v>100</c:v>
                </c:pt>
                <c:pt idx="6" formatCode="0.0">
                  <c:v>100</c:v>
                </c:pt>
                <c:pt idx="7" formatCode="0.0">
                  <c:v>46.333333333333336</c:v>
                </c:pt>
              </c:numCache>
            </c:numRef>
          </c:val>
        </c:ser>
        <c:ser>
          <c:idx val="2"/>
          <c:order val="2"/>
          <c:tx>
            <c:strRef>
              <c:f>Sheet1!$O$1</c:f>
              <c:strCache>
                <c:ptCount val="1"/>
                <c:pt idx="0">
                  <c:v>Arabian light crude oil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Sheet1!$A$3:$B$10</c:f>
              <c:multiLvlStrCache>
                <c:ptCount val="8"/>
                <c:lvl>
                  <c:pt idx="0">
                    <c:v>10 (% w/v)</c:v>
                  </c:pt>
                  <c:pt idx="1">
                    <c:v>100 (% w/v)</c:v>
                  </c:pt>
                  <c:pt idx="2">
                    <c:v>1  (% w/v)</c:v>
                  </c:pt>
                  <c:pt idx="3">
                    <c:v>3  (% w/v)</c:v>
                  </c:pt>
                  <c:pt idx="4">
                    <c:v>4  (% w/v)</c:v>
                  </c:pt>
                  <c:pt idx="5">
                    <c:v>10 (% w/v)</c:v>
                  </c:pt>
                  <c:pt idx="6">
                    <c:v>10 (% w/v)</c:v>
                  </c:pt>
                  <c:pt idx="7">
                    <c:v>10 (% w/v)</c:v>
                  </c:pt>
                </c:lvl>
                <c:lvl>
                  <c:pt idx="0">
                    <c:v>BSF foamate</c:v>
                  </c:pt>
                  <c:pt idx="2">
                    <c:v>BSF powder</c:v>
                  </c:pt>
                  <c:pt idx="6">
                    <c:v>Slickgone NS</c:v>
                  </c:pt>
                  <c:pt idx="7">
                    <c:v>Tween20</c:v>
                  </c:pt>
                </c:lvl>
              </c:multiLvlStrCache>
            </c:multiLvlStrRef>
          </c:cat>
          <c:val>
            <c:numRef>
              <c:f>Sheet1!$S$3:$S$10</c:f>
              <c:numCache>
                <c:formatCode>General</c:formatCode>
                <c:ptCount val="8"/>
                <c:pt idx="0">
                  <c:v>41</c:v>
                </c:pt>
                <c:pt idx="1">
                  <c:v>84</c:v>
                </c:pt>
                <c:pt idx="2">
                  <c:v>38</c:v>
                </c:pt>
                <c:pt idx="3">
                  <c:v>66</c:v>
                </c:pt>
                <c:pt idx="4">
                  <c:v>75</c:v>
                </c:pt>
                <c:pt idx="5">
                  <c:v>100</c:v>
                </c:pt>
                <c:pt idx="6">
                  <c:v>100</c:v>
                </c:pt>
                <c:pt idx="7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Sheet1!$U$1</c:f>
              <c:strCache>
                <c:ptCount val="1"/>
                <c:pt idx="0">
                  <c:v>Diesel oil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Sheet1!$A$3:$B$10</c:f>
              <c:multiLvlStrCache>
                <c:ptCount val="8"/>
                <c:lvl>
                  <c:pt idx="0">
                    <c:v>10 (% w/v)</c:v>
                  </c:pt>
                  <c:pt idx="1">
                    <c:v>100 (% w/v)</c:v>
                  </c:pt>
                  <c:pt idx="2">
                    <c:v>1  (% w/v)</c:v>
                  </c:pt>
                  <c:pt idx="3">
                    <c:v>3  (% w/v)</c:v>
                  </c:pt>
                  <c:pt idx="4">
                    <c:v>4  (% w/v)</c:v>
                  </c:pt>
                  <c:pt idx="5">
                    <c:v>10 (% w/v)</c:v>
                  </c:pt>
                  <c:pt idx="6">
                    <c:v>10 (% w/v)</c:v>
                  </c:pt>
                  <c:pt idx="7">
                    <c:v>10 (% w/v)</c:v>
                  </c:pt>
                </c:lvl>
                <c:lvl>
                  <c:pt idx="0">
                    <c:v>BSF foamate</c:v>
                  </c:pt>
                  <c:pt idx="2">
                    <c:v>BSF powder</c:v>
                  </c:pt>
                  <c:pt idx="6">
                    <c:v>Slickgone NS</c:v>
                  </c:pt>
                  <c:pt idx="7">
                    <c:v>Tween20</c:v>
                  </c:pt>
                </c:lvl>
              </c:multiLvlStrCache>
            </c:multiLvlStrRef>
          </c:cat>
          <c:val>
            <c:numRef>
              <c:f>Sheet1!$Y$3:$Y$10</c:f>
              <c:numCache>
                <c:formatCode>General</c:formatCode>
                <c:ptCount val="8"/>
                <c:pt idx="0">
                  <c:v>57</c:v>
                </c:pt>
                <c:pt idx="1">
                  <c:v>100</c:v>
                </c:pt>
                <c:pt idx="2">
                  <c:v>50</c:v>
                </c:pt>
                <c:pt idx="3">
                  <c:v>57</c:v>
                </c:pt>
                <c:pt idx="4">
                  <c:v>78</c:v>
                </c:pt>
                <c:pt idx="5">
                  <c:v>100</c:v>
                </c:pt>
                <c:pt idx="6">
                  <c:v>100</c:v>
                </c:pt>
                <c:pt idx="7">
                  <c:v>54</c:v>
                </c:pt>
              </c:numCache>
            </c:numRef>
          </c:val>
        </c:ser>
        <c:gapWidth val="219"/>
        <c:overlap val="-27"/>
        <c:axId val="40658048"/>
        <c:axId val="40659584"/>
      </c:barChart>
      <c:catAx>
        <c:axId val="40658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0659584"/>
        <c:crosses val="autoZero"/>
        <c:auto val="1"/>
        <c:lblAlgn val="ctr"/>
        <c:lblOffset val="100"/>
      </c:catAx>
      <c:valAx>
        <c:axId val="40659584"/>
        <c:scaling>
          <c:orientation val="minMax"/>
          <c:max val="110"/>
          <c:min val="0"/>
        </c:scaling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Oil dispalcement (%)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0658048"/>
        <c:crosses val="autoZero"/>
        <c:crossBetween val="between"/>
        <c:majorUnit val="20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5529585858440487"/>
          <c:y val="3.1579597684890916E-2"/>
          <c:w val="0.7011083504872675"/>
          <c:h val="6.054675149187415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th-TH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9DEE3-8788-4314-9480-37C7061FA96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EE6FFA9-00E4-41AC-90DD-78EBCA50BE30}">
      <dgm:prSet phldrT="[Text]" custT="1"/>
      <dgm:spPr>
        <a:xfrm>
          <a:off x="35" y="0"/>
          <a:ext cx="3410730" cy="593581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r>
            <a:rPr lang="en-US" sz="2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lipopeptide</a:t>
          </a:r>
          <a:r>
            <a:rPr lang="en-US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conc.</a:t>
          </a:r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131EAB-0157-4372-84D2-43783C253ABD}" type="parTrans" cxnId="{B479435F-5F0E-4D8D-8F23-32EFFA9BDD35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42C71BD-C094-4B92-BAF4-A9EA8D1F4326}" type="sibTrans" cxnId="{B479435F-5F0E-4D8D-8F23-32EFFA9BDD35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CF1CAAE-8F18-4DF7-B786-12C59607B801}">
      <dgm:prSet phldrT="[Text]" custT="1"/>
      <dgm:spPr>
        <a:xfrm>
          <a:off x="35" y="615519"/>
          <a:ext cx="3410730" cy="1493279"/>
        </a:xfrm>
        <a:prstGeom prst="rect">
          <a:avLst/>
        </a:prstGeom>
        <a:solidFill>
          <a:srgbClr val="CCECFF">
            <a:alpha val="90000"/>
          </a:srgbClr>
        </a:solidFill>
        <a:ln w="25400" cap="flat" cmpd="sng" algn="ctr">
          <a:solidFill>
            <a:srgbClr val="CCECFF">
              <a:alpha val="90000"/>
            </a:srgbClr>
          </a:solidFill>
          <a:prstDash val="solid"/>
        </a:ln>
        <a:effectLst/>
      </dgm:spPr>
      <dgm:t>
        <a:bodyPr/>
        <a:lstStyle/>
        <a:p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itchFamily="34" charset="0"/>
            </a:rPr>
            <a:t>Varying from 0.25-10 % (w/v) </a:t>
          </a:r>
          <a:endParaRPr lang="en-US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8CF5D36-B1B9-469D-A991-B2B890806DC6}" type="parTrans" cxnId="{E3910849-68EA-48EF-8DBD-E86932AA25E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034730D-92D8-4E2A-845E-BE7469E26273}" type="sibTrans" cxnId="{E3910849-68EA-48EF-8DBD-E86932AA25E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E92C383D-4F9E-4B9E-838D-66D9ED980DDB}">
      <dgm:prSet phldrT="[Text]" custT="1"/>
      <dgm:spPr>
        <a:xfrm>
          <a:off x="3888268" y="0"/>
          <a:ext cx="3410730" cy="59358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Petroleum type</a:t>
          </a:r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F570E9-604C-42EB-99C1-2E25ECB380FF}" type="parTrans" cxnId="{E871B081-7180-4F6D-8C0E-CD9C12BF148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95CD0D5-9E1F-453A-BFD8-85813266C15B}" type="sibTrans" cxnId="{E871B081-7180-4F6D-8C0E-CD9C12BF148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56D7C3A-C6EE-4C50-B5C1-EF7695EDFDF0}">
      <dgm:prSet phldrT="[Text]" custT="1"/>
      <dgm:spPr>
        <a:xfrm>
          <a:off x="3888268" y="615519"/>
          <a:ext cx="3410730" cy="149327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itchFamily="34" charset="0"/>
            </a:rPr>
            <a:t>Oman light crude oil</a:t>
          </a:r>
          <a:endParaRPr lang="en-US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3AC4BBF-40F7-45AD-876C-C41361F9D199}" type="parTrans" cxnId="{089F1BCA-7E2B-4902-9F9A-DE312B753D6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A992FE7-8231-4BED-B416-3D0B96D29704}" type="sibTrans" cxnId="{089F1BCA-7E2B-4902-9F9A-DE312B753D6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BA3346D-F924-4A59-904E-19B5A92D07AE}">
      <dgm:prSet phldrT="[Text]" custT="1"/>
      <dgm:spPr>
        <a:xfrm>
          <a:off x="3888268" y="615519"/>
          <a:ext cx="3410730" cy="149327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itchFamily="34" charset="0"/>
            </a:rPr>
            <a:t>Fuel oil</a:t>
          </a:r>
          <a:endParaRPr lang="en-US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F43E4BC-1E72-4F39-89D9-4D5474FD0341}" type="parTrans" cxnId="{28E06EC4-B785-4352-ADCB-BAE7B2DCC14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34FDD6A-B862-4742-80D1-CD7E52AB7075}" type="sibTrans" cxnId="{28E06EC4-B785-4352-ADCB-BAE7B2DCC14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DC2D7AA-CA7F-4D77-846F-E7A238452567}">
      <dgm:prSet phldrT="[Text]" custT="1"/>
      <dgm:spPr>
        <a:xfrm>
          <a:off x="3888268" y="615519"/>
          <a:ext cx="3410730" cy="149327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Arabian light crude oil</a:t>
          </a:r>
          <a:endParaRPr lang="en-US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F51528E-F53D-4440-B904-224F29A50C1D}" type="parTrans" cxnId="{75DB0105-F2A1-4A9F-8D5E-9315FA3CB1E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F11008A-8491-4516-B262-6217AE42B444}" type="sibTrans" cxnId="{75DB0105-F2A1-4A9F-8D5E-9315FA3CB1E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4550546-D350-4D88-9223-D69D0BDD69DA}">
      <dgm:prSet phldrT="[Text]" custT="1"/>
      <dgm:spPr>
        <a:xfrm>
          <a:off x="3888268" y="615519"/>
          <a:ext cx="3410730" cy="149327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Diesel oil</a:t>
          </a:r>
          <a:endParaRPr lang="en-US" sz="18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70FF36-2502-43BB-BC68-AA0DA9563722}" type="parTrans" cxnId="{44CF3BD4-6D9A-4276-A1FE-6E56EFDC732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6125FE2-D4BD-4ED9-94D2-7D7BB4D95DC0}" type="sibTrans" cxnId="{44CF3BD4-6D9A-4276-A1FE-6E56EFDC732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65BC89D-7DAD-4A68-A3E7-39A8046B055E}" type="pres">
      <dgm:prSet presAssocID="{C949DEE3-8788-4314-9480-37C7061FA9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59A903-AF7B-4FF7-B7E1-E0E8597D6AE9}" type="pres">
      <dgm:prSet presAssocID="{9EE6FFA9-00E4-41AC-90DD-78EBCA50BE30}" presName="composite" presStyleCnt="0"/>
      <dgm:spPr/>
    </dgm:pt>
    <dgm:pt modelId="{F1857CB2-5594-40B5-924F-452AF5760E83}" type="pres">
      <dgm:prSet presAssocID="{9EE6FFA9-00E4-41AC-90DD-78EBCA50BE30}" presName="parTx" presStyleLbl="alignNode1" presStyleIdx="0" presStyleCnt="2" custScaleY="60619" custLinFactNeighborY="-25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E22D7-FCE5-4B65-96B2-91B44C4A9950}" type="pres">
      <dgm:prSet presAssocID="{9EE6FFA9-00E4-41AC-90DD-78EBCA50BE3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9B98D-B932-40DA-B2BB-9C9F158B790D}" type="pres">
      <dgm:prSet presAssocID="{B42C71BD-C094-4B92-BAF4-A9EA8D1F4326}" presName="space" presStyleCnt="0"/>
      <dgm:spPr/>
    </dgm:pt>
    <dgm:pt modelId="{4EE4ABD9-B3ED-4D86-9FC6-FE8EE6FBD100}" type="pres">
      <dgm:prSet presAssocID="{E92C383D-4F9E-4B9E-838D-66D9ED980DDB}" presName="composite" presStyleCnt="0"/>
      <dgm:spPr/>
    </dgm:pt>
    <dgm:pt modelId="{985CE4E4-A90D-4D6A-8C84-03AFF836480E}" type="pres">
      <dgm:prSet presAssocID="{E92C383D-4F9E-4B9E-838D-66D9ED980DDB}" presName="parTx" presStyleLbl="alignNode1" presStyleIdx="1" presStyleCnt="2" custScaleY="60619" custLinFactNeighborY="-25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1713C-DF3F-4B58-9F31-23AAB09F27A7}" type="pres">
      <dgm:prSet presAssocID="{E92C383D-4F9E-4B9E-838D-66D9ED980DD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5FD292-6D39-4280-AD4C-E2D6F1422867}" type="presOf" srcId="{856D7C3A-C6EE-4C50-B5C1-EF7695EDFDF0}" destId="{8461713C-DF3F-4B58-9F31-23AAB09F27A7}" srcOrd="0" destOrd="0" presId="urn:microsoft.com/office/officeart/2005/8/layout/hList1"/>
    <dgm:cxn modelId="{54CA301B-29DB-4BC3-8A5F-21852A5A3CE7}" type="presOf" srcId="{9EE6FFA9-00E4-41AC-90DD-78EBCA50BE30}" destId="{F1857CB2-5594-40B5-924F-452AF5760E83}" srcOrd="0" destOrd="0" presId="urn:microsoft.com/office/officeart/2005/8/layout/hList1"/>
    <dgm:cxn modelId="{E871B081-7180-4F6D-8C0E-CD9C12BF148C}" srcId="{C949DEE3-8788-4314-9480-37C7061FA96F}" destId="{E92C383D-4F9E-4B9E-838D-66D9ED980DDB}" srcOrd="1" destOrd="0" parTransId="{D8F570E9-604C-42EB-99C1-2E25ECB380FF}" sibTransId="{295CD0D5-9E1F-453A-BFD8-85813266C15B}"/>
    <dgm:cxn modelId="{84F6ABDF-C6A7-4869-9826-2EE216E5DD10}" type="presOf" srcId="{7BA3346D-F924-4A59-904E-19B5A92D07AE}" destId="{8461713C-DF3F-4B58-9F31-23AAB09F27A7}" srcOrd="0" destOrd="3" presId="urn:microsoft.com/office/officeart/2005/8/layout/hList1"/>
    <dgm:cxn modelId="{75DB0105-F2A1-4A9F-8D5E-9315FA3CB1E7}" srcId="{E92C383D-4F9E-4B9E-838D-66D9ED980DDB}" destId="{0DC2D7AA-CA7F-4D77-846F-E7A238452567}" srcOrd="1" destOrd="0" parTransId="{1F51528E-F53D-4440-B904-224F29A50C1D}" sibTransId="{BF11008A-8491-4516-B262-6217AE42B444}"/>
    <dgm:cxn modelId="{E3910849-68EA-48EF-8DBD-E86932AA25E0}" srcId="{9EE6FFA9-00E4-41AC-90DD-78EBCA50BE30}" destId="{4CF1CAAE-8F18-4DF7-B786-12C59607B801}" srcOrd="0" destOrd="0" parTransId="{38CF5D36-B1B9-469D-A991-B2B890806DC6}" sibTransId="{4034730D-92D8-4E2A-845E-BE7469E26273}"/>
    <dgm:cxn modelId="{28E06EC4-B785-4352-ADCB-BAE7B2DCC14D}" srcId="{E92C383D-4F9E-4B9E-838D-66D9ED980DDB}" destId="{7BA3346D-F924-4A59-904E-19B5A92D07AE}" srcOrd="3" destOrd="0" parTransId="{0F43E4BC-1E72-4F39-89D9-4D5474FD0341}" sibTransId="{134FDD6A-B862-4742-80D1-CD7E52AB7075}"/>
    <dgm:cxn modelId="{B479435F-5F0E-4D8D-8F23-32EFFA9BDD35}" srcId="{C949DEE3-8788-4314-9480-37C7061FA96F}" destId="{9EE6FFA9-00E4-41AC-90DD-78EBCA50BE30}" srcOrd="0" destOrd="0" parTransId="{F4131EAB-0157-4372-84D2-43783C253ABD}" sibTransId="{B42C71BD-C094-4B92-BAF4-A9EA8D1F4326}"/>
    <dgm:cxn modelId="{E3490B5D-49B5-4542-804D-C35598422B3B}" type="presOf" srcId="{E92C383D-4F9E-4B9E-838D-66D9ED980DDB}" destId="{985CE4E4-A90D-4D6A-8C84-03AFF836480E}" srcOrd="0" destOrd="0" presId="urn:microsoft.com/office/officeart/2005/8/layout/hList1"/>
    <dgm:cxn modelId="{52D77D14-4DEB-4395-88D9-719AFEB21DF6}" type="presOf" srcId="{4CF1CAAE-8F18-4DF7-B786-12C59607B801}" destId="{787E22D7-FCE5-4B65-96B2-91B44C4A9950}" srcOrd="0" destOrd="0" presId="urn:microsoft.com/office/officeart/2005/8/layout/hList1"/>
    <dgm:cxn modelId="{C7E09E85-F2DE-4984-8A4D-E2EC60720A78}" type="presOf" srcId="{0DC2D7AA-CA7F-4D77-846F-E7A238452567}" destId="{8461713C-DF3F-4B58-9F31-23AAB09F27A7}" srcOrd="0" destOrd="1" presId="urn:microsoft.com/office/officeart/2005/8/layout/hList1"/>
    <dgm:cxn modelId="{D97A2845-2B44-4E72-8B07-82765E1F0C89}" type="presOf" srcId="{24550546-D350-4D88-9223-D69D0BDD69DA}" destId="{8461713C-DF3F-4B58-9F31-23AAB09F27A7}" srcOrd="0" destOrd="2" presId="urn:microsoft.com/office/officeart/2005/8/layout/hList1"/>
    <dgm:cxn modelId="{44CF3BD4-6D9A-4276-A1FE-6E56EFDC732C}" srcId="{E92C383D-4F9E-4B9E-838D-66D9ED980DDB}" destId="{24550546-D350-4D88-9223-D69D0BDD69DA}" srcOrd="2" destOrd="0" parTransId="{D770FF36-2502-43BB-BC68-AA0DA9563722}" sibTransId="{36125FE2-D4BD-4ED9-94D2-7D7BB4D95DC0}"/>
    <dgm:cxn modelId="{2498486C-0528-4A51-A7EA-63102EE2AC48}" type="presOf" srcId="{C949DEE3-8788-4314-9480-37C7061FA96F}" destId="{165BC89D-7DAD-4A68-A3E7-39A8046B055E}" srcOrd="0" destOrd="0" presId="urn:microsoft.com/office/officeart/2005/8/layout/hList1"/>
    <dgm:cxn modelId="{089F1BCA-7E2B-4902-9F9A-DE312B753D6E}" srcId="{E92C383D-4F9E-4B9E-838D-66D9ED980DDB}" destId="{856D7C3A-C6EE-4C50-B5C1-EF7695EDFDF0}" srcOrd="0" destOrd="0" parTransId="{83AC4BBF-40F7-45AD-876C-C41361F9D199}" sibTransId="{4A992FE7-8231-4BED-B416-3D0B96D29704}"/>
    <dgm:cxn modelId="{4DD8517B-235D-41D1-8A7E-476D2B56B9C9}" type="presParOf" srcId="{165BC89D-7DAD-4A68-A3E7-39A8046B055E}" destId="{6559A903-AF7B-4FF7-B7E1-E0E8597D6AE9}" srcOrd="0" destOrd="0" presId="urn:microsoft.com/office/officeart/2005/8/layout/hList1"/>
    <dgm:cxn modelId="{42FF5F7B-0FC0-40C9-B2AD-0C3B4C327DAF}" type="presParOf" srcId="{6559A903-AF7B-4FF7-B7E1-E0E8597D6AE9}" destId="{F1857CB2-5594-40B5-924F-452AF5760E83}" srcOrd="0" destOrd="0" presId="urn:microsoft.com/office/officeart/2005/8/layout/hList1"/>
    <dgm:cxn modelId="{5AD24CD5-F8C7-4C87-9A09-6C8DC93E9662}" type="presParOf" srcId="{6559A903-AF7B-4FF7-B7E1-E0E8597D6AE9}" destId="{787E22D7-FCE5-4B65-96B2-91B44C4A9950}" srcOrd="1" destOrd="0" presId="urn:microsoft.com/office/officeart/2005/8/layout/hList1"/>
    <dgm:cxn modelId="{8FE2A9F3-2798-409B-A827-8424532B0AD4}" type="presParOf" srcId="{165BC89D-7DAD-4A68-A3E7-39A8046B055E}" destId="{C739B98D-B932-40DA-B2BB-9C9F158B790D}" srcOrd="1" destOrd="0" presId="urn:microsoft.com/office/officeart/2005/8/layout/hList1"/>
    <dgm:cxn modelId="{B28EA66D-412B-4FB3-A7DD-22E854C4F010}" type="presParOf" srcId="{165BC89D-7DAD-4A68-A3E7-39A8046B055E}" destId="{4EE4ABD9-B3ED-4D86-9FC6-FE8EE6FBD100}" srcOrd="2" destOrd="0" presId="urn:microsoft.com/office/officeart/2005/8/layout/hList1"/>
    <dgm:cxn modelId="{FB854C64-20CC-4E50-B0B5-78CA12D44D3F}" type="presParOf" srcId="{4EE4ABD9-B3ED-4D86-9FC6-FE8EE6FBD100}" destId="{985CE4E4-A90D-4D6A-8C84-03AFF836480E}" srcOrd="0" destOrd="0" presId="urn:microsoft.com/office/officeart/2005/8/layout/hList1"/>
    <dgm:cxn modelId="{9A4B44C5-52C8-4522-B238-213295654EA6}" type="presParOf" srcId="{4EE4ABD9-B3ED-4D86-9FC6-FE8EE6FBD100}" destId="{8461713C-DF3F-4B58-9F31-23AAB09F27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857CB2-5594-40B5-924F-452AF5760E83}">
      <dsp:nvSpPr>
        <dsp:cNvPr id="0" name=""/>
        <dsp:cNvSpPr/>
      </dsp:nvSpPr>
      <dsp:spPr>
        <a:xfrm>
          <a:off x="35" y="0"/>
          <a:ext cx="3410730" cy="593581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lipopeptide</a:t>
          </a:r>
          <a:r>
            <a:rPr lang="en-US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conc.</a:t>
          </a: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" y="0"/>
        <a:ext cx="3410730" cy="593581"/>
      </dsp:txXfrm>
    </dsp:sp>
    <dsp:sp modelId="{787E22D7-FCE5-4B65-96B2-91B44C4A9950}">
      <dsp:nvSpPr>
        <dsp:cNvPr id="0" name=""/>
        <dsp:cNvSpPr/>
      </dsp:nvSpPr>
      <dsp:spPr>
        <a:xfrm>
          <a:off x="35" y="615519"/>
          <a:ext cx="3410730" cy="1493279"/>
        </a:xfrm>
        <a:prstGeom prst="rect">
          <a:avLst/>
        </a:prstGeom>
        <a:solidFill>
          <a:srgbClr val="CCECFF">
            <a:alpha val="90000"/>
          </a:srgbClr>
        </a:solidFill>
        <a:ln w="25400" cap="flat" cmpd="sng" algn="ctr">
          <a:solidFill>
            <a:srgbClr val="CCEC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itchFamily="34" charset="0"/>
            </a:rPr>
            <a:t>Varying from 0.25-10 % (w/v) </a:t>
          </a:r>
          <a:endParaRPr lang="en-US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" y="615519"/>
        <a:ext cx="3410730" cy="1493279"/>
      </dsp:txXfrm>
    </dsp:sp>
    <dsp:sp modelId="{985CE4E4-A90D-4D6A-8C84-03AFF836480E}">
      <dsp:nvSpPr>
        <dsp:cNvPr id="0" name=""/>
        <dsp:cNvSpPr/>
      </dsp:nvSpPr>
      <dsp:spPr>
        <a:xfrm>
          <a:off x="3888268" y="0"/>
          <a:ext cx="3410730" cy="59358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Petroleum type</a:t>
          </a: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8268" y="0"/>
        <a:ext cx="3410730" cy="593581"/>
      </dsp:txXfrm>
    </dsp:sp>
    <dsp:sp modelId="{8461713C-DF3F-4B58-9F31-23AAB09F27A7}">
      <dsp:nvSpPr>
        <dsp:cNvPr id="0" name=""/>
        <dsp:cNvSpPr/>
      </dsp:nvSpPr>
      <dsp:spPr>
        <a:xfrm>
          <a:off x="3888268" y="615519"/>
          <a:ext cx="3410730" cy="149327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itchFamily="34" charset="0"/>
            </a:rPr>
            <a:t>Oman light crude oil</a:t>
          </a:r>
          <a:endParaRPr lang="en-US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Arabian light crude oil</a:t>
          </a:r>
          <a:endParaRPr lang="en-US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Diesel oil</a:t>
          </a:r>
          <a:endParaRPr lang="en-US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Arial" pitchFamily="34" charset="0"/>
            </a:rPr>
            <a:t>Fuel oil</a:t>
          </a:r>
          <a:endParaRPr lang="en-US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888268" y="615519"/>
        <a:ext cx="3410730" cy="149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0.28993</cdr:x>
      <cdr:y>0.11317</cdr:y>
    </cdr:from>
    <cdr:to>
      <cdr:x>0.29033</cdr:x>
      <cdr:y>0.83314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548856" y="356440"/>
          <a:ext cx="2137" cy="226761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0.41414</cdr:x>
      <cdr:y>0.11133</cdr:y>
    </cdr:from>
    <cdr:to>
      <cdr:x>0.41503</cdr:x>
      <cdr:y>0.83036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2694854" y="411216"/>
          <a:ext cx="5802" cy="265580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0.42473</cdr:x>
      <cdr:y>0.12662</cdr:y>
    </cdr:from>
    <cdr:to>
      <cdr:x>0.53095</cdr:x>
      <cdr:y>0.23496</cdr:y>
    </cdr:to>
    <cdr:sp macro="" textlink="">
      <cdr:nvSpPr>
        <cdr:cNvPr id="12" name="TextBox 4"/>
        <cdr:cNvSpPr txBox="1"/>
      </cdr:nvSpPr>
      <cdr:spPr>
        <a:xfrm xmlns:a="http://schemas.openxmlformats.org/drawingml/2006/main">
          <a:off x="2132284" y="354818"/>
          <a:ext cx="533271" cy="303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>
              <a:latin typeface="+mn-lt"/>
              <a:cs typeface="Times New Roman" pitchFamily="18" charset="0"/>
            </a:rPr>
            <a:t>Cycle</a:t>
          </a:r>
          <a:endParaRPr lang="th-TH" sz="1400" b="1">
            <a:latin typeface="+mn-lt"/>
          </a:endParaRPr>
        </a:p>
        <a:p xmlns:a="http://schemas.openxmlformats.org/drawingml/2006/main">
          <a:pPr algn="ctr"/>
          <a:r>
            <a:rPr lang="en-US" sz="1400" b="1">
              <a:latin typeface="+mn-lt"/>
              <a:cs typeface="Times New Roman" pitchFamily="18" charset="0"/>
            </a:rPr>
            <a:t>3</a:t>
          </a:r>
        </a:p>
      </cdr:txBody>
    </cdr:sp>
  </cdr:relSizeAnchor>
  <cdr:relSizeAnchor xmlns:cdr="http://schemas.openxmlformats.org/drawingml/2006/chartDrawing">
    <cdr:from>
      <cdr:x>0.30777</cdr:x>
      <cdr:y>0.12774</cdr:y>
    </cdr:from>
    <cdr:to>
      <cdr:x>0.40221</cdr:x>
      <cdr:y>0.23798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1545086" y="357960"/>
          <a:ext cx="474151" cy="3089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>
              <a:latin typeface="+mn-lt"/>
              <a:cs typeface="Times New Roman" pitchFamily="18" charset="0"/>
            </a:rPr>
            <a:t>Cycle</a:t>
          </a:r>
          <a:endParaRPr lang="th-TH" sz="1400" b="1">
            <a:latin typeface="+mn-lt"/>
          </a:endParaRPr>
        </a:p>
        <a:p xmlns:a="http://schemas.openxmlformats.org/drawingml/2006/main">
          <a:pPr algn="ctr"/>
          <a:r>
            <a:rPr lang="en-US" sz="1400" b="1">
              <a:latin typeface="+mn-lt"/>
              <a:cs typeface="Times New Roman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0.14912</cdr:x>
      <cdr:y>0.11435</cdr:y>
    </cdr:from>
    <cdr:to>
      <cdr:x>0.24287</cdr:x>
      <cdr:y>0.2459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1295400" y="480405"/>
          <a:ext cx="814387" cy="5526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+mn-lt"/>
              <a:cs typeface="Times New Roman" pitchFamily="18" charset="0"/>
            </a:rPr>
            <a:t>Cycle</a:t>
          </a:r>
          <a:endParaRPr lang="th-TH" sz="1400" b="1" dirty="0">
            <a:latin typeface="+mn-lt"/>
          </a:endParaRPr>
        </a:p>
        <a:p xmlns:a="http://schemas.openxmlformats.org/drawingml/2006/main">
          <a:pPr algn="ctr"/>
          <a:r>
            <a:rPr lang="en-US" sz="1400" b="1" dirty="0">
              <a:latin typeface="+mn-lt"/>
              <a:cs typeface="Times New Roman" pitchFamily="18" charset="0"/>
            </a:rPr>
            <a:t>1</a:t>
          </a:r>
        </a:p>
      </cdr:txBody>
    </cdr:sp>
  </cdr:relSizeAnchor>
  <cdr:relSizeAnchor xmlns:cdr="http://schemas.openxmlformats.org/drawingml/2006/chartDrawing">
    <cdr:from>
      <cdr:x>0.53554</cdr:x>
      <cdr:y>0.10949</cdr:y>
    </cdr:from>
    <cdr:to>
      <cdr:x>0.53607</cdr:x>
      <cdr:y>0.82842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484814" y="404420"/>
          <a:ext cx="3453" cy="265543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0.65888</cdr:x>
      <cdr:y>0.11133</cdr:y>
    </cdr:from>
    <cdr:to>
      <cdr:x>0.65958</cdr:x>
      <cdr:y>0.8347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4287413" y="411216"/>
          <a:ext cx="4602" cy="267182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0.7793</cdr:x>
      <cdr:y>0.10949</cdr:y>
    </cdr:from>
    <cdr:to>
      <cdr:x>0.77972</cdr:x>
      <cdr:y>0.8347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5071053" y="404420"/>
          <a:ext cx="2713" cy="26786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0.55539</cdr:x>
      <cdr:y>0.1267</cdr:y>
    </cdr:from>
    <cdr:to>
      <cdr:x>0.64952</cdr:x>
      <cdr:y>0.23496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2788244" y="355042"/>
          <a:ext cx="472526" cy="3033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>
              <a:latin typeface="+mn-lt"/>
              <a:cs typeface="Times New Roman" pitchFamily="18" charset="0"/>
            </a:rPr>
            <a:t>Cycle</a:t>
          </a:r>
          <a:endParaRPr lang="th-TH" sz="1400" b="1">
            <a:latin typeface="+mn-lt"/>
          </a:endParaRPr>
        </a:p>
        <a:p xmlns:a="http://schemas.openxmlformats.org/drawingml/2006/main">
          <a:pPr algn="ctr"/>
          <a:r>
            <a:rPr lang="en-US" sz="1400" b="1">
              <a:latin typeface="+mn-lt"/>
              <a:cs typeface="Times New Roman" pitchFamily="18" charset="0"/>
            </a:rPr>
            <a:t>4</a:t>
          </a:r>
        </a:p>
      </cdr:txBody>
    </cdr:sp>
  </cdr:relSizeAnchor>
  <cdr:relSizeAnchor xmlns:cdr="http://schemas.openxmlformats.org/drawingml/2006/chartDrawing">
    <cdr:from>
      <cdr:x>0.67397</cdr:x>
      <cdr:y>0.12546</cdr:y>
    </cdr:from>
    <cdr:to>
      <cdr:x>0.76925</cdr:x>
      <cdr:y>0.24438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3383549" y="351568"/>
          <a:ext cx="478306" cy="333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>
              <a:latin typeface="+mn-lt"/>
              <a:cs typeface="Times New Roman" pitchFamily="18" charset="0"/>
            </a:rPr>
            <a:t>Cycle</a:t>
          </a:r>
          <a:endParaRPr lang="th-TH" sz="1400" b="1">
            <a:latin typeface="+mn-lt"/>
          </a:endParaRPr>
        </a:p>
        <a:p xmlns:a="http://schemas.openxmlformats.org/drawingml/2006/main">
          <a:pPr algn="ctr"/>
          <a:r>
            <a:rPr lang="en-US" sz="1400" b="1">
              <a:latin typeface="+mn-lt"/>
              <a:cs typeface="Times New Roman" pitchFamily="18" charset="0"/>
            </a:rPr>
            <a:t>5</a:t>
          </a:r>
        </a:p>
      </cdr:txBody>
    </cdr:sp>
  </cdr:relSizeAnchor>
  <cdr:relSizeAnchor xmlns:cdr="http://schemas.openxmlformats.org/drawingml/2006/chartDrawing">
    <cdr:from>
      <cdr:x>0.79274</cdr:x>
      <cdr:y>0.12725</cdr:y>
    </cdr:from>
    <cdr:to>
      <cdr:x>0.88372</cdr:x>
      <cdr:y>0.25682</cdr:y>
    </cdr:to>
    <cdr:sp macro="" textlink="">
      <cdr:nvSpPr>
        <cdr:cNvPr id="16" name="TextBox 4"/>
        <cdr:cNvSpPr txBox="1"/>
      </cdr:nvSpPr>
      <cdr:spPr>
        <a:xfrm xmlns:a="http://schemas.openxmlformats.org/drawingml/2006/main">
          <a:off x="3979780" y="356588"/>
          <a:ext cx="456753" cy="3630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>
              <a:latin typeface="+mn-lt"/>
              <a:cs typeface="Times New Roman" pitchFamily="18" charset="0"/>
            </a:rPr>
            <a:t>Cycle</a:t>
          </a:r>
          <a:endParaRPr lang="th-TH" sz="1400" b="1">
            <a:latin typeface="+mn-lt"/>
          </a:endParaRPr>
        </a:p>
        <a:p xmlns:a="http://schemas.openxmlformats.org/drawingml/2006/main">
          <a:pPr algn="ctr"/>
          <a:r>
            <a:rPr lang="en-US" sz="1400" b="1">
              <a:latin typeface="+mn-lt"/>
              <a:cs typeface="Times New Roman" pitchFamily="18" charset="0"/>
            </a:rPr>
            <a:t>6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0.06488</cdr:x>
      <cdr:y>0.0994</cdr:y>
    </cdr:to>
    <cdr:sp macro="" textlink="">
      <cdr:nvSpPr>
        <cdr:cNvPr id="17" name="Text Box 1"/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0" y="0"/>
          <a:ext cx="353184" cy="3130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200" b="1">
              <a:latin typeface="Times New Roman" pitchFamily="18" charset="0"/>
              <a:cs typeface="Times New Roman" pitchFamily="18" charset="0"/>
            </a:rPr>
            <a:t>A</a:t>
          </a:r>
          <a:endParaRPr lang="th-TH" sz="1200" b="1">
            <a:latin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0" tIns="46735" rIns="93470" bIns="46735" numCol="1" anchor="t" anchorCtr="0" compatLnSpc="1">
            <a:prstTxWarp prst="textNoShape">
              <a:avLst/>
            </a:prstTxWarp>
          </a:bodyPr>
          <a:lstStyle>
            <a:lvl1pPr defTabSz="935038">
              <a:defRPr sz="1300" b="0">
                <a:effectLst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3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0" tIns="46735" rIns="93470" bIns="46735" numCol="1" anchor="t" anchorCtr="0" compatLnSpc="1">
            <a:prstTxWarp prst="textNoShape">
              <a:avLst/>
            </a:prstTxWarp>
          </a:bodyPr>
          <a:lstStyle>
            <a:lvl1pPr algn="r" defTabSz="935038">
              <a:defRPr sz="1300" b="0">
                <a:effectLst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0" tIns="46735" rIns="93470" bIns="46735" numCol="1" anchor="b" anchorCtr="0" compatLnSpc="1">
            <a:prstTxWarp prst="textNoShape">
              <a:avLst/>
            </a:prstTxWarp>
          </a:bodyPr>
          <a:lstStyle>
            <a:lvl1pPr defTabSz="935038">
              <a:defRPr sz="1300" b="0">
                <a:effectLst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3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0" tIns="46735" rIns="93470" bIns="46735" numCol="1" anchor="b" anchorCtr="0" compatLnSpc="1">
            <a:prstTxWarp prst="textNoShape">
              <a:avLst/>
            </a:prstTxWarp>
          </a:bodyPr>
          <a:lstStyle>
            <a:lvl1pPr algn="r" defTabSz="935038">
              <a:defRPr sz="1300" b="0">
                <a:effectLst/>
              </a:defRPr>
            </a:lvl1pPr>
          </a:lstStyle>
          <a:p>
            <a:pPr>
              <a:defRPr/>
            </a:pPr>
            <a:fld id="{9FEEAC91-5402-4608-93BB-57BF1B9774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49681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0" tIns="46735" rIns="93470" bIns="46735" numCol="1" anchor="t" anchorCtr="0" compatLnSpc="1">
            <a:prstTxWarp prst="textNoShape">
              <a:avLst/>
            </a:prstTxWarp>
          </a:bodyPr>
          <a:lstStyle>
            <a:lvl1pPr defTabSz="935038">
              <a:defRPr sz="1300" b="0">
                <a:effectLst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3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0" tIns="46735" rIns="93470" bIns="46735" numCol="1" anchor="t" anchorCtr="0" compatLnSpc="1">
            <a:prstTxWarp prst="textNoShape">
              <a:avLst/>
            </a:prstTxWarp>
          </a:bodyPr>
          <a:lstStyle>
            <a:lvl1pPr algn="r" defTabSz="935038">
              <a:defRPr sz="1300" b="0">
                <a:effectLst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6" y="4713194"/>
            <a:ext cx="5439987" cy="447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0" tIns="46735" rIns="93470" bIns="46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0" tIns="46735" rIns="93470" bIns="46735" numCol="1" anchor="b" anchorCtr="0" compatLnSpc="1">
            <a:prstTxWarp prst="textNoShape">
              <a:avLst/>
            </a:prstTxWarp>
          </a:bodyPr>
          <a:lstStyle>
            <a:lvl1pPr defTabSz="935038">
              <a:defRPr sz="1300" b="0">
                <a:effectLst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3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0" tIns="46735" rIns="93470" bIns="46735" numCol="1" anchor="b" anchorCtr="0" compatLnSpc="1">
            <a:prstTxWarp prst="textNoShape">
              <a:avLst/>
            </a:prstTxWarp>
          </a:bodyPr>
          <a:lstStyle>
            <a:lvl1pPr algn="r" defTabSz="935038">
              <a:defRPr sz="1300" b="0">
                <a:effectLst/>
              </a:defRPr>
            </a:lvl1pPr>
          </a:lstStyle>
          <a:p>
            <a:pPr>
              <a:defRPr/>
            </a:pPr>
            <a:fld id="{E64E03A2-49D1-4F02-AD34-776FD402A7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48360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F2A61-7D5F-46E0-BEEB-4A157F7521B2}" type="slidenum">
              <a:rPr lang="en-US" sz="1200" smtClean="0">
                <a:solidFill>
                  <a:srgbClr val="000000"/>
                </a:solidFill>
              </a:rPr>
              <a:pPr/>
              <a:t>1</a:t>
            </a:fld>
            <a:endParaRPr lang="th-TH" sz="1200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46125"/>
            <a:ext cx="5370512" cy="37195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65" y="4711501"/>
            <a:ext cx="4984346" cy="447075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507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42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48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507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507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42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48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PTT Group_E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90500" y="847725"/>
            <a:ext cx="94869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9" descr="RTI-Eng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7350" y="6313488"/>
            <a:ext cx="18986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TT-Park"/>
          <p:cNvPicPr>
            <a:picLocks noChangeAspect="1" noChangeArrowheads="1"/>
          </p:cNvPicPr>
          <p:nvPr userDrawn="1"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7972424" y="1539875"/>
            <a:ext cx="1931989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ict0004"/>
          <p:cNvPicPr>
            <a:picLocks noChangeAspect="1" noChangeArrowheads="1"/>
          </p:cNvPicPr>
          <p:nvPr userDrawn="1"/>
        </p:nvPicPr>
        <p:blipFill>
          <a:blip r:embed="rId5" cstate="email">
            <a:lum contrast="6000"/>
          </a:blip>
          <a:srcRect/>
          <a:stretch>
            <a:fillRect/>
          </a:stretch>
        </p:blipFill>
        <p:spPr bwMode="auto">
          <a:xfrm>
            <a:off x="3986213" y="1554378"/>
            <a:ext cx="19986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pttbuilding_01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6113" y="1554163"/>
            <a:ext cx="1976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gaskanom_02"/>
          <p:cNvPicPr>
            <a:picLocks noChangeAspect="1" noChangeArrowheads="1"/>
          </p:cNvPicPr>
          <p:nvPr userDrawn="1"/>
        </p:nvPicPr>
        <p:blipFill>
          <a:blip r:embed="rId7" cstate="email">
            <a:lum contrast="18000"/>
          </a:blip>
          <a:srcRect/>
          <a:stretch>
            <a:fillRect/>
          </a:stretch>
        </p:blipFill>
        <p:spPr bwMode="auto">
          <a:xfrm>
            <a:off x="2012950" y="1552787"/>
            <a:ext cx="19970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Thaiolifin_01"/>
          <p:cNvPicPr>
            <a:picLocks noChangeAspect="1" noChangeArrowheads="1"/>
          </p:cNvPicPr>
          <p:nvPr userDrawn="1"/>
        </p:nvPicPr>
        <p:blipFill>
          <a:blip r:embed="rId8" cstate="email">
            <a:lum contrast="18000"/>
          </a:blip>
          <a:srcRect/>
          <a:stretch>
            <a:fillRect/>
          </a:stretch>
        </p:blipFill>
        <p:spPr bwMode="auto">
          <a:xfrm>
            <a:off x="1588" y="1554163"/>
            <a:ext cx="2012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115" y="1511530"/>
            <a:ext cx="9904413" cy="61913"/>
          </a:xfrm>
          <a:prstGeom prst="rect">
            <a:avLst/>
          </a:prstGeom>
          <a:gradFill rotWithShape="1">
            <a:gsLst>
              <a:gs pos="0">
                <a:srgbClr val="0052A4"/>
              </a:gs>
              <a:gs pos="50000">
                <a:srgbClr val="6699FF"/>
              </a:gs>
              <a:gs pos="100000">
                <a:srgbClr val="0052A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000" b="0">
              <a:latin typeface="Cordia New" pitchFamily="34" charset="-34"/>
              <a:cs typeface="Courier New" pitchFamily="49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1588" y="3290888"/>
            <a:ext cx="9904412" cy="61912"/>
          </a:xfrm>
          <a:prstGeom prst="rect">
            <a:avLst/>
          </a:prstGeom>
          <a:gradFill rotWithShape="1">
            <a:gsLst>
              <a:gs pos="0">
                <a:srgbClr val="0052A4"/>
              </a:gs>
              <a:gs pos="50000">
                <a:srgbClr val="6699FF"/>
              </a:gs>
              <a:gs pos="100000">
                <a:srgbClr val="0052A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000" b="0">
              <a:latin typeface="Cordia New" pitchFamily="34" charset="-34"/>
              <a:cs typeface="Courier New" pitchFamily="49" charset="0"/>
            </a:endParaRPr>
          </a:p>
        </p:txBody>
      </p:sp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3505200"/>
            <a:ext cx="8420100" cy="152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5181600"/>
            <a:ext cx="69342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12050" y="63055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9FEDA-1E9E-4BEE-A2A2-70273E7706A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507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42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C4A00-5D81-4764-8B9C-2448B26ADA7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486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507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64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11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42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791B-D698-4503-8DCB-EE4F530A66A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264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85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851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3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3" y="3938801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99" y="3938801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42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5059A-88E6-44F3-8C64-9A21E5C88C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48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507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42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3F61C-E155-44A3-9337-541D270BB1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48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507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3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E7571-3BE2-417B-A5D1-7F22F64555E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41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48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507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64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1050-0202-4442-ACF4-43389DE181A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12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265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8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8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48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2C25D-EA3B-42F6-B713-8F473017725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3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3" y="3938802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99" y="3938802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939592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89629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42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318001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456646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134138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810030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327581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455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228720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8555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D40D-38A7-40A8-B7D6-707307A256F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933471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4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5041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905905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613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0461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81410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88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312482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22775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73801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522840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02461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204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3681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EF9B-5290-4130-AD1E-2C9CDDCA797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806109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16360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9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791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143891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3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3" y="3938741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99" y="3938741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208980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60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172739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453487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7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618629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831249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74257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0035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5072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FCB82-5CEC-4C9E-8FDC-58AA9E2C9E1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480994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77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07471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811717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070207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64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764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545012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3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3" y="3938718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99" y="3938718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115819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5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346781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58036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669394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7302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LOGOCO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219" y="392113"/>
            <a:ext cx="157321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98588"/>
            <a:ext cx="9899650" cy="2241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449260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100203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154993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37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32998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507062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090091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24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724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246089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3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3" y="3938674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99" y="3938674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336364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61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256364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5388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- </a:t>
            </a:r>
            <a:fld id="{1BDABE5B-D2DB-4F64-B464-5FBD1F184103}" type="slidenum">
              <a:rPr lang="en-AU"/>
              <a:pPr>
                <a:defRPr/>
              </a:pPr>
              <a:t>‹#›</a:t>
            </a:fld>
            <a:r>
              <a:rPr lang="en-AU"/>
              <a:t> -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D14C-8039-4039-B232-05D209E27F28}" type="datetime8">
              <a:rPr lang="en-US"/>
              <a:pPr>
                <a:defRPr/>
              </a:pPr>
              <a:t>6/26/2014 11:34 AM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8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527231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173618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153482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497636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357789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97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0477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215639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183425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83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783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232913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3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3" y="3938738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99" y="3938738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9765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42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- </a:t>
            </a:r>
            <a:fld id="{7F05D90E-1B15-47BD-B208-11C1A425EF1D}" type="slidenum">
              <a:rPr lang="en-AU"/>
              <a:pPr>
                <a:defRPr/>
              </a:pPr>
              <a:t>‹#›</a:t>
            </a:fld>
            <a:r>
              <a:rPr lang="en-AU"/>
              <a:t> -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D14C-8039-4039-B232-05D209E27F28}" type="datetime8">
              <a:rPr lang="en-US"/>
              <a:pPr>
                <a:defRPr/>
              </a:pPr>
              <a:t>6/26/2014 11:34 AM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5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446274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129274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2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062497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22645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901478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934038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508947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7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365069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073642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3061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- </a:t>
            </a:r>
            <a:fld id="{89E2B418-C32D-4A35-BBE9-98839ED4198C}" type="slidenum">
              <a:rPr lang="en-AU"/>
              <a:pPr>
                <a:defRPr/>
              </a:pPr>
              <a:t>‹#›</a:t>
            </a:fld>
            <a:r>
              <a:rPr lang="en-AU"/>
              <a:t> -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D14C-8039-4039-B232-05D209E27F28}" type="datetime8">
              <a:rPr lang="en-US"/>
              <a:pPr>
                <a:defRPr/>
              </a:pPr>
              <a:t>6/26/2014 11:34 AM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4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654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924970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3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3" y="3938604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99" y="3938604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6201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- </a:t>
            </a:r>
            <a:fld id="{990E96EF-CE0D-4F07-ABD9-898E6D7BCCEF}" type="slidenum">
              <a:rPr lang="en-AU"/>
              <a:pPr>
                <a:defRPr/>
              </a:pPr>
              <a:t>‹#›</a:t>
            </a:fld>
            <a:r>
              <a:rPr lang="en-AU"/>
              <a:t> -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D14C-8039-4039-B232-05D209E27F28}" type="datetime8">
              <a:rPr lang="en-US"/>
              <a:pPr>
                <a:defRPr/>
              </a:pPr>
              <a:t>6/26/2014 11:34 AM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- </a:t>
            </a:r>
            <a:fld id="{4F1E5A7C-8CF8-4B7C-B5C0-FC59D2CF6831}" type="slidenum">
              <a:rPr lang="en-AU"/>
              <a:pPr>
                <a:defRPr/>
              </a:pPr>
              <a:t>‹#›</a:t>
            </a:fld>
            <a:r>
              <a:rPr lang="en-AU"/>
              <a:t> -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D14C-8039-4039-B232-05D209E27F28}" type="datetime8">
              <a:rPr lang="en-US"/>
              <a:pPr>
                <a:defRPr/>
              </a:pPr>
              <a:t>6/26/2014 11:34 AM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- </a:t>
            </a:r>
            <a:fld id="{87570254-CD0D-44CE-9156-8A3FE1212EEB}" type="slidenum">
              <a:rPr lang="en-AU"/>
              <a:pPr>
                <a:defRPr/>
              </a:pPr>
              <a:t>‹#›</a:t>
            </a:fld>
            <a:r>
              <a:rPr lang="en-AU"/>
              <a:t> -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D14C-8039-4039-B232-05D209E27F28}" type="datetime8">
              <a:rPr lang="en-US"/>
              <a:pPr>
                <a:defRPr/>
              </a:pPr>
              <a:t>6/26/2014 11:34 AM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42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48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- </a:t>
            </a:r>
            <a:fld id="{B7F96E12-F164-4006-A9B1-C67965B0F107}" type="slidenum">
              <a:rPr lang="en-AU"/>
              <a:pPr>
                <a:defRPr/>
              </a:pPr>
              <a:t>‹#›</a:t>
            </a:fld>
            <a:r>
              <a:rPr lang="en-AU"/>
              <a:t> -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D14C-8039-4039-B232-05D209E27F28}" type="datetime8">
              <a:rPr lang="en-US"/>
              <a:pPr>
                <a:defRPr/>
              </a:pPr>
              <a:t>6/26/2014 11:34 AM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- </a:t>
            </a:r>
            <a:fld id="{DD43B967-E6DF-438F-A97F-10578E7D1710}" type="slidenum">
              <a:rPr lang="en-AU"/>
              <a:pPr>
                <a:defRPr/>
              </a:pPr>
              <a:t>‹#›</a:t>
            </a:fld>
            <a:r>
              <a:rPr lang="en-AU"/>
              <a:t> -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D14C-8039-4039-B232-05D209E27F28}" type="datetime8">
              <a:rPr lang="en-US"/>
              <a:pPr>
                <a:defRPr/>
              </a:pPr>
              <a:t>6/26/2014 11:34 AM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- </a:t>
            </a:r>
            <a:fld id="{311BB9DC-3BD0-4E2D-A878-2B3A161432BE}" type="slidenum">
              <a:rPr lang="en-AU"/>
              <a:pPr>
                <a:defRPr/>
              </a:pPr>
              <a:t>‹#›</a:t>
            </a:fld>
            <a:r>
              <a:rPr lang="en-AU"/>
              <a:t> -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D14C-8039-4039-B232-05D209E27F28}" type="datetime8">
              <a:rPr lang="en-US"/>
              <a:pPr>
                <a:defRPr/>
              </a:pPr>
              <a:t>6/26/2014 11:34 AM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507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- </a:t>
            </a:r>
            <a:fld id="{C01E643A-18BD-4098-A5A9-1B55D0074F01}" type="slidenum">
              <a:rPr lang="en-AU"/>
              <a:pPr>
                <a:defRPr/>
              </a:pPr>
              <a:t>‹#›</a:t>
            </a:fld>
            <a:r>
              <a:rPr lang="en-AU"/>
              <a:t> -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D14C-8039-4039-B232-05D209E27F28}" type="datetime8">
              <a:rPr lang="en-US"/>
              <a:pPr>
                <a:defRPr/>
              </a:pPr>
              <a:t>6/26/2014 11:34 AM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42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486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507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42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486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507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42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486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507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731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206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264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851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851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851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48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42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486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50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507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95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42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486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1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image" Target="../media/image1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image" Target="../media/image1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image" Target="../media/image15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image" Target="../media/image13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image" Target="../media/image15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8" name="Picture 5" descr="Logo PTT Group_E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762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71755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61" r:id="rId1"/>
    <p:sldLayoutId id="2147486862" r:id="rId2"/>
    <p:sldLayoutId id="2147486863" r:id="rId3"/>
    <p:sldLayoutId id="2147486864" r:id="rId4"/>
    <p:sldLayoutId id="2147486865" r:id="rId5"/>
    <p:sldLayoutId id="2147486866" r:id="rId6"/>
    <p:sldLayoutId id="2147486867" r:id="rId7"/>
    <p:sldLayoutId id="2147486868" r:id="rId8"/>
    <p:sldLayoutId id="2147486869" r:id="rId9"/>
    <p:sldLayoutId id="2147486870" r:id="rId10"/>
    <p:sldLayoutId id="21474868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Times New Roman"/>
              <a:ea typeface="+mn-ea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Times New Roman"/>
              <a:ea typeface="+mn-ea"/>
            </a:endParaRPr>
          </a:p>
        </p:txBody>
      </p:sp>
      <p:pic>
        <p:nvPicPr>
          <p:cNvPr id="1028" name="Picture 5" descr="Logo PTT Group_E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762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71755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ngsana New" pitchFamily="18" charset="-34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104" r:id="rId1"/>
    <p:sldLayoutId id="2147487105" r:id="rId2"/>
    <p:sldLayoutId id="2147487106" r:id="rId3"/>
    <p:sldLayoutId id="2147487107" r:id="rId4"/>
    <p:sldLayoutId id="2147487108" r:id="rId5"/>
    <p:sldLayoutId id="2147487109" r:id="rId6"/>
    <p:sldLayoutId id="2147487110" r:id="rId7"/>
    <p:sldLayoutId id="2147487111" r:id="rId8"/>
    <p:sldLayoutId id="2147487112" r:id="rId9"/>
    <p:sldLayoutId id="2147487113" r:id="rId10"/>
    <p:sldLayoutId id="21474871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Times New Roman"/>
              <a:ea typeface="+mn-ea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Times New Roman"/>
              <a:ea typeface="+mn-ea"/>
            </a:endParaRPr>
          </a:p>
        </p:txBody>
      </p:sp>
      <p:pic>
        <p:nvPicPr>
          <p:cNvPr id="1028" name="Picture 5" descr="Logo PTT Group_E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762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71755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th-TH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ngsana New" pitchFamily="18" charset="-34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122" r:id="rId1"/>
    <p:sldLayoutId id="2147487123" r:id="rId2"/>
    <p:sldLayoutId id="2147487124" r:id="rId3"/>
    <p:sldLayoutId id="2147487125" r:id="rId4"/>
    <p:sldLayoutId id="2147487126" r:id="rId5"/>
    <p:sldLayoutId id="2147487127" r:id="rId6"/>
    <p:sldLayoutId id="2147487128" r:id="rId7"/>
    <p:sldLayoutId id="2147487129" r:id="rId8"/>
    <p:sldLayoutId id="2147487130" r:id="rId9"/>
    <p:sldLayoutId id="2147487131" r:id="rId10"/>
    <p:sldLayoutId id="21474871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latin typeface="Times New Roman"/>
              <a:ea typeface="+mn-ea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latin typeface="Times New Roman"/>
              <a:ea typeface="+mn-ea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386658" y="6553845"/>
            <a:ext cx="372183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E6933C-56AD-4F31-808E-ECF6FD7C10AF}" type="slidenum">
              <a:rPr lang="en-US" sz="12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kern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90500" y="836613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ngsana New" pitchFamily="18" charset="-34"/>
            </a:endParaRPr>
          </a:p>
        </p:txBody>
      </p:sp>
      <p:pic>
        <p:nvPicPr>
          <p:cNvPr id="4102" name="Picture 6" descr="RTI-Eng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229" y="6575655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LogoPTT30th_color_mi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31762" y="116100"/>
            <a:ext cx="50165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158" r:id="rId1"/>
    <p:sldLayoutId id="2147487159" r:id="rId2"/>
    <p:sldLayoutId id="2147487160" r:id="rId3"/>
    <p:sldLayoutId id="2147487161" r:id="rId4"/>
    <p:sldLayoutId id="2147487162" r:id="rId5"/>
    <p:sldLayoutId id="2147487163" r:id="rId6"/>
    <p:sldLayoutId id="2147487164" r:id="rId7"/>
    <p:sldLayoutId id="2147487165" r:id="rId8"/>
    <p:sldLayoutId id="2147487166" r:id="rId9"/>
    <p:sldLayoutId id="2147487167" r:id="rId10"/>
    <p:sldLayoutId id="21474871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9401292" y="6553415"/>
            <a:ext cx="372165" cy="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>
            <a:spAutoFit/>
          </a:bodyPr>
          <a:lstStyle/>
          <a:p>
            <a:pPr algn="ctr" eaLnBrk="0" hangingPunct="0">
              <a:defRPr/>
            </a:pPr>
            <a:fld id="{9017211D-BE8E-410A-8CF4-8FB7EFBF340D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83820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102" name="Picture 7" descr="RTI-Eng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229" y="6575641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Logo PTT Group_E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" y="76413"/>
            <a:ext cx="1119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247" r:id="rId1"/>
    <p:sldLayoutId id="2147487248" r:id="rId2"/>
    <p:sldLayoutId id="2147487249" r:id="rId3"/>
    <p:sldLayoutId id="2147487250" r:id="rId4"/>
    <p:sldLayoutId id="2147487251" r:id="rId5"/>
    <p:sldLayoutId id="2147487252" r:id="rId6"/>
    <p:sldLayoutId id="2147487253" r:id="rId7"/>
    <p:sldLayoutId id="2147487254" r:id="rId8"/>
    <p:sldLayoutId id="2147487255" r:id="rId9"/>
    <p:sldLayoutId id="2147487256" r:id="rId10"/>
    <p:sldLayoutId id="2147487257" r:id="rId11"/>
    <p:sldLayoutId id="214748725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5" descr="Logo PTT Group_E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762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71755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60" r:id="rId1"/>
    <p:sldLayoutId id="2147487261" r:id="rId2"/>
    <p:sldLayoutId id="2147487262" r:id="rId3"/>
    <p:sldLayoutId id="2147487263" r:id="rId4"/>
    <p:sldLayoutId id="2147487264" r:id="rId5"/>
    <p:sldLayoutId id="2147487265" r:id="rId6"/>
    <p:sldLayoutId id="2147487266" r:id="rId7"/>
    <p:sldLayoutId id="2147487267" r:id="rId8"/>
    <p:sldLayoutId id="2147487268" r:id="rId9"/>
    <p:sldLayoutId id="2147487269" r:id="rId10"/>
    <p:sldLayoutId id="21474872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5" descr="Logo PTT Group_E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762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71755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77" r:id="rId1"/>
    <p:sldLayoutId id="2147487278" r:id="rId2"/>
    <p:sldLayoutId id="2147487279" r:id="rId3"/>
    <p:sldLayoutId id="2147487280" r:id="rId4"/>
    <p:sldLayoutId id="2147487281" r:id="rId5"/>
    <p:sldLayoutId id="2147487282" r:id="rId6"/>
    <p:sldLayoutId id="2147487283" r:id="rId7"/>
    <p:sldLayoutId id="2147487284" r:id="rId8"/>
    <p:sldLayoutId id="2147487285" r:id="rId9"/>
    <p:sldLayoutId id="2147487286" r:id="rId10"/>
    <p:sldLayoutId id="21474872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5" descr="Logo PTT Group_E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762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71755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89" r:id="rId1"/>
    <p:sldLayoutId id="2147487290" r:id="rId2"/>
    <p:sldLayoutId id="2147487291" r:id="rId3"/>
    <p:sldLayoutId id="2147487292" r:id="rId4"/>
    <p:sldLayoutId id="2147487293" r:id="rId5"/>
    <p:sldLayoutId id="2147487294" r:id="rId6"/>
    <p:sldLayoutId id="2147487295" r:id="rId7"/>
    <p:sldLayoutId id="2147487296" r:id="rId8"/>
    <p:sldLayoutId id="2147487297" r:id="rId9"/>
    <p:sldLayoutId id="2147487298" r:id="rId10"/>
    <p:sldLayoutId id="21474872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9401294" y="6553419"/>
            <a:ext cx="372165" cy="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>
            <a:spAutoFit/>
          </a:bodyPr>
          <a:lstStyle/>
          <a:p>
            <a:pPr algn="ctr" eaLnBrk="0" hangingPunct="0">
              <a:defRPr/>
            </a:pPr>
            <a:fld id="{9017211D-BE8E-410A-8CF4-8FB7EFBF340D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83820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/>
            </a:endParaRPr>
          </a:p>
        </p:txBody>
      </p:sp>
      <p:pic>
        <p:nvPicPr>
          <p:cNvPr id="4102" name="Picture 7" descr="RTI-Eng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232" y="6575645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Logo PTT Group_E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" y="76416"/>
            <a:ext cx="1119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301" r:id="rId1"/>
    <p:sldLayoutId id="2147487302" r:id="rId2"/>
    <p:sldLayoutId id="2147487303" r:id="rId3"/>
    <p:sldLayoutId id="2147487304" r:id="rId4"/>
    <p:sldLayoutId id="2147487305" r:id="rId5"/>
    <p:sldLayoutId id="2147487306" r:id="rId6"/>
    <p:sldLayoutId id="2147487307" r:id="rId7"/>
    <p:sldLayoutId id="2147487308" r:id="rId8"/>
    <p:sldLayoutId id="2147487309" r:id="rId9"/>
    <p:sldLayoutId id="2147487310" r:id="rId10"/>
    <p:sldLayoutId id="2147487311" r:id="rId11"/>
    <p:sldLayoutId id="214748731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386658" y="6553845"/>
            <a:ext cx="372183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 anchor="ctr">
            <a:spAutoFit/>
          </a:bodyPr>
          <a:lstStyle/>
          <a:p>
            <a:pPr algn="ctr" eaLnBrk="0" hangingPunct="0">
              <a:defRPr/>
            </a:pPr>
            <a:fld id="{3BE6933C-56AD-4F31-808E-ECF6FD7C10AF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90500" y="836613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/>
            </a:endParaRPr>
          </a:p>
        </p:txBody>
      </p:sp>
      <p:pic>
        <p:nvPicPr>
          <p:cNvPr id="4102" name="Picture 6" descr="RTI-Eng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212" y="6575655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LogoPTT30th_color_mi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31762" y="116069"/>
            <a:ext cx="50165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22623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314" r:id="rId1"/>
    <p:sldLayoutId id="2147487315" r:id="rId2"/>
    <p:sldLayoutId id="2147487316" r:id="rId3"/>
    <p:sldLayoutId id="2147487317" r:id="rId4"/>
    <p:sldLayoutId id="2147487318" r:id="rId5"/>
    <p:sldLayoutId id="2147487319" r:id="rId6"/>
    <p:sldLayoutId id="2147487320" r:id="rId7"/>
    <p:sldLayoutId id="2147487321" r:id="rId8"/>
    <p:sldLayoutId id="2147487322" r:id="rId9"/>
    <p:sldLayoutId id="2147487323" r:id="rId10"/>
    <p:sldLayoutId id="21474873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9401277" y="6553387"/>
            <a:ext cx="372165" cy="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>
            <a:spAutoFit/>
          </a:bodyPr>
          <a:lstStyle/>
          <a:p>
            <a:pPr algn="ctr" eaLnBrk="0" hangingPunct="0">
              <a:defRPr/>
            </a:pPr>
            <a:fld id="{9017211D-BE8E-410A-8CF4-8FB7EFBF340D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83820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/>
            </a:endParaRPr>
          </a:p>
        </p:txBody>
      </p:sp>
      <p:pic>
        <p:nvPicPr>
          <p:cNvPr id="4102" name="Picture 7" descr="RTI-Eng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214" y="6575613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Logo PTT Group_E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" y="76355"/>
            <a:ext cx="1119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1154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326" r:id="rId1"/>
    <p:sldLayoutId id="2147487327" r:id="rId2"/>
    <p:sldLayoutId id="2147487328" r:id="rId3"/>
    <p:sldLayoutId id="2147487329" r:id="rId4"/>
    <p:sldLayoutId id="2147487330" r:id="rId5"/>
    <p:sldLayoutId id="2147487331" r:id="rId6"/>
    <p:sldLayoutId id="2147487332" r:id="rId7"/>
    <p:sldLayoutId id="2147487333" r:id="rId8"/>
    <p:sldLayoutId id="2147487334" r:id="rId9"/>
    <p:sldLayoutId id="2147487335" r:id="rId10"/>
    <p:sldLayoutId id="2147487336" r:id="rId11"/>
    <p:sldLayoutId id="214748733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274638"/>
            <a:ext cx="80899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2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12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12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12050" y="632460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/>
                <a:latin typeface="+mn-lt"/>
              </a:defRPr>
            </a:lvl1pPr>
          </a:lstStyle>
          <a:p>
            <a:pPr>
              <a:defRPr/>
            </a:pPr>
            <a:fld id="{6FD8A2BC-F64A-4FDC-BC98-0D11A188CC4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pic>
        <p:nvPicPr>
          <p:cNvPr id="2055" name="Picture 7" descr="Logo PTT Group_E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76200"/>
            <a:ext cx="1295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2744" name="Line 8"/>
          <p:cNvSpPr>
            <a:spLocks noChangeShapeType="1"/>
          </p:cNvSpPr>
          <p:nvPr/>
        </p:nvSpPr>
        <p:spPr bwMode="auto">
          <a:xfrm>
            <a:off x="190500" y="847725"/>
            <a:ext cx="94869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7" name="Picture 9" descr="RTI-Eng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7350" y="6313488"/>
            <a:ext cx="18986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47" r:id="rId1"/>
    <p:sldLayoutId id="2147486872" r:id="rId2"/>
    <p:sldLayoutId id="2147486873" r:id="rId3"/>
    <p:sldLayoutId id="2147486874" r:id="rId4"/>
    <p:sldLayoutId id="2147486875" r:id="rId5"/>
    <p:sldLayoutId id="2147486876" r:id="rId6"/>
    <p:sldLayoutId id="2147486877" r:id="rId7"/>
    <p:sldLayoutId id="2147486878" r:id="rId8"/>
    <p:sldLayoutId id="2147486879" r:id="rId9"/>
    <p:sldLayoutId id="2147486880" r:id="rId10"/>
    <p:sldLayoutId id="214748688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  <a:cs typeface="Angsana New" pitchFamily="18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  <a:cs typeface="Angsana New" pitchFamily="18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  <a:cs typeface="Angsana New" pitchFamily="18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  <a:cs typeface="Angsana New" pitchFamily="18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  <a:cs typeface="Angsana New" pitchFamily="18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  <a:cs typeface="Angsana New" pitchFamily="18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  <a:cs typeface="Angsana New" pitchFamily="18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9401270" y="6553375"/>
            <a:ext cx="372165" cy="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>
            <a:spAutoFit/>
          </a:bodyPr>
          <a:lstStyle/>
          <a:p>
            <a:pPr algn="ctr" eaLnBrk="0" hangingPunct="0">
              <a:defRPr/>
            </a:pPr>
            <a:fld id="{9017211D-BE8E-410A-8CF4-8FB7EFBF340D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83820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/>
            </a:endParaRPr>
          </a:p>
        </p:txBody>
      </p:sp>
      <p:pic>
        <p:nvPicPr>
          <p:cNvPr id="4102" name="Picture 7" descr="RTI-Eng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204" y="6575601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Logo PTT Group_E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" y="76328"/>
            <a:ext cx="1119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30360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339" r:id="rId1"/>
    <p:sldLayoutId id="2147487340" r:id="rId2"/>
    <p:sldLayoutId id="2147487341" r:id="rId3"/>
    <p:sldLayoutId id="2147487342" r:id="rId4"/>
    <p:sldLayoutId id="2147487343" r:id="rId5"/>
    <p:sldLayoutId id="2147487344" r:id="rId6"/>
    <p:sldLayoutId id="2147487345" r:id="rId7"/>
    <p:sldLayoutId id="2147487346" r:id="rId8"/>
    <p:sldLayoutId id="2147487347" r:id="rId9"/>
    <p:sldLayoutId id="2147487348" r:id="rId10"/>
    <p:sldLayoutId id="2147487349" r:id="rId11"/>
    <p:sldLayoutId id="214748735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9401237" y="6553313"/>
            <a:ext cx="372165" cy="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>
            <a:spAutoFit/>
          </a:bodyPr>
          <a:lstStyle/>
          <a:p>
            <a:pPr algn="ctr" eaLnBrk="0" hangingPunct="0">
              <a:defRPr/>
            </a:pPr>
            <a:fld id="{9017211D-BE8E-410A-8CF4-8FB7EFBF340D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83820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/>
            </a:endParaRPr>
          </a:p>
        </p:txBody>
      </p:sp>
      <p:pic>
        <p:nvPicPr>
          <p:cNvPr id="4102" name="Picture 7" descr="RTI-Eng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160" y="6575539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Logo PTT Group_E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" y="76286"/>
            <a:ext cx="1119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17612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352" r:id="rId1"/>
    <p:sldLayoutId id="2147487353" r:id="rId2"/>
    <p:sldLayoutId id="2147487354" r:id="rId3"/>
    <p:sldLayoutId id="2147487355" r:id="rId4"/>
    <p:sldLayoutId id="2147487356" r:id="rId5"/>
    <p:sldLayoutId id="2147487357" r:id="rId6"/>
    <p:sldLayoutId id="2147487358" r:id="rId7"/>
    <p:sldLayoutId id="2147487359" r:id="rId8"/>
    <p:sldLayoutId id="2147487360" r:id="rId9"/>
    <p:sldLayoutId id="2147487361" r:id="rId10"/>
    <p:sldLayoutId id="2147487362" r:id="rId11"/>
    <p:sldLayoutId id="214748736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9401276" y="6553385"/>
            <a:ext cx="372165" cy="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>
            <a:spAutoFit/>
          </a:bodyPr>
          <a:lstStyle/>
          <a:p>
            <a:pPr algn="ctr" eaLnBrk="0" hangingPunct="0">
              <a:defRPr/>
            </a:pPr>
            <a:fld id="{9017211D-BE8E-410A-8CF4-8FB7EFBF340D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83820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/>
            </a:endParaRPr>
          </a:p>
        </p:txBody>
      </p:sp>
      <p:pic>
        <p:nvPicPr>
          <p:cNvPr id="4102" name="Picture 7" descr="RTI-Eng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207" y="6575611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Logo PTT Group_E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" y="76348"/>
            <a:ext cx="1119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3802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380" r:id="rId1"/>
    <p:sldLayoutId id="2147487381" r:id="rId2"/>
    <p:sldLayoutId id="2147487382" r:id="rId3"/>
    <p:sldLayoutId id="2147487383" r:id="rId4"/>
    <p:sldLayoutId id="2147487384" r:id="rId5"/>
    <p:sldLayoutId id="2147487385" r:id="rId6"/>
    <p:sldLayoutId id="2147487386" r:id="rId7"/>
    <p:sldLayoutId id="2147487387" r:id="rId8"/>
    <p:sldLayoutId id="2147487388" r:id="rId9"/>
    <p:sldLayoutId id="2147487389" r:id="rId10"/>
    <p:sldLayoutId id="2147487390" r:id="rId11"/>
    <p:sldLayoutId id="214748739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+mn-lt"/>
                <a:cs typeface="EucrosiaUPC" pitchFamily="18" charset="-34"/>
              </a:defRPr>
            </a:lvl1pPr>
          </a:lstStyle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9401189" y="6553225"/>
            <a:ext cx="372165" cy="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4" tIns="45708" rIns="91414" bIns="45708" anchor="ctr">
            <a:spAutoFit/>
          </a:bodyPr>
          <a:lstStyle/>
          <a:p>
            <a:pPr algn="ctr" eaLnBrk="0" hangingPunct="0">
              <a:defRPr/>
            </a:pPr>
            <a:fld id="{9017211D-BE8E-410A-8CF4-8FB7EFBF340D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83820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/>
            </a:endParaRPr>
          </a:p>
        </p:txBody>
      </p:sp>
      <p:pic>
        <p:nvPicPr>
          <p:cNvPr id="4102" name="Picture 7" descr="RTI-Eng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122" y="6575451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Logo PTT Group_E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" y="76216"/>
            <a:ext cx="1119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4603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393" r:id="rId1"/>
    <p:sldLayoutId id="2147487394" r:id="rId2"/>
    <p:sldLayoutId id="2147487395" r:id="rId3"/>
    <p:sldLayoutId id="2147487396" r:id="rId4"/>
    <p:sldLayoutId id="2147487397" r:id="rId5"/>
    <p:sldLayoutId id="2147487398" r:id="rId6"/>
    <p:sldLayoutId id="2147487399" r:id="rId7"/>
    <p:sldLayoutId id="2147487400" r:id="rId8"/>
    <p:sldLayoutId id="2147487401" r:id="rId9"/>
    <p:sldLayoutId id="2147487402" r:id="rId10"/>
    <p:sldLayoutId id="2147487403" r:id="rId11"/>
    <p:sldLayoutId id="214748740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Line 2"/>
          <p:cNvSpPr>
            <a:spLocks noChangeShapeType="1"/>
          </p:cNvSpPr>
          <p:nvPr/>
        </p:nvSpPr>
        <p:spPr bwMode="gray">
          <a:xfrm>
            <a:off x="0" y="1123950"/>
            <a:ext cx="99060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>
              <a:defRPr/>
            </a:pPr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5LOGOCOP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0678" y="355600"/>
            <a:ext cx="922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1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0850" y="6588355"/>
            <a:ext cx="18351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90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r>
              <a:rPr lang="en-AU"/>
              <a:t>- </a:t>
            </a:r>
            <a:fld id="{60539F68-0689-4153-BE8A-F7D255D4CE99}" type="slidenum">
              <a:rPr lang="en-AU"/>
              <a:pPr>
                <a:defRPr/>
              </a:pPr>
              <a:t>‹#›</a:t>
            </a:fld>
            <a:r>
              <a:rPr lang="en-AU"/>
              <a:t> -</a:t>
            </a:r>
          </a:p>
        </p:txBody>
      </p:sp>
      <p:sp>
        <p:nvSpPr>
          <p:cNvPr id="1081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74068"/>
            <a:ext cx="3136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fld id="{6727D14C-8039-4039-B232-05D209E27F28}" type="datetime8">
              <a:rPr lang="en-US"/>
              <a:pPr>
                <a:defRPr/>
              </a:pPr>
              <a:t>6/26/2014 11:34 AM</a:t>
            </a:fld>
            <a:endParaRPr lang="en-US"/>
          </a:p>
        </p:txBody>
      </p:sp>
      <p:sp>
        <p:nvSpPr>
          <p:cNvPr id="1081350" name="Text Box 6"/>
          <p:cNvSpPr txBox="1">
            <a:spLocks noChangeArrowheads="1"/>
          </p:cNvSpPr>
          <p:nvPr/>
        </p:nvSpPr>
        <p:spPr bwMode="gray">
          <a:xfrm>
            <a:off x="228725" y="855664"/>
            <a:ext cx="3215945" cy="2893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600" i="1">
                <a:solidFill>
                  <a:srgbClr val="333399"/>
                </a:solidFill>
              </a:rPr>
              <a:t>Business Enablement Program</a:t>
            </a:r>
            <a:endParaRPr lang="th-TH" sz="1600" i="1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48" r:id="rId1"/>
    <p:sldLayoutId id="2147486882" r:id="rId2"/>
    <p:sldLayoutId id="2147486883" r:id="rId3"/>
    <p:sldLayoutId id="2147486884" r:id="rId4"/>
    <p:sldLayoutId id="2147486885" r:id="rId5"/>
    <p:sldLayoutId id="2147486886" r:id="rId6"/>
    <p:sldLayoutId id="2147486887" r:id="rId7"/>
    <p:sldLayoutId id="2147486888" r:id="rId8"/>
    <p:sldLayoutId id="2147486889" r:id="rId9"/>
    <p:sldLayoutId id="2147486890" r:id="rId10"/>
    <p:sldLayoutId id="2147486891" r:id="rId11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FF"/>
          </a:solidFill>
          <a:latin typeface="Arial" pitchFamily="34" charset="0"/>
          <a:cs typeface="Angsana New" pitchFamily="18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FF"/>
          </a:solidFill>
          <a:latin typeface="Arial" pitchFamily="34" charset="0"/>
          <a:cs typeface="Angsana New" pitchFamily="18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FF"/>
          </a:solidFill>
          <a:latin typeface="Arial" pitchFamily="34" charset="0"/>
          <a:cs typeface="Angsana New" pitchFamily="18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3333FF"/>
          </a:solidFill>
          <a:latin typeface="Arial" pitchFamily="34" charset="0"/>
          <a:cs typeface="Angsana New" pitchFamily="18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rgbClr val="3333FF"/>
          </a:solidFill>
          <a:latin typeface="Arial" pitchFamily="34" charset="0"/>
          <a:cs typeface="Angsana New" pitchFamily="18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rgbClr val="3333FF"/>
          </a:solidFill>
          <a:latin typeface="Arial" pitchFamily="34" charset="0"/>
          <a:cs typeface="Angsana New" pitchFamily="18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rgbClr val="3333FF"/>
          </a:solidFill>
          <a:latin typeface="Arial" pitchFamily="34" charset="0"/>
          <a:cs typeface="Angsana New" pitchFamily="18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rgbClr val="3333FF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defRPr sz="1600" b="1" i="1"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386658" y="6553845"/>
            <a:ext cx="372183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 anchor="ctr">
            <a:spAutoFit/>
          </a:bodyPr>
          <a:lstStyle/>
          <a:p>
            <a:pPr algn="ctr" eaLnBrk="0" hangingPunct="0">
              <a:defRPr/>
            </a:pPr>
            <a:fld id="{3BE6933C-56AD-4F31-808E-ECF6FD7C10AF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90500" y="836613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RTI-Eng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229" y="6575655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LogoPTT30th_color_mi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31762" y="116100"/>
            <a:ext cx="50165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892" r:id="rId1"/>
    <p:sldLayoutId id="2147486893" r:id="rId2"/>
    <p:sldLayoutId id="2147486894" r:id="rId3"/>
    <p:sldLayoutId id="2147486895" r:id="rId4"/>
    <p:sldLayoutId id="2147486896" r:id="rId5"/>
    <p:sldLayoutId id="2147486897" r:id="rId6"/>
    <p:sldLayoutId id="2147486898" r:id="rId7"/>
    <p:sldLayoutId id="2147486899" r:id="rId8"/>
    <p:sldLayoutId id="2147486900" r:id="rId9"/>
    <p:sldLayoutId id="2147486901" r:id="rId10"/>
    <p:sldLayoutId id="21474869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386658" y="6553845"/>
            <a:ext cx="372183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 anchor="ctr">
            <a:spAutoFit/>
          </a:bodyPr>
          <a:lstStyle/>
          <a:p>
            <a:pPr algn="ctr" eaLnBrk="0" hangingPunct="0">
              <a:defRPr/>
            </a:pPr>
            <a:fld id="{949813E3-B95C-4BC1-A266-27A668CA676B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90500" y="836613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RTI-Eng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229" y="6575655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LogoPTT30th_color_mi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31762" y="116100"/>
            <a:ext cx="50165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903" r:id="rId1"/>
    <p:sldLayoutId id="2147486904" r:id="rId2"/>
    <p:sldLayoutId id="2147486905" r:id="rId3"/>
    <p:sldLayoutId id="2147486906" r:id="rId4"/>
    <p:sldLayoutId id="2147486907" r:id="rId5"/>
    <p:sldLayoutId id="2147486908" r:id="rId6"/>
    <p:sldLayoutId id="2147486909" r:id="rId7"/>
    <p:sldLayoutId id="2147486910" r:id="rId8"/>
    <p:sldLayoutId id="2147486911" r:id="rId9"/>
    <p:sldLayoutId id="2147486912" r:id="rId10"/>
    <p:sldLayoutId id="21474869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386658" y="6553845"/>
            <a:ext cx="372183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 anchor="ctr">
            <a:spAutoFit/>
          </a:bodyPr>
          <a:lstStyle/>
          <a:p>
            <a:pPr algn="ctr" eaLnBrk="0" hangingPunct="0">
              <a:defRPr/>
            </a:pPr>
            <a:fld id="{D5CAD458-A34F-4251-B6D8-396E3D36401D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90500" y="836613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RTI-Eng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229" y="6575655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PTT30th_color_mi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31762" y="116100"/>
            <a:ext cx="50165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914" r:id="rId1"/>
    <p:sldLayoutId id="2147486915" r:id="rId2"/>
    <p:sldLayoutId id="2147486916" r:id="rId3"/>
    <p:sldLayoutId id="2147486917" r:id="rId4"/>
    <p:sldLayoutId id="2147486918" r:id="rId5"/>
    <p:sldLayoutId id="2147486919" r:id="rId6"/>
    <p:sldLayoutId id="2147486920" r:id="rId7"/>
    <p:sldLayoutId id="2147486921" r:id="rId8"/>
    <p:sldLayoutId id="2147486922" r:id="rId9"/>
    <p:sldLayoutId id="2147486923" r:id="rId10"/>
    <p:sldLayoutId id="21474869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FFFFFF"/>
                </a:solidFill>
                <a:effectLst/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196" name="Picture 5" descr="Logo PTT Group_E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762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90500" y="717550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36" r:id="rId1"/>
    <p:sldLayoutId id="2147486937" r:id="rId2"/>
    <p:sldLayoutId id="2147486938" r:id="rId3"/>
    <p:sldLayoutId id="2147486939" r:id="rId4"/>
    <p:sldLayoutId id="2147486940" r:id="rId5"/>
    <p:sldLayoutId id="2147486941" r:id="rId6"/>
    <p:sldLayoutId id="2147486942" r:id="rId7"/>
    <p:sldLayoutId id="2147486943" r:id="rId8"/>
    <p:sldLayoutId id="2147486944" r:id="rId9"/>
    <p:sldLayoutId id="2147486945" r:id="rId10"/>
    <p:sldLayoutId id="2147486946" r:id="rId11"/>
    <p:sldLayoutId id="214748694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386658" y="6553845"/>
            <a:ext cx="372183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 anchor="ctr">
            <a:spAutoFit/>
          </a:bodyPr>
          <a:lstStyle/>
          <a:p>
            <a:pPr algn="ctr" eaLnBrk="0" hangingPunct="0">
              <a:defRPr/>
            </a:pPr>
            <a:fld id="{4717B47D-7FB9-4A65-A97A-451FD656925B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90500" y="836613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2" name="Picture 6" descr="RTI-Eng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229" y="6575655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LogoPTT30th_color_mi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31762" y="116100"/>
            <a:ext cx="50165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948" r:id="rId1"/>
    <p:sldLayoutId id="2147486949" r:id="rId2"/>
    <p:sldLayoutId id="2147486950" r:id="rId3"/>
    <p:sldLayoutId id="2147486951" r:id="rId4"/>
    <p:sldLayoutId id="2147486952" r:id="rId5"/>
    <p:sldLayoutId id="2147486953" r:id="rId6"/>
    <p:sldLayoutId id="2147486954" r:id="rId7"/>
    <p:sldLayoutId id="2147486955" r:id="rId8"/>
    <p:sldLayoutId id="2147486956" r:id="rId9"/>
    <p:sldLayoutId id="2147486957" r:id="rId10"/>
    <p:sldLayoutId id="21474869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386658" y="6553845"/>
            <a:ext cx="372183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3" tIns="45712" rIns="91423" bIns="45712" anchor="ctr">
            <a:spAutoFit/>
          </a:bodyPr>
          <a:lstStyle/>
          <a:p>
            <a:pPr algn="ctr" eaLnBrk="0" hangingPunct="0">
              <a:defRPr/>
            </a:pPr>
            <a:fld id="{69244F76-F853-4DC3-A38D-C314E3A2A492}" type="slidenum"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90500" y="836613"/>
            <a:ext cx="9486900" cy="0"/>
          </a:xfrm>
          <a:prstGeom prst="line">
            <a:avLst/>
          </a:prstGeom>
          <a:noFill/>
          <a:ln w="28575">
            <a:solidFill>
              <a:srgbClr val="00004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4" name="Picture 6" descr="RTI-Eng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229" y="6575655"/>
            <a:ext cx="9096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LogoPTT30th_color_mi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31762" y="116100"/>
            <a:ext cx="50165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7036" r:id="rId1"/>
    <p:sldLayoutId id="2147487037" r:id="rId2"/>
    <p:sldLayoutId id="2147487038" r:id="rId3"/>
    <p:sldLayoutId id="2147487039" r:id="rId4"/>
    <p:sldLayoutId id="2147487040" r:id="rId5"/>
    <p:sldLayoutId id="2147487041" r:id="rId6"/>
    <p:sldLayoutId id="2147487042" r:id="rId7"/>
    <p:sldLayoutId id="2147487043" r:id="rId8"/>
    <p:sldLayoutId id="2147487044" r:id="rId9"/>
    <p:sldLayoutId id="2147487045" r:id="rId10"/>
    <p:sldLayoutId id="214748704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rdia New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2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20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0.xml"/><Relationship Id="rId6" Type="http://schemas.openxmlformats.org/officeDocument/2006/relationships/chart" Target="../charts/char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0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0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diagramColors" Target="../diagrams/colors1.xml"/><Relationship Id="rId7" Type="http://schemas.microsoft.com/office/2007/relationships/hdphoto" Target="../media/hdphoto9.wdp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20.xml"/><Relationship Id="rId6" Type="http://schemas.openxmlformats.org/officeDocument/2006/relationships/image" Target="../media/image70.png"/><Relationship Id="rId11" Type="http://schemas.openxmlformats.org/officeDocument/2006/relationships/diagramLayout" Target="../diagrams/layout1.xml"/><Relationship Id="rId5" Type="http://schemas.microsoft.com/office/2007/relationships/hdphoto" Target="../media/hdphoto8.wdp"/><Relationship Id="rId15" Type="http://schemas.openxmlformats.org/officeDocument/2006/relationships/image" Target="../media/image73.png"/><Relationship Id="rId10" Type="http://schemas.openxmlformats.org/officeDocument/2006/relationships/diagramData" Target="../diagrams/data1.xml"/><Relationship Id="rId9" Type="http://schemas.openxmlformats.org/officeDocument/2006/relationships/image" Target="../media/image72.jpeg"/><Relationship Id="rId14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2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0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0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58388" cy="6858000"/>
          </a:xfrm>
          <a:prstGeom prst="rect">
            <a:avLst/>
          </a:prstGeom>
          <a:solidFill>
            <a:schemeClr val="tx1"/>
          </a:solidFill>
          <a:ln w="12699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 descr="Logo PTT Group_E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2480" y="395064"/>
            <a:ext cx="1585912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PTT-Park"/>
          <p:cNvPicPr>
            <a:picLocks noChangeAspect="1" noChangeArrowheads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8015288" y="1544852"/>
            <a:ext cx="19431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Pict0004"/>
          <p:cNvPicPr>
            <a:picLocks noChangeAspect="1" noChangeArrowheads="1"/>
          </p:cNvPicPr>
          <p:nvPr/>
        </p:nvPicPr>
        <p:blipFill>
          <a:blip r:embed="rId5" cstate="email">
            <a:lum contrast="6000"/>
          </a:blip>
          <a:srcRect/>
          <a:stretch>
            <a:fillRect/>
          </a:stretch>
        </p:blipFill>
        <p:spPr bwMode="auto">
          <a:xfrm>
            <a:off x="4006850" y="1560727"/>
            <a:ext cx="200818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pttbuilding_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26150" y="1560513"/>
            <a:ext cx="19891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gaskanom_02"/>
          <p:cNvPicPr>
            <a:picLocks noChangeAspect="1" noChangeArrowheads="1"/>
          </p:cNvPicPr>
          <p:nvPr/>
        </p:nvPicPr>
        <p:blipFill>
          <a:blip r:embed="rId7" cstate="email">
            <a:lum contrast="18000"/>
          </a:blip>
          <a:srcRect/>
          <a:stretch>
            <a:fillRect/>
          </a:stretch>
        </p:blipFill>
        <p:spPr bwMode="auto">
          <a:xfrm>
            <a:off x="2021013" y="1559141"/>
            <a:ext cx="20097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Thaiolifin_01"/>
          <p:cNvPicPr>
            <a:picLocks noChangeAspect="1" noChangeArrowheads="1"/>
          </p:cNvPicPr>
          <p:nvPr/>
        </p:nvPicPr>
        <p:blipFill>
          <a:blip r:embed="rId8" cstate="email">
            <a:lum contrast="18000"/>
          </a:blip>
          <a:srcRect/>
          <a:stretch>
            <a:fillRect/>
          </a:stretch>
        </p:blipFill>
        <p:spPr bwMode="auto">
          <a:xfrm>
            <a:off x="0" y="1560513"/>
            <a:ext cx="20224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-1588" y="1511300"/>
            <a:ext cx="9959976" cy="71438"/>
          </a:xfrm>
          <a:prstGeom prst="rect">
            <a:avLst/>
          </a:prstGeom>
          <a:gradFill rotWithShape="1">
            <a:gsLst>
              <a:gs pos="0">
                <a:srgbClr val="0052A4"/>
              </a:gs>
              <a:gs pos="50000">
                <a:srgbClr val="6699FF"/>
              </a:gs>
              <a:gs pos="100000">
                <a:srgbClr val="0052A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>
              <a:defRPr/>
            </a:pPr>
            <a:endParaRPr lang="th-TH" sz="3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urier New" pitchFamily="49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3581400"/>
            <a:ext cx="9958388" cy="71438"/>
          </a:xfrm>
          <a:prstGeom prst="rect">
            <a:avLst/>
          </a:prstGeom>
          <a:gradFill rotWithShape="1">
            <a:gsLst>
              <a:gs pos="0">
                <a:srgbClr val="0052A4"/>
              </a:gs>
              <a:gs pos="50000">
                <a:srgbClr val="6699FF"/>
              </a:gs>
              <a:gs pos="100000">
                <a:srgbClr val="0052A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ctr">
              <a:defRPr/>
            </a:pPr>
            <a:endParaRPr lang="th-TH" sz="3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urier New" pitchFamily="49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00472" y="3861048"/>
            <a:ext cx="9505056" cy="83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Production and Application of </a:t>
            </a:r>
            <a:r>
              <a:rPr lang="en-US" sz="2400" dirty="0" err="1" smtClean="0">
                <a:solidFill>
                  <a:srgbClr val="0070C0"/>
                </a:solidFill>
              </a:rPr>
              <a:t>Lipopeptide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Biosurfactant</a:t>
            </a:r>
            <a:r>
              <a:rPr lang="en-US" sz="2400" dirty="0" smtClean="0">
                <a:solidFill>
                  <a:srgbClr val="0070C0"/>
                </a:solidFill>
              </a:rPr>
              <a:t> for Dispersing Oil Spill in Seawater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10232" y="4912728"/>
            <a:ext cx="9739312" cy="89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marL="0" indent="0" algn="ctr">
              <a:buNone/>
            </a:pPr>
            <a:r>
              <a:rPr lang="en-US" sz="1600" b="0" u="sng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Suwat</a:t>
            </a:r>
            <a:r>
              <a:rPr lang="en-US" sz="1600" b="0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Soonglerdsongpha</a:t>
            </a:r>
            <a:r>
              <a:rPr lang="en-US" sz="1600" b="0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Witchaya Rongsayamanont</a:t>
            </a:r>
            <a:r>
              <a:rPr lang="en-US" sz="1600" b="0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Nichakorn Khondee</a:t>
            </a:r>
            <a:r>
              <a:rPr lang="en-US" sz="1600" b="0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0" indent="0" algn="ctr">
              <a:buNone/>
            </a:pP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Onruthai Pinyakong</a:t>
            </a:r>
            <a:r>
              <a:rPr lang="en-US" sz="1600" b="0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Ekawan Luepromchai</a:t>
            </a:r>
            <a:r>
              <a:rPr lang="en-US" sz="1600" b="0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1600" b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00" b="0" dirty="0">
              <a:solidFill>
                <a:srgbClr val="00004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2800" y="548680"/>
            <a:ext cx="67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en-US" b="0" dirty="0" smtClean="0">
              <a:solidFill>
                <a:srgbClr val="00004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en-US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b="0" baseline="3000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World Congress on Biotechnology, Valencia, Spain</a:t>
            </a:r>
          </a:p>
          <a:p>
            <a:pPr algn="r">
              <a:defRPr/>
            </a:pPr>
            <a:r>
              <a:rPr lang="en-US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June 25</a:t>
            </a:r>
            <a:r>
              <a:rPr lang="en-US" b="0" baseline="3000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-27</a:t>
            </a:r>
            <a:r>
              <a:rPr lang="en-US" b="0" baseline="3000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, 2014</a:t>
            </a:r>
            <a:endParaRPr lang="en-US" sz="300" b="0" dirty="0">
              <a:solidFill>
                <a:srgbClr val="00004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8464" y="5661248"/>
            <a:ext cx="9739312" cy="5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marL="0" indent="0" algn="ctr">
              <a:buNone/>
            </a:pPr>
            <a:r>
              <a:rPr lang="en-US" sz="1400" b="0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1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Environmental Research and Management Department, PTT Research and Technology Institute, Thailand</a:t>
            </a:r>
          </a:p>
          <a:p>
            <a:pPr marL="0" indent="0" algn="ctr">
              <a:buNone/>
            </a:pPr>
            <a:r>
              <a:rPr lang="en-US" sz="1400" b="0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Department of Microbiology, Faculty of Science, </a:t>
            </a:r>
            <a:r>
              <a:rPr lang="en-US" sz="1400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Chulalongkorn</a:t>
            </a:r>
            <a:r>
              <a:rPr lang="en-US" sz="1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University, Thailand</a:t>
            </a:r>
            <a:r>
              <a:rPr lang="en-US" sz="1600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00" b="0" dirty="0">
              <a:solidFill>
                <a:srgbClr val="00004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4" descr="D:\Data D\งาน ptt\logo\RTI LOGO-en-r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25586"/>
            <a:ext cx="2030491" cy="6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t0.gstatic.com/images?q=tbn:ANd9GcRdd2i3R_XDVw6UeOj5QuzffupIs3DL8MO64NGpYfgJFhExI1TU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01472" y="5877272"/>
            <a:ext cx="576064" cy="8688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0632" y="214292"/>
            <a:ext cx="799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Screening of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biosurfactant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-producing bacteria</a:t>
            </a:r>
            <a:endParaRPr lang="en-US" sz="2400" dirty="0"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24608" y="1030406"/>
            <a:ext cx="1485367" cy="64294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Surface tension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&lt;</a:t>
            </a:r>
            <a:r>
              <a:rPr kumimoji="0" lang="th-TH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40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mN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/m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026953" y="1766625"/>
            <a:ext cx="401216" cy="395656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47709" y="1618934"/>
            <a:ext cx="1368152" cy="707132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190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58 strains 20 genus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016896" y="1764350"/>
            <a:ext cx="401216" cy="395656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90120" y="1605986"/>
            <a:ext cx="1326976" cy="707132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190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Bacillus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sp. GY19</a:t>
            </a:r>
            <a:endParaRPr kumimoji="0" lang="th-TH" sz="2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961112" y="1764350"/>
            <a:ext cx="432048" cy="395656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65167" y="1605986"/>
            <a:ext cx="908735" cy="707132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190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Yield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0.13 g/l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63019" y="1120265"/>
            <a:ext cx="1534197" cy="642942"/>
          </a:xfrm>
          <a:prstGeom prst="round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Pure glycerol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31" name="Right Arrow 30"/>
          <p:cNvSpPr/>
          <p:nvPr/>
        </p:nvSpPr>
        <p:spPr>
          <a:xfrm rot="3228068">
            <a:off x="5424974" y="2759760"/>
            <a:ext cx="919077" cy="489634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02953" y="2895600"/>
            <a:ext cx="5070410" cy="3384376"/>
            <a:chOff x="611560" y="3140968"/>
            <a:chExt cx="5070410" cy="3384376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611560" y="3140968"/>
            <a:ext cx="5070410" cy="3384376"/>
          </p:xfrm>
          <a:graphic>
            <a:graphicData uri="http://schemas.openxmlformats.org/presentationml/2006/ole">
              <p:oleObj spid="_x0000_s1027" r:id="rId3" imgW="4899697" imgH="3270785" progId="">
                <p:embed/>
              </p:oleObj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899592" y="6125234"/>
              <a:ext cx="4405225" cy="40011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Biosurfactant from pure glycerol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3568" y="3172906"/>
              <a:ext cx="1436800" cy="369332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7E76"/>
                  </a:solidFill>
                  <a:effectLst/>
                  <a:uLnTx/>
                  <a:uFillTx/>
                </a:rPr>
                <a:t>Surfactin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A7E7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023328" y="2622451"/>
            <a:ext cx="1747775" cy="642942"/>
          </a:xfrm>
          <a:prstGeom prst="round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Bottom glycerol + palm oil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70152" y="3398688"/>
            <a:ext cx="1707184" cy="707132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Yield 2.8 g/l</a:t>
            </a: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473280" y="1764350"/>
            <a:ext cx="432048" cy="395656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77336" y="1605986"/>
            <a:ext cx="1080120" cy="707132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 w="190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Surfactin</a:t>
            </a:r>
          </a:p>
        </p:txBody>
      </p:sp>
      <p:sp>
        <p:nvSpPr>
          <p:cNvPr id="40" name="Right Arrow 39"/>
          <p:cNvSpPr/>
          <p:nvPr/>
        </p:nvSpPr>
        <p:spPr>
          <a:xfrm rot="5400000">
            <a:off x="6905267" y="4223175"/>
            <a:ext cx="481377" cy="381451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817096" y="4738302"/>
            <a:ext cx="2783323" cy="706922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Lipopeptide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biosurfactant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32520" y="1618934"/>
            <a:ext cx="1211399" cy="707132"/>
          </a:xfrm>
          <a:prstGeom prst="roundRect">
            <a:avLst>
              <a:gd name="adj" fmla="val 10000"/>
            </a:avLst>
          </a:prstGeom>
          <a:solidFill>
            <a:srgbClr val="CCECFF"/>
          </a:solidFill>
          <a:ln w="19050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107 </a:t>
            </a:r>
            <a:endParaRPr kumimoji="0" lang="th-TH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strains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467633" y="980728"/>
            <a:ext cx="1485367" cy="64294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Highest yield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 bwMode="auto">
          <a:xfrm>
            <a:off x="3296816" y="2204864"/>
            <a:ext cx="2952328" cy="446449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6321152" y="2204864"/>
            <a:ext cx="2880320" cy="446449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286994" y="2204864"/>
            <a:ext cx="2937814" cy="446449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4608" y="214292"/>
            <a:ext cx="820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Lipopeptide</a:t>
            </a:r>
            <a:r>
              <a:rPr lang="en-US" sz="2400" dirty="0" smtClean="0">
                <a:solidFill>
                  <a:schemeClr val="bg1"/>
                </a:solidFill>
              </a:rPr>
              <a:t> production and recovery processes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480" y="2239695"/>
            <a:ext cx="1542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ordia New" pitchFamily="34" charset="-34"/>
              </a:rPr>
              <a:t>Low cost substrate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1810" y="2348880"/>
            <a:ext cx="2432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ordia New" pitchFamily="34" charset="-34"/>
              </a:rPr>
              <a:t>High production yield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66656" y="2894895"/>
            <a:ext cx="25908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ordia New" pitchFamily="34" charset="-34"/>
              </a:rPr>
              <a:t>Foam fractionation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ordia New" pitchFamily="34" charset="-34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ordia New" pitchFamily="34" charset="-34"/>
                <a:sym typeface="Symbol"/>
              </a:rPr>
              <a:t>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ordia New" pitchFamily="34" charset="-34"/>
              </a:rPr>
              <a:t>Solvent-free method</a:t>
            </a:r>
            <a:endParaRPr kumimoji="0" lang="th-TH" sz="16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22897" y="2225181"/>
            <a:ext cx="128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ordia New" pitchFamily="34" charset="-34"/>
              </a:rPr>
              <a:t>Waste utilization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7" name="Plus 46"/>
          <p:cNvSpPr/>
          <p:nvPr/>
        </p:nvSpPr>
        <p:spPr>
          <a:xfrm>
            <a:off x="1683612" y="2340731"/>
            <a:ext cx="270702" cy="307728"/>
          </a:xfrm>
          <a:prstGeom prst="mathPlus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69298" y="2742019"/>
            <a:ext cx="259228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ordia New" pitchFamily="34" charset="-34"/>
              </a:rPr>
              <a:t>Immobilized bacteria on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ordia New" pitchFamily="34" charset="-34"/>
              </a:rPr>
              <a:t>cheap and effective materials</a:t>
            </a:r>
            <a:endParaRPr kumimoji="0" lang="th-TH" sz="16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95120" y="2268161"/>
            <a:ext cx="239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ordia New" pitchFamily="34" charset="-34"/>
              </a:rPr>
              <a:t>Efficient recovery and purification methods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08148" y="3822139"/>
            <a:ext cx="252028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cs typeface="Cordia New" pitchFamily="34" charset="-34"/>
              </a:rPr>
              <a:t>Foamate </a:t>
            </a:r>
            <a:r>
              <a:rPr lang="en-US" sz="1600" b="1" dirty="0" smtClean="0">
                <a:cs typeface="Cordia New" pitchFamily="34" charset="-34"/>
                <a:sym typeface="Symbol"/>
              </a:rPr>
              <a:t> </a:t>
            </a:r>
            <a:r>
              <a:rPr lang="en-US" sz="1600" b="1" u="sng" dirty="0" smtClean="0">
                <a:cs typeface="Cordia New" pitchFamily="34" charset="-34"/>
                <a:sym typeface="Symbol"/>
              </a:rPr>
              <a:t>easy to use </a:t>
            </a:r>
            <a:r>
              <a:rPr lang="en-US" sz="1600" b="1" dirty="0" smtClean="0">
                <a:cs typeface="Cordia New" pitchFamily="34" charset="-34"/>
                <a:sym typeface="Symbol"/>
              </a:rPr>
              <a:t>and effective for further application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69298" y="4055969"/>
            <a:ext cx="259228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ordia New" pitchFamily="34" charset="-34"/>
              </a:rPr>
              <a:t>Develop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ordia New" pitchFamily="34" charset="-34"/>
              </a:rPr>
              <a:t>Cheap, easy and effective bioprocess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4" name="Picture 5" descr="E:\PTT - Biosurfactant 2011\Pictures\Immobilized cell oil spreading test (29092011)\output\SAM_034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47000" y="4984033"/>
            <a:ext cx="1094007" cy="6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167314" y="6316292"/>
            <a:ext cx="3099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Chitosan-immobilized cells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98099" y="5613534"/>
            <a:ext cx="1142908" cy="68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6703640" y="4739323"/>
            <a:ext cx="2057400" cy="1856078"/>
            <a:chOff x="6400800" y="4800600"/>
            <a:chExt cx="2057400" cy="1856078"/>
          </a:xfrm>
        </p:grpSpPr>
        <p:sp>
          <p:nvSpPr>
            <p:cNvPr id="58" name="TextBox 57"/>
            <p:cNvSpPr txBox="1"/>
            <p:nvPr/>
          </p:nvSpPr>
          <p:spPr>
            <a:xfrm>
              <a:off x="6400800" y="6318124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Foam fractionation</a:t>
              </a:r>
            </a:p>
          </p:txBody>
        </p:sp>
        <p:pic>
          <p:nvPicPr>
            <p:cNvPr id="59" name="Picture 2" descr="D:\Work\PTT - Biosurfactant 2012\Pictures\Pic Lab 100812\SAM_1840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461375" y="5159481"/>
              <a:ext cx="678377" cy="1160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" descr="H:\WhatsApp\Media\WhatsApp Images\IMG-20121004-WA0000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716100" y="4800600"/>
              <a:ext cx="751500" cy="1519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2" descr="http://i01.i.aliimg.com/photo/v0/114159133/slop_oi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93596" y="2852936"/>
            <a:ext cx="1480902" cy="1584176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488504" y="5622339"/>
            <a:ext cx="2664296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Bottom glycerol</a:t>
            </a:r>
            <a:endParaRPr kumimoji="0" lang="th-TH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chemeClr val="bg1"/>
                </a:solidFill>
              </a:rPr>
              <a:t>(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% glycerol + fatty acids and etc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3" name="Pentagon 62"/>
          <p:cNvSpPr/>
          <p:nvPr/>
        </p:nvSpPr>
        <p:spPr bwMode="auto">
          <a:xfrm>
            <a:off x="416496" y="980728"/>
            <a:ext cx="3168352" cy="792088"/>
          </a:xfrm>
          <a:prstGeom prst="homePlat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ngsana New" pitchFamily="18" charset="-34"/>
              </a:rPr>
              <a:t>Substrate</a:t>
            </a:r>
            <a:endParaRPr kumimoji="0" lang="th-TH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charset="0"/>
              <a:cs typeface="Angsana New" pitchFamily="18" charset="-34"/>
            </a:endParaRPr>
          </a:p>
        </p:txBody>
      </p:sp>
      <p:sp>
        <p:nvSpPr>
          <p:cNvPr id="64" name="Chevron 63"/>
          <p:cNvSpPr/>
          <p:nvPr/>
        </p:nvSpPr>
        <p:spPr bwMode="auto">
          <a:xfrm>
            <a:off x="3368824" y="980728"/>
            <a:ext cx="3024336" cy="792088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cs typeface="Angsana New" pitchFamily="18" charset="-34"/>
              </a:rPr>
              <a:t>Production</a:t>
            </a:r>
            <a:endParaRPr kumimoji="0" lang="th-TH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cs typeface="Angsana New" pitchFamily="18" charset="-34"/>
            </a:endParaRPr>
          </a:p>
        </p:txBody>
      </p:sp>
      <p:sp>
        <p:nvSpPr>
          <p:cNvPr id="65" name="Chevron 64"/>
          <p:cNvSpPr/>
          <p:nvPr/>
        </p:nvSpPr>
        <p:spPr bwMode="auto">
          <a:xfrm>
            <a:off x="6162622" y="980728"/>
            <a:ext cx="3024336" cy="792088"/>
          </a:xfrm>
          <a:prstGeom prst="chevron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cs typeface="Angsana New" pitchFamily="18" charset="-34"/>
              </a:rPr>
              <a:t>Downstream</a:t>
            </a:r>
            <a:endParaRPr kumimoji="0" lang="th-TH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cs typeface="Angsana New" pitchFamily="18" charset="-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8504" y="4572417"/>
            <a:ext cx="2664296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anose="05000000000000000000" pitchFamily="2" charset="2"/>
              </a:rPr>
              <a:t>Waste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anose="05000000000000000000" pitchFamily="2" charset="2"/>
              </a:rPr>
              <a:t>from biodiesel production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7" name="Right Arrow 66"/>
          <p:cNvSpPr/>
          <p:nvPr/>
        </p:nvSpPr>
        <p:spPr>
          <a:xfrm rot="5400000">
            <a:off x="1631263" y="1781139"/>
            <a:ext cx="401216" cy="395656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ight Arrow 67"/>
          <p:cNvSpPr/>
          <p:nvPr/>
        </p:nvSpPr>
        <p:spPr>
          <a:xfrm rot="5400000">
            <a:off x="1637852" y="5190804"/>
            <a:ext cx="401216" cy="395656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ight Arrow 68"/>
          <p:cNvSpPr/>
          <p:nvPr/>
        </p:nvSpPr>
        <p:spPr>
          <a:xfrm rot="5400000">
            <a:off x="4597544" y="1790111"/>
            <a:ext cx="401216" cy="395656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ight Arrow 69"/>
          <p:cNvSpPr/>
          <p:nvPr/>
        </p:nvSpPr>
        <p:spPr>
          <a:xfrm rot="5400000">
            <a:off x="7564386" y="1791914"/>
            <a:ext cx="401216" cy="395656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ight Arrow 73"/>
          <p:cNvSpPr/>
          <p:nvPr/>
        </p:nvSpPr>
        <p:spPr>
          <a:xfrm rot="5400000">
            <a:off x="4598106" y="3618776"/>
            <a:ext cx="401216" cy="395656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ight Arrow 74"/>
          <p:cNvSpPr/>
          <p:nvPr/>
        </p:nvSpPr>
        <p:spPr>
          <a:xfrm rot="5400000">
            <a:off x="7650908" y="3462612"/>
            <a:ext cx="257200" cy="395656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576" y="44624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Lipopeptide</a:t>
            </a:r>
            <a:r>
              <a:rPr lang="en-US" sz="2400" dirty="0" smtClean="0">
                <a:solidFill>
                  <a:schemeClr val="bg1"/>
                </a:solidFill>
              </a:rPr>
              <a:t> production by </a:t>
            </a:r>
            <a:r>
              <a:rPr lang="en-US" sz="2400" dirty="0" err="1" smtClean="0">
                <a:solidFill>
                  <a:schemeClr val="bg1"/>
                </a:solidFill>
              </a:rPr>
              <a:t>chitosan</a:t>
            </a:r>
            <a:r>
              <a:rPr lang="en-US" sz="2400" dirty="0" smtClean="0">
                <a:solidFill>
                  <a:schemeClr val="bg1"/>
                </a:solidFill>
              </a:rPr>
              <a:t> immobilized cells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in stirred tank bioreactor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G:\WhatsApp\Media\WhatsApp Images\IMG-20121106-WA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2480" y="908720"/>
            <a:ext cx="1570190" cy="19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08984" y="1196752"/>
            <a:ext cx="4742645" cy="96949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Palm oil was added as precursor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Maximum 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lipopeptide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 yield 6.65 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g/L</a:t>
            </a: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Symbol"/>
            </a:endParaRPr>
          </a:p>
        </p:txBody>
      </p:sp>
      <p:pic>
        <p:nvPicPr>
          <p:cNvPr id="10" name="Picture 9" descr="D:\Work\PTT - Biosurfactant 2012\Pictures\22-05-13-King\pd-7.t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0672" y="908720"/>
            <a:ext cx="2423615" cy="17820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แผนภูมิ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4945582"/>
              </p:ext>
            </p:extLst>
          </p:nvPr>
        </p:nvGraphicFramePr>
        <p:xfrm>
          <a:off x="521074" y="2653588"/>
          <a:ext cx="8686800" cy="398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 bwMode="auto">
          <a:xfrm>
            <a:off x="200472" y="908720"/>
            <a:ext cx="9289032" cy="2448272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9994" y="214292"/>
            <a:ext cx="5823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a typeface="Calibri"/>
                <a:cs typeface="Cordia New" pitchFamily="34" charset="-34"/>
              </a:rPr>
              <a:t>Properties of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ordia New" pitchFamily="34" charset="-34"/>
              </a:rPr>
              <a:t>lipopeptide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ordia New" pitchFamily="34" charset="-34"/>
              </a:rPr>
              <a:t>biosurfactant</a:t>
            </a:r>
            <a:endParaRPr lang="th-TH" sz="2400" dirty="0">
              <a:solidFill>
                <a:schemeClr val="bg1"/>
              </a:solidFill>
              <a:cs typeface="Cordia New" pitchFamily="34" charset="-34"/>
            </a:endParaRPr>
          </a:p>
        </p:txBody>
      </p:sp>
      <p:grpSp>
        <p:nvGrpSpPr>
          <p:cNvPr id="22" name="Group 2051"/>
          <p:cNvGrpSpPr>
            <a:grpSpLocks/>
          </p:cNvGrpSpPr>
          <p:nvPr/>
        </p:nvGrpSpPr>
        <p:grpSpPr bwMode="auto">
          <a:xfrm>
            <a:off x="2261869" y="1066800"/>
            <a:ext cx="3655701" cy="2257189"/>
            <a:chOff x="2721384" y="2111783"/>
            <a:chExt cx="4042885" cy="2752010"/>
          </a:xfrm>
          <a:solidFill>
            <a:sysClr val="windowText" lastClr="000000">
              <a:lumMod val="50000"/>
              <a:lumOff val="50000"/>
            </a:sysClr>
          </a:solidFill>
        </p:grpSpPr>
        <p:pic>
          <p:nvPicPr>
            <p:cNvPr id="23" name="Picture 45"/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 rot="5400000">
              <a:off x="2729766" y="2353818"/>
              <a:ext cx="2122368" cy="1638298"/>
            </a:xfrm>
            <a:prstGeom prst="roundRect">
              <a:avLst>
                <a:gd name="adj" fmla="val 0"/>
              </a:avLst>
            </a:prstGeom>
            <a:grpFill/>
            <a:ln w="28575">
              <a:solidFill>
                <a:schemeClr val="tx1"/>
              </a:solidFill>
            </a:ln>
            <a:effectLst/>
            <a:extLst/>
          </p:spPr>
        </p:pic>
        <p:sp>
          <p:nvSpPr>
            <p:cNvPr id="24" name="Rectangle 54"/>
            <p:cNvSpPr/>
            <p:nvPr/>
          </p:nvSpPr>
          <p:spPr>
            <a:xfrm>
              <a:off x="2721384" y="4393807"/>
              <a:ext cx="2221805" cy="4699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tIns="91440" bIns="91440" spcCol="1270" anchor="ctr"/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rPr>
                <a:t>Foam-fractionation </a:t>
              </a:r>
              <a:endPara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/>
              </a:endParaRPr>
            </a:p>
          </p:txBody>
        </p:sp>
        <p:sp>
          <p:nvSpPr>
            <p:cNvPr id="25" name="Rectangle 78"/>
            <p:cNvSpPr/>
            <p:nvPr/>
          </p:nvSpPr>
          <p:spPr>
            <a:xfrm>
              <a:off x="5167105" y="3850508"/>
              <a:ext cx="1597164" cy="4699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tIns="91440" bIns="91440" spcCol="1270" anchor="ctr"/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rPr>
                <a:t>     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rdia New" pitchFamily="34" charset="-34"/>
                  <a:ea typeface="+mn-ea"/>
                  <a:cs typeface="Cordia New" pitchFamily="34" charset="-34"/>
                </a:rPr>
                <a:t>Foamate</a:t>
              </a:r>
              <a:endPara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/>
              </a:endParaRPr>
            </a:p>
          </p:txBody>
        </p:sp>
      </p:grpSp>
      <p:sp>
        <p:nvSpPr>
          <p:cNvPr id="26" name="Rectangle 2053"/>
          <p:cNvSpPr>
            <a:spLocks noChangeArrowheads="1"/>
          </p:cNvSpPr>
          <p:nvPr/>
        </p:nvSpPr>
        <p:spPr bwMode="auto">
          <a:xfrm>
            <a:off x="200472" y="2667000"/>
            <a:ext cx="28180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Cell free supernatant</a:t>
            </a:r>
            <a:endParaRPr lang="en-US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7" name="Right Arrow 2059"/>
          <p:cNvSpPr/>
          <p:nvPr/>
        </p:nvSpPr>
        <p:spPr bwMode="auto">
          <a:xfrm>
            <a:off x="1927357" y="1867287"/>
            <a:ext cx="334512" cy="299421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28" name="Oval 76"/>
          <p:cNvSpPr/>
          <p:nvPr/>
        </p:nvSpPr>
        <p:spPr bwMode="auto">
          <a:xfrm>
            <a:off x="4514140" y="1369383"/>
            <a:ext cx="1300124" cy="1264019"/>
          </a:xfrm>
          <a:prstGeom prst="ellipse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</a:ln>
          <a:effectLst/>
        </p:spPr>
      </p:sp>
      <p:sp>
        <p:nvSpPr>
          <p:cNvPr id="29" name="Right Arrow 2060"/>
          <p:cNvSpPr/>
          <p:nvPr/>
        </p:nvSpPr>
        <p:spPr bwMode="auto">
          <a:xfrm>
            <a:off x="4102638" y="1852946"/>
            <a:ext cx="318674" cy="328107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30" name="วงรี 18"/>
          <p:cNvSpPr/>
          <p:nvPr/>
        </p:nvSpPr>
        <p:spPr>
          <a:xfrm>
            <a:off x="635801" y="1411963"/>
            <a:ext cx="1191072" cy="1178860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sp>
      <p:grpSp>
        <p:nvGrpSpPr>
          <p:cNvPr id="31" name="Group 2050"/>
          <p:cNvGrpSpPr>
            <a:grpSpLocks/>
          </p:cNvGrpSpPr>
          <p:nvPr/>
        </p:nvGrpSpPr>
        <p:grpSpPr bwMode="auto">
          <a:xfrm>
            <a:off x="6674444" y="1369383"/>
            <a:ext cx="2552830" cy="1863823"/>
            <a:chOff x="418467" y="1338970"/>
            <a:chExt cx="3579721" cy="2356466"/>
          </a:xfrm>
        </p:grpSpPr>
        <p:pic>
          <p:nvPicPr>
            <p:cNvPr id="32" name="รูปภาพ 10" descr="C:\Users\Witchaya\Documents\Bluetooth\Inbox\IMG20121127001.jpg"/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415207" y="1338970"/>
              <a:ext cx="1668324" cy="1413135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/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33" name="TextBox 2048"/>
            <p:cNvSpPr txBox="1">
              <a:spLocks noChangeArrowheads="1"/>
            </p:cNvSpPr>
            <p:nvPr/>
          </p:nvSpPr>
          <p:spPr bwMode="auto">
            <a:xfrm>
              <a:off x="418467" y="2878268"/>
              <a:ext cx="3579721" cy="81716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rPr>
                <a:t>Biosurfactant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rPr>
                <a:t>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rPr>
                <a:t>powder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rPr>
                <a:t>50%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rPr>
                <a:t>lipopeptide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Cordia New" pitchFamily="34" charset="-34"/>
                </a:rPr>
                <a:t> (w/w)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endParaRPr>
            </a:p>
          </p:txBody>
        </p:sp>
      </p:grpSp>
      <p:sp>
        <p:nvSpPr>
          <p:cNvPr id="34" name="TextBox 2063"/>
          <p:cNvSpPr txBox="1">
            <a:spLocks noChangeArrowheads="1"/>
          </p:cNvSpPr>
          <p:nvPr/>
        </p:nvSpPr>
        <p:spPr bwMode="auto">
          <a:xfrm>
            <a:off x="5784123" y="1440429"/>
            <a:ext cx="1447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ordia New" pitchFamily="34" charset="-34"/>
              </a:rPr>
              <a:t>Freeze-drying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5" name="Right Arrow 2060"/>
          <p:cNvSpPr/>
          <p:nvPr/>
        </p:nvSpPr>
        <p:spPr bwMode="auto">
          <a:xfrm>
            <a:off x="6358701" y="1867287"/>
            <a:ext cx="563909" cy="376677"/>
          </a:xfrm>
          <a:prstGeom prst="right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3227597"/>
              </p:ext>
            </p:extLst>
          </p:nvPr>
        </p:nvGraphicFramePr>
        <p:xfrm>
          <a:off x="4687384" y="3478126"/>
          <a:ext cx="4730260" cy="298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20563" y="3524058"/>
            <a:ext cx="4196481" cy="2724342"/>
            <a:chOff x="0" y="3478124"/>
            <a:chExt cx="4196481" cy="2724342"/>
          </a:xfrm>
        </p:grpSpPr>
        <p:pic>
          <p:nvPicPr>
            <p:cNvPr id="38" name="รูปภาพ 7"/>
            <p:cNvPicPr/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0" y="3478124"/>
              <a:ext cx="4196481" cy="26603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063277" y="5863912"/>
              <a:ext cx="2646430" cy="33855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Concentration of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foamate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(%)</a:t>
              </a:r>
              <a:endPara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34882" y="4918264"/>
              <a:ext cx="2394112" cy="433240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Lowest SFT ~ 26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mN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/m</a:t>
              </a:r>
              <a:endPara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CordiaUPC" pitchFamily="34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4" y="214292"/>
            <a:ext cx="5823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a typeface="Calibri"/>
                <a:cs typeface="Cordia New" pitchFamily="34" charset="-34"/>
              </a:rPr>
              <a:t>Stabilities of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ordia New" pitchFamily="34" charset="-34"/>
              </a:rPr>
              <a:t>lipopeptide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ordia New" pitchFamily="34" charset="-34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Calibri"/>
                <a:cs typeface="Cordia New" pitchFamily="34" charset="-34"/>
              </a:rPr>
              <a:t>biosurfactant</a:t>
            </a:r>
            <a:endParaRPr lang="th-TH" sz="2400" dirty="0">
              <a:solidFill>
                <a:schemeClr val="bg1"/>
              </a:solidFill>
              <a:cs typeface="Cordia New" pitchFamily="34" charset="-34"/>
            </a:endParaRPr>
          </a:p>
        </p:txBody>
      </p:sp>
      <p:graphicFrame>
        <p:nvGraphicFramePr>
          <p:cNvPr id="7" name="แผนภูมิ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2612488"/>
              </p:ext>
            </p:extLst>
          </p:nvPr>
        </p:nvGraphicFramePr>
        <p:xfrm>
          <a:off x="362272" y="1066800"/>
          <a:ext cx="4572000" cy="273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2854018"/>
              </p:ext>
            </p:extLst>
          </p:nvPr>
        </p:nvGraphicFramePr>
        <p:xfrm>
          <a:off x="362272" y="3886200"/>
          <a:ext cx="4592472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แผนภูมิ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5350000"/>
              </p:ext>
            </p:extLst>
          </p:nvPr>
        </p:nvGraphicFramePr>
        <p:xfrm>
          <a:off x="4934272" y="1066800"/>
          <a:ext cx="4267200" cy="283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169024" y="4005064"/>
            <a:ext cx="4034408" cy="2232248"/>
          </a:xfrm>
          <a:prstGeom prst="roundRect">
            <a:avLst/>
          </a:prstGeom>
          <a:solidFill>
            <a:srgbClr val="CCEC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Surface activity was stable at 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emperature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40-100</a:t>
            </a:r>
            <a:r>
              <a:rPr kumimoji="0" lang="en-US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E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lectrolytes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(&gt;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6%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NaCl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7-11.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4" y="214292"/>
            <a:ext cx="5823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Lipopeptide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toxicity tests 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7" name="Char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9814339"/>
              </p:ext>
            </p:extLst>
          </p:nvPr>
        </p:nvGraphicFramePr>
        <p:xfrm>
          <a:off x="0" y="1184553"/>
          <a:ext cx="7060842" cy="31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511"/>
          <a:stretch/>
        </p:blipFill>
        <p:spPr bwMode="auto">
          <a:xfrm>
            <a:off x="7041232" y="1550287"/>
            <a:ext cx="1409783" cy="13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267200" y="2057399"/>
            <a:ext cx="1789014" cy="587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brine shrimp survive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17296" y="1079956"/>
            <a:ext cx="1539062" cy="476836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Brine shrimp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CordiaUPC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13240" y="2996952"/>
            <a:ext cx="2611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Artimia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assay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(Luna et al., 2013)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752615" y="4552662"/>
            <a:ext cx="4213008" cy="2020845"/>
            <a:chOff x="4483059" y="1874714"/>
            <a:chExt cx="4213008" cy="2020845"/>
          </a:xfrm>
        </p:grpSpPr>
        <p:grpSp>
          <p:nvGrpSpPr>
            <p:cNvPr id="33" name="Group 18"/>
            <p:cNvGrpSpPr/>
            <p:nvPr/>
          </p:nvGrpSpPr>
          <p:grpSpPr>
            <a:xfrm>
              <a:off x="4483059" y="2281700"/>
              <a:ext cx="4088817" cy="1613859"/>
              <a:chOff x="2877222" y="1722502"/>
              <a:chExt cx="4474240" cy="1765985"/>
            </a:xfrm>
          </p:grpSpPr>
          <p:pic>
            <p:nvPicPr>
              <p:cNvPr id="35" name="Picture 2" descr="D:\Chulas\Dropbox\All about PPT project\2556\Toxicity\MBC\2013-08-04 22.24.52.jpg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3034331" y="1722502"/>
                <a:ext cx="1303711" cy="1299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" descr="D:\Chulas\Dropbox\All about PPT project\2556\Toxicity\MBC\2013-08-04 22.25.28.jpg"/>
              <p:cNvPicPr>
                <a:picLocks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 b="-557"/>
              <a:stretch/>
            </p:blipFill>
            <p:spPr bwMode="auto">
              <a:xfrm>
                <a:off x="5964114" y="1722502"/>
                <a:ext cx="1371600" cy="1309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D:\Chulas\Dropbox\All about PPT project\2556\Toxicity\MBC\2013-08-04 22.26.08.jpg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4497371" y="1722502"/>
                <a:ext cx="1391031" cy="1299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2877222" y="2980855"/>
                <a:ext cx="1590564" cy="50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dia New" pitchFamily="34" charset="-34"/>
                    <a:cs typeface="Cordia New" pitchFamily="34" charset="-34"/>
                  </a:rPr>
                  <a:t>Biosurfactant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507417" y="2983304"/>
                <a:ext cx="1392493" cy="50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ordia New" pitchFamily="34" charset="-34"/>
                    <a:cs typeface="Cordia New" pitchFamily="34" charset="-34"/>
                  </a:rPr>
                  <a:t>LS9TH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958969" y="2983304"/>
                <a:ext cx="1392493" cy="50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ordia New" pitchFamily="34" charset="-34"/>
                    <a:cs typeface="Cordia New" pitchFamily="34" charset="-34"/>
                  </a:rPr>
                  <a:t>SDS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dia New" pitchFamily="34" charset="-34"/>
                  <a:cs typeface="Cordia New" pitchFamily="34" charset="-34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496448" y="1874714"/>
              <a:ext cx="41996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cs typeface="Cordia New" pitchFamily="34" charset="-34"/>
                </a:rPr>
                <a:t>No toxicity to PAH-degrading bacteria</a:t>
              </a:r>
              <a:endParaRPr kumimoji="0" lang="th-TH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Cordia New" pitchFamily="34" charset="-34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227" y="4530606"/>
            <a:ext cx="4620741" cy="2060284"/>
            <a:chOff x="189294" y="1877200"/>
            <a:chExt cx="4620741" cy="2060284"/>
          </a:xfrm>
        </p:grpSpPr>
        <p:grpSp>
          <p:nvGrpSpPr>
            <p:cNvPr id="42" name="Group 34"/>
            <p:cNvGrpSpPr/>
            <p:nvPr/>
          </p:nvGrpSpPr>
          <p:grpSpPr>
            <a:xfrm>
              <a:off x="611560" y="2256325"/>
              <a:ext cx="3845412" cy="1681159"/>
              <a:chOff x="951579" y="2256325"/>
              <a:chExt cx="3845412" cy="1681159"/>
            </a:xfrm>
          </p:grpSpPr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3654673" y="2257932"/>
                <a:ext cx="1142318" cy="1196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951579" y="2260060"/>
                <a:ext cx="1166553" cy="1199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2316474" y="2256325"/>
                <a:ext cx="1153160" cy="1199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971600" y="3473581"/>
                <a:ext cx="1165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ordia New" pitchFamily="34" charset="-34"/>
                    <a:cs typeface="Cordia New" pitchFamily="34" charset="-34"/>
                  </a:rPr>
                  <a:t>Water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072432" y="3475819"/>
                <a:ext cx="1565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dia New" pitchFamily="34" charset="-34"/>
                    <a:cs typeface="Cordia New" pitchFamily="34" charset="-34"/>
                  </a:rPr>
                  <a:t>Biosurfactant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rdia New" pitchFamily="34" charset="-34"/>
                  <a:cs typeface="Cordia New" pitchFamily="34" charset="-34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766725" y="3475819"/>
                <a:ext cx="9512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ordia New" pitchFamily="34" charset="-34"/>
                    <a:cs typeface="Cordia New" pitchFamily="34" charset="-34"/>
                  </a:rPr>
                  <a:t>SDS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rdia New" pitchFamily="34" charset="-34"/>
                  <a:cs typeface="Cordia New" pitchFamily="34" charset="-34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89294" y="1877200"/>
              <a:ext cx="46207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cs typeface="Cordia New" pitchFamily="34" charset="-34"/>
                </a:rPr>
                <a:t>No toxicity to plant seedlings</a:t>
              </a:r>
              <a:endParaRPr kumimoji="0" lang="th-TH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Cordia New" pitchFamily="34" charset="-34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60512" y="866148"/>
            <a:ext cx="635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Cordia New" pitchFamily="34" charset="-34"/>
              </a:rPr>
              <a:t>Toxic to brine shrimp at very high concentrations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cs typeface="Cordia New" pitchFamily="34" charset="-34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466878" y="1441242"/>
            <a:ext cx="1439122" cy="1547928"/>
            <a:chOff x="8466878" y="1441242"/>
            <a:chExt cx="1439122" cy="1547928"/>
          </a:xfrm>
        </p:grpSpPr>
        <p:pic>
          <p:nvPicPr>
            <p:cNvPr id="52" name="Picture 2" descr="http://skartemia.com/userfiles/forum/2211e302-26e5-4bf5-8a87-87966821dbb4/Brine_shrimp_larvae-SPL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481392" y="1556792"/>
              <a:ext cx="1424608" cy="1432378"/>
            </a:xfrm>
            <a:prstGeom prst="rect">
              <a:avLst/>
            </a:prstGeom>
            <a:noFill/>
          </p:spPr>
        </p:pic>
        <p:sp>
          <p:nvSpPr>
            <p:cNvPr id="55" name="Rectangle 54"/>
            <p:cNvSpPr/>
            <p:nvPr/>
          </p:nvSpPr>
          <p:spPr bwMode="auto">
            <a:xfrm>
              <a:off x="8466878" y="1441242"/>
              <a:ext cx="1424608" cy="1440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pitchFamily="18" charset="-34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062148" y="3212976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Control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4" y="214292"/>
            <a:ext cx="5823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Lipopeptide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based dispersant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85379" y="3653400"/>
            <a:ext cx="1686685" cy="1452000"/>
          </a:xfrm>
          <a:prstGeom prst="roundRect">
            <a:avLst>
              <a:gd name="adj" fmla="val 5388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23062" y="3653400"/>
            <a:ext cx="1706402" cy="1452000"/>
          </a:xfrm>
          <a:prstGeom prst="roundRect">
            <a:avLst>
              <a:gd name="adj" fmla="val 4448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56166" y="3820390"/>
            <a:ext cx="1275597" cy="2390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Browallia New" pitchFamily="34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1673" y="4431669"/>
            <a:ext cx="977016" cy="439698"/>
            <a:chOff x="13503146" y="23995720"/>
            <a:chExt cx="1920454" cy="713818"/>
          </a:xfrm>
        </p:grpSpPr>
        <p:sp>
          <p:nvSpPr>
            <p:cNvPr id="34" name="Flowchart: Magnetic Disk 33"/>
            <p:cNvSpPr/>
            <p:nvPr/>
          </p:nvSpPr>
          <p:spPr>
            <a:xfrm>
              <a:off x="13503845" y="24229021"/>
              <a:ext cx="1919755" cy="480517"/>
            </a:xfrm>
            <a:prstGeom prst="flowChartMagneticDisk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5" name="Flowchart: Magnetic Disk 34"/>
            <p:cNvSpPr/>
            <p:nvPr/>
          </p:nvSpPr>
          <p:spPr>
            <a:xfrm>
              <a:off x="13503146" y="23995720"/>
              <a:ext cx="1919755" cy="480517"/>
            </a:xfrm>
            <a:prstGeom prst="flowChartMagneticDisk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68758" y="4445508"/>
            <a:ext cx="977016" cy="439698"/>
            <a:chOff x="14531229" y="23995720"/>
            <a:chExt cx="1920454" cy="713818"/>
          </a:xfrm>
        </p:grpSpPr>
        <p:sp>
          <p:nvSpPr>
            <p:cNvPr id="37" name="Flowchart: Magnetic Disk 36"/>
            <p:cNvSpPr/>
            <p:nvPr/>
          </p:nvSpPr>
          <p:spPr>
            <a:xfrm>
              <a:off x="14531929" y="24229021"/>
              <a:ext cx="1919754" cy="480517"/>
            </a:xfrm>
            <a:prstGeom prst="flowChartMagneticDisk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  <p:sp>
          <p:nvSpPr>
            <p:cNvPr id="38" name="Flowchart: Magnetic Disk 37"/>
            <p:cNvSpPr/>
            <p:nvPr/>
          </p:nvSpPr>
          <p:spPr>
            <a:xfrm>
              <a:off x="14531229" y="23995720"/>
              <a:ext cx="1919754" cy="480517"/>
            </a:xfrm>
            <a:prstGeom prst="flowChartMagneticDisk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25386" y="3459961"/>
            <a:ext cx="978120" cy="1485410"/>
            <a:chOff x="18498882" y="21751830"/>
            <a:chExt cx="1331024" cy="2189103"/>
          </a:xfrm>
        </p:grpSpPr>
        <p:grpSp>
          <p:nvGrpSpPr>
            <p:cNvPr id="40" name="Group 38"/>
            <p:cNvGrpSpPr/>
            <p:nvPr/>
          </p:nvGrpSpPr>
          <p:grpSpPr>
            <a:xfrm>
              <a:off x="18498882" y="23292933"/>
              <a:ext cx="1331024" cy="648000"/>
              <a:chOff x="14580865" y="23953960"/>
              <a:chExt cx="1922623" cy="713818"/>
            </a:xfrm>
          </p:grpSpPr>
          <p:sp>
            <p:nvSpPr>
              <p:cNvPr id="42" name="Flowchart: Magnetic Disk 41"/>
              <p:cNvSpPr/>
              <p:nvPr/>
            </p:nvSpPr>
            <p:spPr>
              <a:xfrm>
                <a:off x="14580865" y="24187262"/>
                <a:ext cx="1919743" cy="480516"/>
              </a:xfrm>
              <a:prstGeom prst="flowChartMagneticDisk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  <p:sp>
            <p:nvSpPr>
              <p:cNvPr id="43" name="Flowchart: Magnetic Disk 42"/>
              <p:cNvSpPr/>
              <p:nvPr/>
            </p:nvSpPr>
            <p:spPr>
              <a:xfrm>
                <a:off x="14583741" y="23953960"/>
                <a:ext cx="1919747" cy="480517"/>
              </a:xfrm>
              <a:prstGeom prst="flowChartMagneticDisk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Cordia New"/>
                </a:endParaRPr>
              </a:p>
            </p:txBody>
          </p:sp>
        </p:grpSp>
        <p:pic>
          <p:nvPicPr>
            <p:cNvPr id="41" name="Picture 2" descr="https://encrypted-tbn3.gstatic.com/images?q=tbn:ANd9GcRA3U6Vx4OaOoVABWFksvmq9zquQy4WRWYCCSNDy1rOw-HUuIuH7vPNxWd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91438" l="7463" r="100000">
                          <a14:foregroundMark x1="47761" y1="49315" x2="47761" y2="49315"/>
                          <a14:foregroundMark x1="38806" y1="57192" x2="38806" y2="71233"/>
                          <a14:foregroundMark x1="20896" y1="67466" x2="47761" y2="91438"/>
                          <a14:foregroundMark x1="47761" y1="73630" x2="47761" y2="73630"/>
                          <a14:backgroundMark x1="16418" y1="60959" x2="11940" y2="89726"/>
                          <a14:backgroundMark x1="34328" y1="65753" x2="31343" y2="79452"/>
                          <a14:backgroundMark x1="38806" y1="86301" x2="52239" y2="85616"/>
                          <a14:backgroundMark x1="41791" y1="83904" x2="41791" y2="83904"/>
                          <a14:backgroundMark x1="34328" y1="68493" x2="34328" y2="68493"/>
                          <a14:backgroundMark x1="49254" y1="87329" x2="49254" y2="87329"/>
                          <a14:backgroundMark x1="53731" y1="90411" x2="53731" y2="90411"/>
                          <a14:backgroundMark x1="34328" y1="78082" x2="34328" y2="78082"/>
                          <a14:backgroundMark x1="37313" y1="63699" x2="22388" y2="64384"/>
                          <a14:backgroundMark x1="25373" y1="70205" x2="25373" y2="70205"/>
                          <a14:backgroundMark x1="40299" y1="70205" x2="40299" y2="70205"/>
                          <a14:backgroundMark x1="37313" y1="60274" x2="37313" y2="60274"/>
                          <a14:backgroundMark x1="41791" y1="80479" x2="41791" y2="80479"/>
                          <a14:backgroundMark x1="43284" y1="89726" x2="43284" y2="89726"/>
                          <a14:backgroundMark x1="25373" y1="77055" x2="25373" y2="77055"/>
                          <a14:backgroundMark x1="25373" y1="74658" x2="25373" y2="74658"/>
                          <a14:backgroundMark x1="22388" y1="71918" x2="22388" y2="71918"/>
                          <a14:backgroundMark x1="40299" y1="56849" x2="40299" y2="56849"/>
                          <a14:backgroundMark x1="28358" y1="72945" x2="28358" y2="72945"/>
                          <a14:backgroundMark x1="35821" y1="82877" x2="35821" y2="82877"/>
                          <a14:backgroundMark x1="37313" y1="79795" x2="37313" y2="79795"/>
                          <a14:backgroundMark x1="31343" y1="64384" x2="31343" y2="64384"/>
                          <a14:backgroundMark x1="37313" y1="68836" x2="37313" y2="68836"/>
                          <a14:backgroundMark x1="47761" y1="90068" x2="47761" y2="90068"/>
                          <a14:backgroundMark x1="53731" y1="90068" x2="53731" y2="90068"/>
                          <a14:backgroundMark x1="52239" y1="90753" x2="58209" y2="95890"/>
                          <a14:backgroundMark x1="56716" y1="89726" x2="56716" y2="89726"/>
                          <a14:backgroundMark x1="17910" y1="67808" x2="17910" y2="67808"/>
                          <a14:backgroundMark x1="20896" y1="67808" x2="20896" y2="67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6541" y="21751830"/>
              <a:ext cx="829499" cy="207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ectangle 43"/>
          <p:cNvSpPr/>
          <p:nvPr/>
        </p:nvSpPr>
        <p:spPr>
          <a:xfrm>
            <a:off x="366464" y="3657600"/>
            <a:ext cx="1375930" cy="4067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eawater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Browallia New" pitchFamily="34" charset="-34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05" b="98643" l="9211" r="89474">
                        <a14:backgroundMark x1="47368" y1="7240" x2="24123" y2="71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29000" y="4052320"/>
            <a:ext cx="456888" cy="4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ight Arrow 45"/>
          <p:cNvSpPr/>
          <p:nvPr/>
        </p:nvSpPr>
        <p:spPr>
          <a:xfrm>
            <a:off x="3354935" y="3974708"/>
            <a:ext cx="549438" cy="288292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1728003" y="3997356"/>
            <a:ext cx="517662" cy="265644"/>
          </a:xfrm>
          <a:prstGeom prst="rightArrow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ordia New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53828" y="3695593"/>
            <a:ext cx="1275597" cy="2390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Oil 20 µl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Browallia New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81419" y="3705593"/>
            <a:ext cx="1609289" cy="2390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rowallia New" pitchFamily="34" charset="-34"/>
              <a:ea typeface="+mn-ea"/>
              <a:cs typeface="Browallia New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60726" y="3596787"/>
            <a:ext cx="1470642" cy="529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BSF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 µl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Browallia New" pitchFamily="34" charset="-34"/>
            </a:endParaRPr>
          </a:p>
        </p:txBody>
      </p:sp>
      <p:pic>
        <p:nvPicPr>
          <p:cNvPr id="51" name="Picture 50" descr="C:\Users\com\AppData\Local\Microsoft\Windows\Temporary Internet Files\Content.Word\IMG_1578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34064" y="3721265"/>
            <a:ext cx="838200" cy="85375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2" name="Rectangle 51"/>
          <p:cNvSpPr/>
          <p:nvPr/>
        </p:nvSpPr>
        <p:spPr>
          <a:xfrm>
            <a:off x="7423063" y="4660076"/>
            <a:ext cx="1703945" cy="4201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100 %</a:t>
            </a:r>
            <a:endParaRPr kumimoji="0" lang="th-TH" sz="1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oil displacement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55100" y="3705593"/>
            <a:ext cx="964364" cy="86942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5391201" y="4660075"/>
            <a:ext cx="1680863" cy="4201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0 % </a:t>
            </a:r>
            <a:endParaRPr kumimoji="0" lang="th-TH" sz="1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oil displacement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xmlns="" val="459572899"/>
              </p:ext>
            </p:extLst>
          </p:nvPr>
        </p:nvGraphicFramePr>
        <p:xfrm>
          <a:off x="1144630" y="1105453"/>
          <a:ext cx="7299034" cy="232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6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95400" y="5598197"/>
            <a:ext cx="5851795" cy="574003"/>
          </a:xfrm>
          <a:prstGeom prst="rect">
            <a:avLst/>
          </a:prstGeom>
          <a:blipFill rotWithShape="0">
            <a:blip r:embed="rId15" cstate="print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4" y="214292"/>
            <a:ext cx="5823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Lipopeptide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based dispersant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5093331"/>
              </p:ext>
            </p:extLst>
          </p:nvPr>
        </p:nvGraphicFramePr>
        <p:xfrm>
          <a:off x="228600" y="990600"/>
          <a:ext cx="8683625" cy="480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2040577" y="1594512"/>
            <a:ext cx="900752" cy="3581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7017" y="1600200"/>
            <a:ext cx="900752" cy="3581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3951" y="1586552"/>
            <a:ext cx="900752" cy="3581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16" y="5791200"/>
            <a:ext cx="8456240" cy="58477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Batang" panose="02030600000101010101" pitchFamily="18" charset="-127"/>
              </a:rPr>
              <a:t>Oil displacement activities of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Batang" panose="02030600000101010101" pitchFamily="18" charset="-127"/>
              </a:rPr>
              <a:t>foamate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Batang" panose="02030600000101010101" pitchFamily="18" charset="-127"/>
              </a:rPr>
              <a:t> and powder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Batang" panose="02030600000101010101" pitchFamily="18" charset="-127"/>
              </a:rPr>
              <a:t>were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Batang" panose="02030600000101010101" pitchFamily="18" charset="-127"/>
              </a:rPr>
              <a:t>comparable to a commercial dispersant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Batang" panose="02030600000101010101" pitchFamily="18" charset="-127"/>
              </a:rPr>
              <a:t> 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Batang" panose="02030600000101010101" pitchFamily="18" charset="-127"/>
              </a:rPr>
              <a:t>Slickgone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Batang" panose="02030600000101010101" pitchFamily="18" charset="-127"/>
              </a:rPr>
              <a:t> NS)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Batang" panose="02030600000101010101" pitchFamily="18" charset="-127"/>
                <a:cs typeface="Angsana New" panose="02020603050405020304" pitchFamily="18" charset="-34"/>
              </a:rPr>
              <a:t>and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Batang" panose="02030600000101010101" pitchFamily="18" charset="-127"/>
                <a:cs typeface="Angsana New" panose="02020603050405020304" pitchFamily="18" charset="-34"/>
              </a:rPr>
              <a:t>much higher than a synthetic surfactant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Batang" panose="02030600000101010101" pitchFamily="18" charset="-127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Batang" panose="02030600000101010101" pitchFamily="18" charset="-127"/>
              </a:rPr>
              <a:t>(Tween 20).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4" y="214292"/>
            <a:ext cx="5823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Conclusions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79750" y="6611996"/>
            <a:ext cx="1404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-PTT Group </a:t>
            </a:r>
            <a:r>
              <a:rPr lang="en-US" sz="1000" b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</a:t>
            </a:r>
            <a:r>
              <a:rPr lang="en-US" sz="1000" b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 only-</a:t>
            </a:r>
            <a:endParaRPr lang="en-US" sz="1000" b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04528" y="2276872"/>
            <a:ext cx="8280920" cy="792088"/>
            <a:chOff x="704528" y="2276872"/>
            <a:chExt cx="8280920" cy="79208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92560" y="2276872"/>
              <a:ext cx="7992888" cy="792088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pitchFamily="18" charset="-34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04528" y="2404300"/>
              <a:ext cx="576064" cy="576064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kumimoji="0" lang="th-T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4528" y="3356992"/>
            <a:ext cx="8280920" cy="792088"/>
            <a:chOff x="704528" y="3356992"/>
            <a:chExt cx="8280920" cy="792088"/>
          </a:xfrm>
        </p:grpSpPr>
        <p:sp>
          <p:nvSpPr>
            <p:cNvPr id="17" name="Rectangle 16"/>
            <p:cNvSpPr/>
            <p:nvPr/>
          </p:nvSpPr>
          <p:spPr bwMode="auto">
            <a:xfrm>
              <a:off x="992560" y="3356992"/>
              <a:ext cx="7992888" cy="792088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pitchFamily="18" charset="-34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04528" y="3484420"/>
              <a:ext cx="576064" cy="576064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kumimoji="0" lang="th-T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4528" y="4437112"/>
            <a:ext cx="8280920" cy="792088"/>
            <a:chOff x="704528" y="4437112"/>
            <a:chExt cx="8280920" cy="792088"/>
          </a:xfrm>
        </p:grpSpPr>
        <p:sp>
          <p:nvSpPr>
            <p:cNvPr id="20" name="Rectangle 19"/>
            <p:cNvSpPr/>
            <p:nvPr/>
          </p:nvSpPr>
          <p:spPr bwMode="auto">
            <a:xfrm>
              <a:off x="992560" y="4437112"/>
              <a:ext cx="7992888" cy="792088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pitchFamily="18" charset="-34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04528" y="4564540"/>
              <a:ext cx="576064" cy="576064"/>
            </a:xfrm>
            <a:prstGeom prst="ellipse">
              <a:avLst/>
            </a:prstGeom>
            <a:solidFill>
              <a:srgbClr val="0070C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kumimoji="0" lang="th-T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992560" y="1196752"/>
            <a:ext cx="7992888" cy="792088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6576" y="1124744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marR="0" lvl="1" defTabSz="914400" eaLnBrk="1" fontAlgn="auto" latinLnBrk="0" hangingPunct="1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kern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Lipopeptide</a:t>
            </a:r>
            <a:r>
              <a:rPr lang="en-US" b="0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0" kern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biosurfactant</a:t>
            </a:r>
            <a:r>
              <a:rPr lang="en-US" b="0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could be produced from </a:t>
            </a:r>
            <a:r>
              <a:rPr lang="en-US" b="0" kern="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chitosan</a:t>
            </a:r>
            <a:r>
              <a:rPr lang="en-US" b="0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-immobilized </a:t>
            </a:r>
            <a:r>
              <a:rPr lang="en-US" b="0" i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Bacillus</a:t>
            </a:r>
            <a:r>
              <a:rPr lang="en-US" b="0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 sp. GY19</a:t>
            </a:r>
            <a:r>
              <a:rPr lang="en-US" b="0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 in stirred tank </a:t>
            </a:r>
            <a:r>
              <a:rPr lang="en-US" b="0" kern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fermenter</a:t>
            </a:r>
            <a:r>
              <a:rPr lang="en-US" b="0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704528" y="1324180"/>
            <a:ext cx="576064" cy="576064"/>
          </a:xfrm>
          <a:prstGeom prst="ellipse">
            <a:avLst/>
          </a:prstGeom>
          <a:solidFill>
            <a:srgbClr val="0070C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kumimoji="0" lang="th-TH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6576" y="2187735"/>
            <a:ext cx="79208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marR="0" lvl="1" defTabSz="914400" eaLnBrk="1" fontAlgn="auto" latinLnBrk="0" hangingPunct="1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kern="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Lipopeptides</a:t>
            </a:r>
            <a:r>
              <a:rPr lang="en-US" b="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 could be recovered from cell-free culture medium by </a:t>
            </a:r>
            <a:r>
              <a:rPr lang="en-US" b="0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foam fractionation process</a:t>
            </a:r>
            <a:r>
              <a:rPr lang="en-US" b="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6576" y="3267855"/>
            <a:ext cx="7920880" cy="89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marR="0" lvl="1" defTabSz="914400" eaLnBrk="1" fontAlgn="auto" latinLnBrk="0" hangingPunct="1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kern="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Lipopeptides</a:t>
            </a:r>
            <a:r>
              <a:rPr lang="en-US" b="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 have </a:t>
            </a:r>
            <a:r>
              <a:rPr lang="en-US" b="0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good surface activity, low toxicity, and stable under various conditions.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6576" y="4347975"/>
            <a:ext cx="7920880" cy="89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marR="0" lvl="1" defTabSz="914400" eaLnBrk="1" fontAlgn="auto" latinLnBrk="0" hangingPunct="1">
              <a:lnSpc>
                <a:spcPts val="33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kern="0" dirty="0" smtClean="0">
                <a:solidFill>
                  <a:sysClr val="windowText" lastClr="000000"/>
                </a:solidFill>
              </a:rPr>
              <a:t>Both </a:t>
            </a:r>
            <a:r>
              <a:rPr lang="en-US" b="0" kern="0" dirty="0" err="1" smtClean="0">
                <a:solidFill>
                  <a:sysClr val="windowText" lastClr="000000"/>
                </a:solidFill>
              </a:rPr>
              <a:t>foamate</a:t>
            </a:r>
            <a:r>
              <a:rPr lang="en-US" b="0" kern="0" dirty="0" smtClean="0">
                <a:solidFill>
                  <a:sysClr val="windowText" lastClr="000000"/>
                </a:solidFill>
              </a:rPr>
              <a:t> and powder containing </a:t>
            </a:r>
            <a:r>
              <a:rPr lang="en-US" b="0" kern="0" dirty="0" err="1" smtClean="0">
                <a:solidFill>
                  <a:srgbClr val="FF0000"/>
                </a:solidFill>
              </a:rPr>
              <a:t>lipopeptides</a:t>
            </a:r>
            <a:r>
              <a:rPr lang="en-US" b="0" kern="0" dirty="0" smtClean="0">
                <a:solidFill>
                  <a:srgbClr val="FF0000"/>
                </a:solidFill>
              </a:rPr>
              <a:t> could be used directly as dispersants for oil spill remediation</a:t>
            </a:r>
            <a:endParaRPr lang="en-US" b="0" kern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0992" y="159023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Acknowledgements</a:t>
            </a:r>
            <a:endParaRPr lang="en-US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14" descr="http://t0.gstatic.com/images?q=tbn:ANd9GcRdd2i3R_XDVw6UeOj5QuzffupIs3DL8MO64NGpYfgJFhExI1TU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8504" y="3068960"/>
            <a:ext cx="576064" cy="868819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0" y="980728"/>
            <a:ext cx="3008784" cy="936104"/>
            <a:chOff x="0" y="1052736"/>
            <a:chExt cx="3008784" cy="936104"/>
          </a:xfrm>
        </p:grpSpPr>
        <p:pic>
          <p:nvPicPr>
            <p:cNvPr id="4" name="Picture 4" descr="D:\Data D\งาน ptt\logo\RTI LOGO-en-r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80" y="1052736"/>
              <a:ext cx="2543156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0" y="1772816"/>
              <a:ext cx="3008784" cy="21602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pitchFamily="18" charset="-34"/>
              </a:endParaRPr>
            </a:p>
          </p:txBody>
        </p:sp>
      </p:grp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44488" y="1844824"/>
            <a:ext cx="6912768" cy="12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marL="0" indent="0">
              <a:buNone/>
            </a:pP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Sarintip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Vaewhongs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Project advisor</a:t>
            </a:r>
          </a:p>
          <a:p>
            <a:pPr marL="0" indent="0">
              <a:buNone/>
            </a:pP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Chatree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Tankunakorn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Project leader</a:t>
            </a:r>
          </a:p>
          <a:p>
            <a:pPr marL="0" indent="0">
              <a:buNone/>
            </a:pP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Komkrit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Suttiponparnit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Researcher</a:t>
            </a:r>
            <a:r>
              <a:rPr lang="en-US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b="0" dirty="0">
              <a:solidFill>
                <a:srgbClr val="00004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44488" y="4077072"/>
            <a:ext cx="3744416" cy="12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Witchaya 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Rongsayamanont</a:t>
            </a:r>
            <a:endParaRPr lang="en-US" b="0" baseline="30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Nichakorn Khondee</a:t>
            </a:r>
            <a:endParaRPr lang="en-US" b="0" baseline="30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Onruthai </a:t>
            </a: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Pinyakong</a:t>
            </a:r>
            <a:r>
              <a:rPr lang="en-US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0" dirty="0" smtClean="0">
                <a:solidFill>
                  <a:srgbClr val="0000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Ekawan Luepromchai</a:t>
            </a:r>
            <a:endParaRPr lang="en-US" b="0" dirty="0">
              <a:solidFill>
                <a:srgbClr val="00004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888" y="2780928"/>
            <a:ext cx="5201617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4" y="214292"/>
            <a:ext cx="5823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Biosurfactant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5817096" y="1611971"/>
            <a:ext cx="3672408" cy="1384981"/>
            <a:chOff x="5276068" y="1551746"/>
            <a:chExt cx="2867036" cy="1384981"/>
          </a:xfrm>
        </p:grpSpPr>
        <p:grpSp>
          <p:nvGrpSpPr>
            <p:cNvPr id="5" name="Group 13"/>
            <p:cNvGrpSpPr/>
            <p:nvPr/>
          </p:nvGrpSpPr>
          <p:grpSpPr>
            <a:xfrm>
              <a:off x="5276068" y="2067445"/>
              <a:ext cx="2867036" cy="869282"/>
              <a:chOff x="4694114" y="5938368"/>
              <a:chExt cx="2867036" cy="869282"/>
            </a:xfrm>
          </p:grpSpPr>
          <p:grpSp>
            <p:nvGrpSpPr>
              <p:cNvPr id="14" name="Group 52"/>
              <p:cNvGrpSpPr/>
              <p:nvPr/>
            </p:nvGrpSpPr>
            <p:grpSpPr>
              <a:xfrm>
                <a:off x="5256278" y="5938368"/>
                <a:ext cx="2091354" cy="596475"/>
                <a:chOff x="4572581" y="5795492"/>
                <a:chExt cx="2091354" cy="596475"/>
              </a:xfrm>
            </p:grpSpPr>
            <p:sp>
              <p:nvSpPr>
                <p:cNvPr id="43" name="Oval 14"/>
                <p:cNvSpPr/>
                <p:nvPr/>
              </p:nvSpPr>
              <p:spPr>
                <a:xfrm>
                  <a:off x="4572581" y="5795492"/>
                  <a:ext cx="497663" cy="596475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7" name="Group 51"/>
                <p:cNvGrpSpPr/>
                <p:nvPr/>
              </p:nvGrpSpPr>
              <p:grpSpPr>
                <a:xfrm>
                  <a:off x="5072066" y="5868342"/>
                  <a:ext cx="1591869" cy="214314"/>
                  <a:chOff x="5072066" y="5786454"/>
                  <a:chExt cx="1591869" cy="214314"/>
                </a:xfrm>
              </p:grpSpPr>
              <p:grpSp>
                <p:nvGrpSpPr>
                  <p:cNvPr id="18" name="Group 41"/>
                  <p:cNvGrpSpPr/>
                  <p:nvPr/>
                </p:nvGrpSpPr>
                <p:grpSpPr>
                  <a:xfrm>
                    <a:off x="5072066" y="5786454"/>
                    <a:ext cx="406683" cy="214314"/>
                    <a:chOff x="5072066" y="5786454"/>
                    <a:chExt cx="406683" cy="214314"/>
                  </a:xfrm>
                </p:grpSpPr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flipV="1">
                      <a:off x="5072066" y="5786454"/>
                      <a:ext cx="214314" cy="214314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rot="16200000" flipH="1">
                      <a:off x="5264435" y="5786454"/>
                      <a:ext cx="214314" cy="214314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" name="Group 42"/>
                  <p:cNvGrpSpPr/>
                  <p:nvPr/>
                </p:nvGrpSpPr>
                <p:grpSpPr>
                  <a:xfrm>
                    <a:off x="5464119" y="5786454"/>
                    <a:ext cx="413998" cy="214314"/>
                    <a:chOff x="5072066" y="5786454"/>
                    <a:chExt cx="413998" cy="214314"/>
                  </a:xfrm>
                </p:grpSpPr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flipV="1">
                      <a:off x="5072066" y="5786454"/>
                      <a:ext cx="214314" cy="214314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rot="16200000" flipH="1">
                      <a:off x="5271750" y="5786454"/>
                      <a:ext cx="214314" cy="214314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" name="Group 45"/>
                  <p:cNvGrpSpPr/>
                  <p:nvPr/>
                </p:nvGrpSpPr>
                <p:grpSpPr>
                  <a:xfrm>
                    <a:off x="5852281" y="5786454"/>
                    <a:ext cx="413998" cy="214314"/>
                    <a:chOff x="5072066" y="5786454"/>
                    <a:chExt cx="413998" cy="214314"/>
                  </a:xfrm>
                </p:grpSpPr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flipV="1">
                      <a:off x="5072066" y="5786454"/>
                      <a:ext cx="214314" cy="214314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rot="16200000" flipH="1">
                      <a:off x="5271750" y="5786454"/>
                      <a:ext cx="214314" cy="214314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" name="Group 48"/>
                  <p:cNvGrpSpPr/>
                  <p:nvPr/>
                </p:nvGrpSpPr>
                <p:grpSpPr>
                  <a:xfrm>
                    <a:off x="6249937" y="5786454"/>
                    <a:ext cx="413998" cy="214314"/>
                    <a:chOff x="5072066" y="5786454"/>
                    <a:chExt cx="413998" cy="214314"/>
                  </a:xfrm>
                </p:grpSpPr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flipV="1">
                      <a:off x="5072066" y="5786454"/>
                      <a:ext cx="214314" cy="214314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rot="16200000" flipH="1">
                      <a:off x="5271750" y="5786454"/>
                      <a:ext cx="214314" cy="214314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</p:cxnSp>
              </p:grpSp>
            </p:grpSp>
          </p:grpSp>
          <p:sp>
            <p:nvSpPr>
              <p:cNvPr id="41" name="TextBox 40"/>
              <p:cNvSpPr txBox="1"/>
              <p:nvPr/>
            </p:nvSpPr>
            <p:spPr>
              <a:xfrm>
                <a:off x="4694114" y="6530651"/>
                <a:ext cx="15716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Hydrophilic Moiety </a:t>
                </a:r>
                <a:endParaRPr kumimoji="0" lang="th-TH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989514" y="6530651"/>
                <a:ext cx="15716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Hydrophobic Moiety</a:t>
                </a:r>
                <a:endParaRPr kumimoji="0" lang="th-TH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832184" y="1551746"/>
              <a:ext cx="2143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Biosurfactant</a:t>
              </a:r>
              <a:endPara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88504" y="112474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Biosurfactants</a:t>
            </a: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 </a:t>
            </a:r>
            <a:r>
              <a:rPr lang="en-US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surface-active </a:t>
            </a:r>
            <a:r>
              <a:rPr lang="en-US" u="sng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biomolecules</a:t>
            </a:r>
            <a:r>
              <a:rPr lang="en-US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produced by microorganisms.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57176" y="2132856"/>
            <a:ext cx="2664296" cy="1008112"/>
            <a:chOff x="560512" y="2348880"/>
            <a:chExt cx="2664296" cy="1008112"/>
          </a:xfrm>
        </p:grpSpPr>
        <p:sp>
          <p:nvSpPr>
            <p:cNvPr id="44" name="Rectangle 43"/>
            <p:cNvSpPr/>
            <p:nvPr/>
          </p:nvSpPr>
          <p:spPr>
            <a:xfrm>
              <a:off x="560512" y="2618328"/>
              <a:ext cx="2664296" cy="73866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Acid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Peptide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cations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or anions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Mono-,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di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- or polysaccharides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0512" y="2348880"/>
              <a:ext cx="2664296" cy="27699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Hydrophilic Moiety </a:t>
              </a:r>
              <a:endPara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34762" y="2135589"/>
            <a:ext cx="2378997" cy="1005379"/>
            <a:chOff x="3438098" y="2351613"/>
            <a:chExt cx="2378997" cy="1005379"/>
          </a:xfrm>
        </p:grpSpPr>
        <p:sp>
          <p:nvSpPr>
            <p:cNvPr id="45" name="Rectangle 44"/>
            <p:cNvSpPr/>
            <p:nvPr/>
          </p:nvSpPr>
          <p:spPr>
            <a:xfrm>
              <a:off x="3440832" y="2618328"/>
              <a:ext cx="2376000" cy="73866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Unsaturated or saturated hydrocarbon chains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Fatty acids</a:t>
              </a:r>
              <a:endParaRPr kumimoji="0" lang="th-TH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38098" y="2351613"/>
              <a:ext cx="2378997" cy="276999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Hydrophobic Moiety</a:t>
              </a:r>
              <a:endPara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033120" y="293879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urfactant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head)</a:t>
            </a:r>
            <a:endParaRPr kumimoji="0" lang="th-TH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30869" y="293879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urfactant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tail)</a:t>
            </a:r>
            <a:endParaRPr kumimoji="0" lang="th-TH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953000" y="3573016"/>
            <a:ext cx="4436786" cy="2185646"/>
            <a:chOff x="5313040" y="942420"/>
            <a:chExt cx="4436786" cy="2185646"/>
          </a:xfrm>
        </p:grpSpPr>
        <p:sp>
          <p:nvSpPr>
            <p:cNvPr id="64" name="Rectangle 63"/>
            <p:cNvSpPr/>
            <p:nvPr/>
          </p:nvSpPr>
          <p:spPr>
            <a:xfrm>
              <a:off x="5429346" y="2897234"/>
              <a:ext cx="432048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(http://www.ualberta.ca/~csps/JPPS8(2)/C.Rangel-Yagui/solubilization.htm)</a:t>
              </a:r>
              <a:endParaRPr lang="th-TH" sz="900" b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32"/>
            <p:cNvGrpSpPr/>
            <p:nvPr/>
          </p:nvGrpSpPr>
          <p:grpSpPr>
            <a:xfrm>
              <a:off x="5313040" y="942420"/>
              <a:ext cx="4390027" cy="2054532"/>
              <a:chOff x="5313040" y="942420"/>
              <a:chExt cx="4390027" cy="2054532"/>
            </a:xfrm>
          </p:grpSpPr>
          <p:pic>
            <p:nvPicPr>
              <p:cNvPr id="66" name="Picture 2" descr="http://www.ualberta.ca/~csps/JPPS8(2)/C.Rangel-Yagui/FIGURE%202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13040" y="942420"/>
                <a:ext cx="4390027" cy="2054532"/>
              </a:xfrm>
              <a:prstGeom prst="rect">
                <a:avLst/>
              </a:prstGeom>
              <a:noFill/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7545288" y="1626067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CMC</a:t>
                </a: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563885" y="3501008"/>
            <a:ext cx="4029075" cy="3126541"/>
            <a:chOff x="5532437" y="3356992"/>
            <a:chExt cx="4029075" cy="3126541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2437" y="3356992"/>
              <a:ext cx="4029075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69"/>
            <p:cNvSpPr/>
            <p:nvPr/>
          </p:nvSpPr>
          <p:spPr>
            <a:xfrm>
              <a:off x="6046975" y="6237312"/>
              <a:ext cx="32968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(http://people.umass.edu/mcclemen/Group.html)</a:t>
              </a:r>
              <a:endParaRPr lang="th-TH" sz="1000" b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649416" y="587727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CMC = Critical Micelle Concentration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520" y="214292"/>
            <a:ext cx="9000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Biosurfactant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6617" y="980728"/>
            <a:ext cx="6984776" cy="288032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923" y="112474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Classification of </a:t>
            </a:r>
            <a:r>
              <a:rPr lang="en-US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Biosurfactants</a:t>
            </a:r>
            <a:endParaRPr lang="en-US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504" y="1556792"/>
            <a:ext cx="6707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Glycolipids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Sophorolipids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Trehalolipids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Rhamnolipids</a:t>
            </a:r>
            <a:endParaRPr lang="en-US" b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Lipopeptides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Lipoproteins</a:t>
            </a:r>
          </a:p>
          <a:p>
            <a:pPr>
              <a:buBlip>
                <a:blip r:embed="rId2"/>
              </a:buBlip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Fatty acids</a:t>
            </a:r>
          </a:p>
          <a:p>
            <a:pPr>
              <a:buBlip>
                <a:blip r:embed="rId2"/>
              </a:buBlip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Phospholipids</a:t>
            </a:r>
          </a:p>
          <a:p>
            <a:pPr>
              <a:buBlip>
                <a:blip r:embed="rId2"/>
              </a:buBlip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Neutral lipids</a:t>
            </a:r>
          </a:p>
          <a:p>
            <a:pPr>
              <a:buBlip>
                <a:blip r:embed="rId2"/>
              </a:buBlip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Polymeric </a:t>
            </a: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biosurfactants</a:t>
            </a:r>
            <a:endParaRPr lang="en-US" b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Particulate </a:t>
            </a:r>
            <a:r>
              <a:rPr lang="en-US" b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biosurfactants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6496" y="3861048"/>
            <a:ext cx="3168352" cy="2232248"/>
            <a:chOff x="416496" y="3861048"/>
            <a:chExt cx="3168352" cy="223224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6496" y="3861048"/>
              <a:ext cx="3168352" cy="1670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16496" y="581629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Rhamnolipid</a:t>
              </a:r>
              <a:endParaRPr lang="en-US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12840" y="3933056"/>
            <a:ext cx="2880320" cy="2179622"/>
            <a:chOff x="3512840" y="3933056"/>
            <a:chExt cx="2880320" cy="2179622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00872" y="3933056"/>
              <a:ext cx="2372122" cy="1974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512840" y="583567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Sophorolipid</a:t>
              </a:r>
              <a:endParaRPr lang="en-US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81192" y="4190673"/>
            <a:ext cx="3168352" cy="1902623"/>
            <a:chOff x="6681192" y="4190673"/>
            <a:chExt cx="3168352" cy="190262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81192" y="4190673"/>
              <a:ext cx="3097263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969224" y="581629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Surfactin</a:t>
              </a:r>
              <a:r>
                <a:rPr lang="en-US" sz="12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en-US" sz="1200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Lipopeptide</a:t>
              </a:r>
              <a:r>
                <a:rPr lang="en-US" sz="12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25680" y="1268760"/>
            <a:ext cx="2880320" cy="2293223"/>
            <a:chOff x="7025680" y="1268760"/>
            <a:chExt cx="2880320" cy="2293223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20078" y="1268760"/>
              <a:ext cx="2685922" cy="201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7025680" y="328498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Trehalolipid</a:t>
              </a:r>
              <a:endParaRPr lang="en-US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6392361"/>
            <a:ext cx="63649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http://biotechsupportbase.com/wp-content/uploads/2014/02/surfactants.png</a:t>
            </a:r>
            <a:endParaRPr lang="th-TH" sz="105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72198" y="1598357"/>
            <a:ext cx="6696744" cy="57606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520" y="214292"/>
            <a:ext cx="9000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Biosurfactant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568" y="1118935"/>
            <a:ext cx="338437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Advantages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3608" y="1700808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Non-toxic or low in toxicity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Biodegradable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Wastes can be used as raw materials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Able to work at critical condition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Wide applications</a:t>
            </a:r>
            <a:endParaRPr lang="en-US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528" y="4195591"/>
            <a:ext cx="3384376" cy="584775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Limitations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3608" y="4852374"/>
            <a:ext cx="8136904" cy="95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Low production yield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High production cost</a:t>
            </a:r>
            <a:endParaRPr lang="en-US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4" y="214292"/>
            <a:ext cx="5823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Applications of </a:t>
            </a:r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Biosurfactants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biosurfactants-indu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378" y="867155"/>
            <a:ext cx="6445206" cy="3888432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 bwMode="auto">
          <a:xfrm>
            <a:off x="344488" y="1196752"/>
            <a:ext cx="3600400" cy="3024336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8904" y="4941168"/>
            <a:ext cx="552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Biosurfactant</a:t>
            </a:r>
            <a:r>
              <a:rPr lang="en-US" sz="1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market volume share (by application, 2013)</a:t>
            </a:r>
            <a:endParaRPr lang="th-TH" sz="1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0512" y="13407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Biosurfactant</a:t>
            </a: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applications</a:t>
            </a:r>
            <a:endParaRPr lang="en-U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6536" y="170080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Household detergent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Personal care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Industrial cleaner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Food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Oilfield chemicals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Agriculture chemicals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Textiles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Others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04646" y="5157192"/>
            <a:ext cx="4953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(http://www.grandviewresearch.com/industry-analysis/biosurfactants-industry)</a:t>
            </a:r>
            <a:endParaRPr lang="th-TH" sz="1050" b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76536" y="2852936"/>
            <a:ext cx="2448272" cy="2595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31" name="Curved Right Arrow 30"/>
          <p:cNvSpPr/>
          <p:nvPr/>
        </p:nvSpPr>
        <p:spPr bwMode="auto">
          <a:xfrm>
            <a:off x="128464" y="2924944"/>
            <a:ext cx="576064" cy="194421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528" y="458112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Environmental </a:t>
            </a: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applications</a:t>
            </a:r>
            <a:endParaRPr lang="en-US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Soil bioremediation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Oil dispersant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88504" y="5157192"/>
            <a:ext cx="2520280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4" y="214292"/>
            <a:ext cx="5823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Dispersant use for oil spill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6753200" y="1941783"/>
            <a:ext cx="389299" cy="407097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736976" y="2420888"/>
            <a:ext cx="4320480" cy="762000"/>
          </a:xfrm>
          <a:prstGeom prst="rect">
            <a:avLst/>
          </a:prstGeom>
          <a:solidFill>
            <a:srgbClr val="CCE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Increase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natural attenuation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biodegradation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microorganism.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724400" y="929815"/>
            <a:ext cx="4333056" cy="923500"/>
          </a:xfrm>
          <a:prstGeom prst="rect">
            <a:avLst/>
          </a:prstGeom>
          <a:solidFill>
            <a:srgbClr val="CCECFF"/>
          </a:solidFill>
          <a:ln w="25400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3038" marR="0" lvl="0" indent="-173038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Blend of two or three surfactants </a:t>
            </a:r>
          </a:p>
          <a:p>
            <a:pPr marL="173038" marR="0" lvl="0" indent="-173038" algn="thai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Ex. nonionic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anionic/solvent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1" name="Picture 2" descr="http://assets.nydailynews.com/polopoly_fs/1.183284!/img/httpImage/im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7241222" y="4525154"/>
            <a:ext cx="2448272" cy="16961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7142498" y="1907540"/>
            <a:ext cx="1767135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Oil droplets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908720"/>
            <a:ext cx="3600400" cy="58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0912" y="4149080"/>
            <a:ext cx="3384376" cy="244827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23024" y="3212976"/>
            <a:ext cx="432048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However, synthetic dispersants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are usually toxic and may decrease biological activity of microorganisms.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502359" y="2060848"/>
            <a:ext cx="8712968" cy="288032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9994" y="214292"/>
            <a:ext cx="5823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Objectives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E:\PTT - Biosurfactant 2012\Pictures\Pic lab 1\SAM_171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026"/>
          <a:stretch/>
        </p:blipFill>
        <p:spPr bwMode="auto">
          <a:xfrm>
            <a:off x="4232921" y="2686286"/>
            <a:ext cx="1872207" cy="152532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257440" y="2741193"/>
            <a:ext cx="1439976" cy="1440160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50" name="Picture 2" descr="SEM image of cells of strain CBMB205[T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568" y="2699628"/>
            <a:ext cx="2016223" cy="1512168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 bwMode="auto">
          <a:xfrm>
            <a:off x="3152800" y="3134409"/>
            <a:ext cx="936104" cy="64807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249144" y="3131676"/>
            <a:ext cx="864096" cy="64807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695" y="42117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Production &amp; downstream processes</a:t>
            </a:r>
            <a:endParaRPr lang="th-TH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520" y="42117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Microorganisms</a:t>
            </a:r>
            <a:endParaRPr lang="th-TH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7176" y="419794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Biosurfactants</a:t>
            </a:r>
            <a:endParaRPr lang="th-TH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4688" y="21235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Substrates</a:t>
            </a:r>
            <a:endParaRPr lang="th-TH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triped Right Arrow 14"/>
          <p:cNvSpPr/>
          <p:nvPr/>
        </p:nvSpPr>
        <p:spPr bwMode="auto">
          <a:xfrm rot="5400000">
            <a:off x="3152800" y="2555612"/>
            <a:ext cx="792088" cy="64807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3512840" y="1340768"/>
            <a:ext cx="2952328" cy="648072"/>
          </a:xfrm>
          <a:prstGeom prst="wedgeRoundRectCallout">
            <a:avLst>
              <a:gd name="adj1" fmla="val -44568"/>
              <a:gd name="adj2" fmla="val 91361"/>
              <a:gd name="adj3" fmla="val 16667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cost substrates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???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416496" y="4869160"/>
            <a:ext cx="2736304" cy="648072"/>
          </a:xfrm>
          <a:prstGeom prst="wedgeRoundRectCallout">
            <a:avLst>
              <a:gd name="adj1" fmla="val -6565"/>
              <a:gd name="adj2" fmla="val -97186"/>
              <a:gd name="adj3" fmla="val 16667"/>
            </a:avLst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Biosurfactant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producing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Microorganisms???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ounded Rectangular Callout 60"/>
          <p:cNvSpPr/>
          <p:nvPr/>
        </p:nvSpPr>
        <p:spPr bwMode="auto">
          <a:xfrm>
            <a:off x="3368824" y="5157192"/>
            <a:ext cx="3312368" cy="648072"/>
          </a:xfrm>
          <a:prstGeom prst="wedgeRoundRectCallout">
            <a:avLst>
              <a:gd name="adj1" fmla="val -4716"/>
              <a:gd name="adj2" fmla="val -97721"/>
              <a:gd name="adj3" fmla="val 16667"/>
            </a:avLst>
          </a:prstGeom>
          <a:solidFill>
            <a:srgbClr val="D4E6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Production &amp; downstream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Processes???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Rounded Rectangular Callout 61"/>
          <p:cNvSpPr/>
          <p:nvPr/>
        </p:nvSpPr>
        <p:spPr bwMode="auto">
          <a:xfrm>
            <a:off x="6753200" y="4869160"/>
            <a:ext cx="2736304" cy="648072"/>
          </a:xfrm>
          <a:prstGeom prst="wedgeRoundRectCallout">
            <a:avLst>
              <a:gd name="adj1" fmla="val 6093"/>
              <a:gd name="adj2" fmla="val -999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Dispersing </a:t>
            </a: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oil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pplication???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07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1334" y="1628800"/>
            <a:ext cx="430098" cy="43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2544" y="1268760"/>
            <a:ext cx="783821" cy="79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5789" y="1484784"/>
            <a:ext cx="571587" cy="58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8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4" y="214292"/>
            <a:ext cx="5823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Scope of Experiment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720752" y="1916832"/>
            <a:ext cx="389299" cy="407097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2600" y="1124744"/>
            <a:ext cx="3168352" cy="720080"/>
          </a:xfrm>
          <a:prstGeom prst="rect">
            <a:avLst/>
          </a:prstGeom>
          <a:solidFill>
            <a:srgbClr val="CCECFF"/>
          </a:solidFill>
          <a:ln w="25400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3038" marR="0" lvl="0" indent="-17303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Isolation of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biosurfactant</a:t>
            </a:r>
            <a:r>
              <a:rPr lang="en-US" sz="1600" kern="0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-producing bacteria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7056" y="1124744"/>
            <a:ext cx="3168352" cy="720080"/>
          </a:xfrm>
          <a:prstGeom prst="rect">
            <a:avLst/>
          </a:prstGeom>
          <a:solidFill>
            <a:srgbClr val="CCECFF"/>
          </a:solidFill>
          <a:ln w="25400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3038" marR="0" lvl="0" indent="-17303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Evaluation of substrate utilization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97216" y="1916832"/>
            <a:ext cx="389299" cy="407097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76736" y="4566614"/>
            <a:ext cx="4896544" cy="73459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charset="0"/>
                <a:cs typeface="Angsana New" pitchFamily="18" charset="-34"/>
              </a:rPr>
              <a:t>Biosurfactant</a:t>
            </a:r>
            <a:endParaRPr kumimoji="0" lang="th-TH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cs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2600" y="2348880"/>
            <a:ext cx="7272808" cy="648072"/>
          </a:xfrm>
          <a:prstGeom prst="rect">
            <a:avLst/>
          </a:prstGeom>
          <a:solidFill>
            <a:srgbClr val="CCECFF"/>
          </a:solidFill>
          <a:ln w="25400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3038" marR="0" lvl="0" indent="-17303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Production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</a:t>
            </a:r>
            <a:r>
              <a:rPr kumimoji="0" lang="en-US" sz="16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biosurfactant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by </a:t>
            </a:r>
            <a:r>
              <a:rPr kumimoji="0" lang="en-US" sz="1600" b="1" i="0" u="sng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chitosan</a:t>
            </a:r>
            <a:r>
              <a:rPr kumimoji="0" lang="en-US" sz="1600" b="1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-immobilized cell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2600" y="3443514"/>
            <a:ext cx="7272808" cy="648072"/>
          </a:xfrm>
          <a:prstGeom prst="rect">
            <a:avLst/>
          </a:prstGeom>
          <a:solidFill>
            <a:srgbClr val="CCECFF"/>
          </a:solidFill>
          <a:ln w="25400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3038" marR="0" lvl="0" indent="-17303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Purification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</a:t>
            </a:r>
            <a:r>
              <a:rPr kumimoji="0" lang="en-US" sz="16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biosurfactant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by </a:t>
            </a:r>
            <a:r>
              <a:rPr kumimoji="0" lang="en-US" sz="1600" b="1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Foam fractionation</a:t>
            </a:r>
            <a:r>
              <a:rPr kumimoji="0" lang="en-US" sz="1600" b="0" i="0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i="0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kumimoji="0" lang="en-US" sz="1600" b="1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Freeze-drying </a:t>
            </a: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851733" y="3021903"/>
            <a:ext cx="389299" cy="407097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880992" y="4145003"/>
            <a:ext cx="389299" cy="407097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>
          <a:xfrm rot="2759891">
            <a:off x="2807738" y="5248291"/>
            <a:ext cx="389299" cy="407097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 rot="18803452">
            <a:off x="6924988" y="5248426"/>
            <a:ext cx="389299" cy="407097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520" y="5733256"/>
            <a:ext cx="2952328" cy="720080"/>
          </a:xfrm>
          <a:prstGeom prst="rect">
            <a:avLst/>
          </a:prstGeom>
          <a:solidFill>
            <a:srgbClr val="CCECFF"/>
          </a:solidFill>
          <a:ln w="25400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3038" marR="0" lvl="0" indent="-17303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Characterization of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biosurfactant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28864" y="5733256"/>
            <a:ext cx="2664296" cy="720080"/>
          </a:xfrm>
          <a:prstGeom prst="rect">
            <a:avLst/>
          </a:prstGeom>
          <a:solidFill>
            <a:srgbClr val="CCECFF"/>
          </a:solidFill>
          <a:ln w="25400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3038" marR="0" lvl="0" indent="-17303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Properties &amp; stabilities of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biosurfactant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880992" y="5358703"/>
            <a:ext cx="389299" cy="302546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7176" y="5733256"/>
            <a:ext cx="3152800" cy="720080"/>
          </a:xfrm>
          <a:prstGeom prst="rect">
            <a:avLst/>
          </a:prstGeom>
          <a:solidFill>
            <a:srgbClr val="CCECFF"/>
          </a:solidFill>
          <a:ln w="25400" cap="flat" cmpd="sng" algn="ctr">
            <a:noFill/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3038" marR="0" lvl="0" indent="-17303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Application of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biosurfactant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for dispersing oil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 bwMode="auto">
          <a:xfrm>
            <a:off x="563245" y="3747475"/>
            <a:ext cx="4176464" cy="576064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632520" y="980728"/>
            <a:ext cx="4176464" cy="576064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8664" y="44624"/>
            <a:ext cx="7704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Biosurfactant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producing microorganisms &amp; Substrate selection</a:t>
            </a:r>
            <a:endParaRPr lang="en-US" sz="2400" dirty="0"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79750" y="6611996"/>
            <a:ext cx="1404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-PTT Group </a:t>
            </a:r>
            <a:r>
              <a:rPr lang="en-US" sz="1000" b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</a:t>
            </a:r>
            <a:r>
              <a:rPr lang="en-US" sz="1000" b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 only-</a:t>
            </a:r>
            <a:endParaRPr lang="en-US" sz="1000" b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3" name="Picture 2" descr="http://t1.gstatic.com/images?q=tbn:5FY5PFAVCCuEVM::&amp;t=1&amp;usg=__qXCHBsl9qRVHZkkjhWGqOkaJybw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33" y="1642052"/>
            <a:ext cx="925285" cy="6540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4" name="Picture 4" descr="http://www.lomo-expedition.de/PK_Nishki_2004_02_28_Sand_-_Sand_-_Sand...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33111" y="1642052"/>
            <a:ext cx="925285" cy="6540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5" name="Picture 6" descr="E:\CU-PAH project\pix mangrove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0538" y="1642052"/>
            <a:ext cx="925286" cy="6540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6" name="Picture 8" descr="http://t2.gstatic.com/images?q=tbn:9BCeX--2Oym_0M::&amp;t=1&amp;usg=__iQRtDx9LCRhOxt0Sc87O8YHzoSE=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00872" y="1642052"/>
            <a:ext cx="925286" cy="6540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7" name="Picture 10" descr="http://t0.gstatic.com/images?q=tbn:PQO4NFjTxcAZJM::&amp;t=1&amp;usg=__15yfFHdbqJbK2-Nh1SWs08raHO8=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755" y="2640810"/>
            <a:ext cx="925286" cy="6540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8" name="Picture 14" descr="http://www.bloggang.com/data/naturemirror/picture/11581864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6661" y="2640810"/>
            <a:ext cx="925286" cy="6540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9" name="Picture 16" descr="http://t2.gstatic.com/images?q=tbn:UgZizv3Lk7RftM::&amp;t=1&amp;usg=__oI-vvZJVh4w7iMX36Ow15TCzT-I=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92401" y="2640810"/>
            <a:ext cx="926486" cy="6540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702485" y="2315580"/>
            <a:ext cx="9652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ดิน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20653" y="2318755"/>
            <a:ext cx="9652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ทราย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17663" y="2298642"/>
            <a:ext cx="1228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ดินป่าชายเลน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774319" y="2318755"/>
            <a:ext cx="966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ใบไม้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6133" y="3303980"/>
            <a:ext cx="1017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น้ำทะเล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47419" y="3303980"/>
            <a:ext cx="10162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น้ำคลอง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05341" y="3303980"/>
            <a:ext cx="10176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น้ำเสีย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611733" y="3303980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คลังเก็บจุลินทรีย์</a:t>
            </a: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8" name="Picture 2" descr="E:\PTT - Gas Station\Picture\lyophilized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09893" y="2613336"/>
            <a:ext cx="944840" cy="704088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69" name="TextBox 68"/>
          <p:cNvSpPr txBox="1"/>
          <p:nvPr/>
        </p:nvSpPr>
        <p:spPr>
          <a:xfrm>
            <a:off x="704528" y="4865569"/>
            <a:ext cx="1584176" cy="307777"/>
          </a:xfrm>
          <a:prstGeom prst="rect">
            <a:avLst/>
          </a:prstGeom>
          <a:solidFill>
            <a:srgbClr val="DAEDEF">
              <a:lumMod val="90000"/>
            </a:srgbClr>
          </a:solidFill>
          <a:ln w="2857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Pure substrate</a:t>
            </a:r>
            <a:endParaRPr kumimoji="0" lang="th-TH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08784" y="4865569"/>
            <a:ext cx="1584176" cy="307777"/>
          </a:xfrm>
          <a:prstGeom prst="rect">
            <a:avLst/>
          </a:prstGeom>
          <a:solidFill>
            <a:srgbClr val="DAEDEF">
              <a:lumMod val="90000"/>
            </a:srgbClr>
          </a:solidFill>
          <a:ln w="2857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Organic waste</a:t>
            </a:r>
            <a:endParaRPr kumimoji="0" lang="th-TH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20552" y="5297617"/>
            <a:ext cx="2079848" cy="1200329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Glycerol</a:t>
            </a:r>
          </a:p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Soybean oil</a:t>
            </a:r>
          </a:p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Palm oil</a:t>
            </a:r>
          </a:p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Crude oil </a:t>
            </a:r>
          </a:p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Diesel</a:t>
            </a:r>
          </a:p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Lube</a:t>
            </a:r>
            <a:endParaRPr lang="th-TH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52800" y="5170444"/>
            <a:ext cx="2079848" cy="46166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Slop oil</a:t>
            </a:r>
          </a:p>
          <a:p>
            <a:pP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Bottom glycerol</a:t>
            </a:r>
            <a:endParaRPr lang="th-TH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4" name="Straight Arrow Connector 73"/>
          <p:cNvCxnSpPr>
            <a:endCxn id="70" idx="0"/>
          </p:cNvCxnSpPr>
          <p:nvPr/>
        </p:nvCxnSpPr>
        <p:spPr>
          <a:xfrm>
            <a:off x="2648744" y="4370805"/>
            <a:ext cx="1152128" cy="494764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6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5" name="Straight Arrow Connector 74"/>
          <p:cNvCxnSpPr>
            <a:endCxn id="69" idx="0"/>
          </p:cNvCxnSpPr>
          <p:nvPr/>
        </p:nvCxnSpPr>
        <p:spPr>
          <a:xfrm flipH="1">
            <a:off x="1496616" y="4370805"/>
            <a:ext cx="1152128" cy="494764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6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3008784" y="5988849"/>
            <a:ext cx="1944216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High yield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Low cost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Waste reduction</a:t>
            </a:r>
            <a:endParaRPr kumimoji="0" lang="th-TH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808984" y="2053344"/>
            <a:ext cx="4392488" cy="4485252"/>
            <a:chOff x="4808984" y="2053344"/>
            <a:chExt cx="4392488" cy="4485252"/>
          </a:xfrm>
        </p:grpSpPr>
        <p:sp>
          <p:nvSpPr>
            <p:cNvPr id="73" name="Right Arrow 72"/>
            <p:cNvSpPr/>
            <p:nvPr/>
          </p:nvSpPr>
          <p:spPr>
            <a:xfrm>
              <a:off x="4808984" y="2146108"/>
              <a:ext cx="576064" cy="576064"/>
            </a:xfrm>
            <a:prstGeom prst="rightArrow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Angsana New"/>
              </a:endParaRPr>
            </a:p>
          </p:txBody>
        </p:sp>
        <p:grpSp>
          <p:nvGrpSpPr>
            <p:cNvPr id="77" name="Group 30"/>
            <p:cNvGrpSpPr/>
            <p:nvPr/>
          </p:nvGrpSpPr>
          <p:grpSpPr>
            <a:xfrm>
              <a:off x="7689304" y="4700944"/>
              <a:ext cx="1512168" cy="829540"/>
              <a:chOff x="3300689" y="442849"/>
              <a:chExt cx="1559065" cy="619988"/>
            </a:xfrm>
            <a:solidFill>
              <a:srgbClr val="66CCFF"/>
            </a:solidFill>
            <a:scene3d>
              <a:camera prst="orthographicFront"/>
              <a:lightRig rig="flat" dir="t"/>
            </a:scene3d>
          </p:grpSpPr>
          <p:sp>
            <p:nvSpPr>
              <p:cNvPr id="78" name="Rounded Rectangle 77"/>
              <p:cNvSpPr/>
              <p:nvPr/>
            </p:nvSpPr>
            <p:spPr>
              <a:xfrm>
                <a:off x="3300689" y="442849"/>
                <a:ext cx="1559065" cy="619988"/>
              </a:xfrm>
              <a:prstGeom prst="roundRect">
                <a:avLst>
                  <a:gd name="adj" fmla="val 10000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79" name="Rounded Rectangle 4"/>
              <p:cNvSpPr/>
              <p:nvPr/>
            </p:nvSpPr>
            <p:spPr>
              <a:xfrm>
                <a:off x="3318848" y="461008"/>
                <a:ext cx="1522747" cy="58367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58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species</a:t>
                </a:r>
                <a:endParaRPr kumimoji="0" lang="th-TH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0" name="Group 33"/>
            <p:cNvGrpSpPr/>
            <p:nvPr/>
          </p:nvGrpSpPr>
          <p:grpSpPr>
            <a:xfrm>
              <a:off x="5470308" y="3612164"/>
              <a:ext cx="1440160" cy="838200"/>
              <a:chOff x="1074627" y="1889489"/>
              <a:chExt cx="1559065" cy="619988"/>
            </a:xfrm>
            <a:solidFill>
              <a:srgbClr val="00B0F0"/>
            </a:solidFill>
            <a:scene3d>
              <a:camera prst="orthographicFront"/>
              <a:lightRig rig="flat" dir="t"/>
            </a:scene3d>
          </p:grpSpPr>
          <p:sp>
            <p:nvSpPr>
              <p:cNvPr id="81" name="Rounded Rectangle 80"/>
              <p:cNvSpPr/>
              <p:nvPr/>
            </p:nvSpPr>
            <p:spPr>
              <a:xfrm>
                <a:off x="1074627" y="1889489"/>
                <a:ext cx="1559065" cy="619988"/>
              </a:xfrm>
              <a:prstGeom prst="roundRect">
                <a:avLst>
                  <a:gd name="adj" fmla="val 10000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82" name="Rounded Rectangle 4"/>
              <p:cNvSpPr/>
              <p:nvPr/>
            </p:nvSpPr>
            <p:spPr>
              <a:xfrm>
                <a:off x="1092786" y="1907648"/>
                <a:ext cx="1522747" cy="58367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107</a:t>
                </a:r>
              </a:p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noProof="0" dirty="0" smtClean="0">
                    <a:solidFill>
                      <a:srgbClr val="FFFF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species</a:t>
                </a:r>
                <a:endPara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3" name="Rounded Rectangle 82"/>
            <p:cNvSpPr/>
            <p:nvPr/>
          </p:nvSpPr>
          <p:spPr>
            <a:xfrm>
              <a:off x="7257256" y="3658276"/>
              <a:ext cx="1498141" cy="642942"/>
            </a:xfrm>
            <a:prstGeom prst="round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Surface tension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&lt;</a:t>
              </a:r>
              <a:r>
                <a:rPr kumimoji="0" lang="th-TH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40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mN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/m</a:t>
              </a:r>
              <a:endPara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4" name="Group 30"/>
            <p:cNvGrpSpPr/>
            <p:nvPr/>
          </p:nvGrpSpPr>
          <p:grpSpPr>
            <a:xfrm>
              <a:off x="5535758" y="5709056"/>
              <a:ext cx="1440159" cy="829540"/>
              <a:chOff x="3300689" y="442849"/>
              <a:chExt cx="1559065" cy="619988"/>
            </a:xfrm>
            <a:solidFill>
              <a:srgbClr val="CCECFF"/>
            </a:solidFill>
            <a:scene3d>
              <a:camera prst="orthographicFront"/>
              <a:lightRig rig="flat" dir="t"/>
            </a:scene3d>
          </p:grpSpPr>
          <p:sp>
            <p:nvSpPr>
              <p:cNvPr id="85" name="Rounded Rectangle 84"/>
              <p:cNvSpPr/>
              <p:nvPr/>
            </p:nvSpPr>
            <p:spPr>
              <a:xfrm>
                <a:off x="3300689" y="442849"/>
                <a:ext cx="1559065" cy="619988"/>
              </a:xfrm>
              <a:prstGeom prst="roundRect">
                <a:avLst>
                  <a:gd name="adj" fmla="val 10000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86" name="Rounded Rectangle 4"/>
              <p:cNvSpPr/>
              <p:nvPr/>
            </p:nvSpPr>
            <p:spPr>
              <a:xfrm>
                <a:off x="3318848" y="461008"/>
                <a:ext cx="1522747" cy="58367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i="1" kern="0" dirty="0" smtClean="0">
                    <a:solidFill>
                      <a:sysClr val="windowText" lastClr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Bacillus </a:t>
                </a:r>
                <a:r>
                  <a:rPr lang="en-US" sz="1400" kern="0" dirty="0" smtClean="0">
                    <a:solidFill>
                      <a:sysClr val="windowText" lastClr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sp. GY19</a:t>
                </a:r>
                <a:endParaRPr lang="th-TH" sz="1400" i="1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7" name="Rounded Rectangle 86"/>
            <p:cNvSpPr/>
            <p:nvPr/>
          </p:nvSpPr>
          <p:spPr>
            <a:xfrm>
              <a:off x="7415299" y="5705756"/>
              <a:ext cx="1498141" cy="642942"/>
            </a:xfrm>
            <a:prstGeom prst="round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Highest yield</a:t>
              </a:r>
              <a:endPara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9" name="Group 33"/>
            <p:cNvGrpSpPr/>
            <p:nvPr/>
          </p:nvGrpSpPr>
          <p:grpSpPr>
            <a:xfrm>
              <a:off x="5483560" y="2053344"/>
              <a:ext cx="1440160" cy="838200"/>
              <a:chOff x="860383" y="425613"/>
              <a:chExt cx="1559066" cy="619988"/>
            </a:xfrm>
            <a:solidFill>
              <a:srgbClr val="0070C0"/>
            </a:solidFill>
            <a:scene3d>
              <a:camera prst="orthographicFront"/>
              <a:lightRig rig="flat" dir="t"/>
            </a:scene3d>
          </p:grpSpPr>
          <p:sp>
            <p:nvSpPr>
              <p:cNvPr id="90" name="Rounded Rectangle 89"/>
              <p:cNvSpPr/>
              <p:nvPr/>
            </p:nvSpPr>
            <p:spPr>
              <a:xfrm>
                <a:off x="860383" y="425613"/>
                <a:ext cx="1559066" cy="619988"/>
              </a:xfrm>
              <a:prstGeom prst="roundRect">
                <a:avLst>
                  <a:gd name="adj" fmla="val 10000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</p:spPr>
          </p:sp>
          <p:sp>
            <p:nvSpPr>
              <p:cNvPr id="91" name="Rounded Rectangle 4"/>
              <p:cNvSpPr/>
              <p:nvPr/>
            </p:nvSpPr>
            <p:spPr>
              <a:xfrm>
                <a:off x="880952" y="435415"/>
                <a:ext cx="1522748" cy="58367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34290" tIns="22860" rIns="3429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Microbial screening</a:t>
                </a:r>
                <a:endPara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92" name="Right Arrow 91"/>
            <p:cNvSpPr/>
            <p:nvPr/>
          </p:nvSpPr>
          <p:spPr>
            <a:xfrm rot="5400000">
              <a:off x="5889104" y="2931840"/>
              <a:ext cx="576064" cy="576064"/>
            </a:xfrm>
            <a:prstGeom prst="rightArrow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Angsana New"/>
              </a:endParaRPr>
            </a:p>
          </p:txBody>
        </p:sp>
        <p:sp>
          <p:nvSpPr>
            <p:cNvPr id="93" name="Right Arrow 92"/>
            <p:cNvSpPr/>
            <p:nvPr/>
          </p:nvSpPr>
          <p:spPr>
            <a:xfrm rot="2337480">
              <a:off x="6998246" y="4036619"/>
              <a:ext cx="720080" cy="576064"/>
            </a:xfrm>
            <a:prstGeom prst="rightArrow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Angsana New"/>
              </a:endParaRPr>
            </a:p>
          </p:txBody>
        </p:sp>
        <p:sp>
          <p:nvSpPr>
            <p:cNvPr id="94" name="Right Arrow 93"/>
            <p:cNvSpPr/>
            <p:nvPr/>
          </p:nvSpPr>
          <p:spPr>
            <a:xfrm rot="8691405">
              <a:off x="6979989" y="5630661"/>
              <a:ext cx="720080" cy="576064"/>
            </a:xfrm>
            <a:prstGeom prst="rightArrow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Angsana New"/>
              </a:endParaRPr>
            </a:p>
          </p:txBody>
        </p:sp>
        <p:sp>
          <p:nvSpPr>
            <p:cNvPr id="95" name="Right Arrow 94"/>
            <p:cNvSpPr/>
            <p:nvPr/>
          </p:nvSpPr>
          <p:spPr>
            <a:xfrm>
              <a:off x="4808984" y="3730284"/>
              <a:ext cx="576064" cy="576064"/>
            </a:xfrm>
            <a:prstGeom prst="rightArrow">
              <a:avLst/>
            </a:prstGeom>
            <a:solidFill>
              <a:srgbClr val="FFC000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Angsana New"/>
              </a:endParaRPr>
            </a:p>
          </p:txBody>
        </p:sp>
      </p:grpSp>
      <p:sp>
        <p:nvSpPr>
          <p:cNvPr id="96" name="Right Arrow 95"/>
          <p:cNvSpPr/>
          <p:nvPr/>
        </p:nvSpPr>
        <p:spPr>
          <a:xfrm rot="5400000">
            <a:off x="3827376" y="5589240"/>
            <a:ext cx="261528" cy="432048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Angsana New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36780" y="5301208"/>
            <a:ext cx="1440160" cy="648072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Angsana New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3022036" y="5373216"/>
            <a:ext cx="180020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Angsana New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04528" y="980728"/>
            <a:ext cx="4032448" cy="5760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Isolation of microorganisms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04528" y="3762536"/>
            <a:ext cx="4032448" cy="5760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Substrate </a:t>
            </a:r>
            <a:r>
              <a:rPr lang="en-US" sz="2000" kern="0" noProof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000" kern="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elec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tion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96" grpId="0" animBg="1"/>
      <p:bldP spid="97" grpId="0" animBg="1"/>
      <p:bldP spid="98" grpId="0" animBg="1"/>
    </p:bldLst>
  </p:timing>
</p:sld>
</file>

<file path=ppt/theme/theme1.xml><?xml version="1.0" encoding="utf-8"?>
<a:theme xmlns:a="http://schemas.openxmlformats.org/drawingml/2006/main" name="1_Blank Presentatio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lank Presentatio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Blank Presentatio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rebuchet MS"/>
        <a:ea typeface=""/>
        <a:cs typeface="Angsana New"/>
      </a:majorFont>
      <a:minorFont>
        <a:latin typeface="Trebuchet MS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0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9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d powerpoint">
  <a:themeElements>
    <a:clrScheme name="Std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d powerpoint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Std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d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d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d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d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d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d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d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 Presentation">
  <a:themeElements>
    <a:clrScheme name="">
      <a:dk1>
        <a:srgbClr val="C0C0C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Cordia New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17872</TotalTime>
  <Words>905</Words>
  <Application>Microsoft Office PowerPoint</Application>
  <PresentationFormat>A4 Paper (210x297 mm)</PresentationFormat>
  <Paragraphs>257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1_Blank Presentation</vt:lpstr>
      <vt:lpstr>Custom Design</vt:lpstr>
      <vt:lpstr>Std powerpoint</vt:lpstr>
      <vt:lpstr>2_Blank Presentation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16_Blank Presentation</vt:lpstr>
      <vt:lpstr>15_Blank Presentation</vt:lpstr>
      <vt:lpstr>17_Blank Presentation</vt:lpstr>
      <vt:lpstr>30_Blank Presentation</vt:lpstr>
      <vt:lpstr>18_Blank Presentation</vt:lpstr>
      <vt:lpstr>39_Blank Presentation</vt:lpstr>
      <vt:lpstr>23_Blank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PTTPLC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MASTER-IBM-HO</dc:creator>
  <cp:lastModifiedBy>540066</cp:lastModifiedBy>
  <cp:revision>1634</cp:revision>
  <dcterms:created xsi:type="dcterms:W3CDTF">2005-10-27T06:35:50Z</dcterms:created>
  <dcterms:modified xsi:type="dcterms:W3CDTF">2014-06-26T06:47:00Z</dcterms:modified>
</cp:coreProperties>
</file>