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 id="2147483708" r:id="rId5"/>
    <p:sldMasterId id="2147483720" r:id="rId6"/>
    <p:sldMasterId id="2147483744" r:id="rId7"/>
    <p:sldMasterId id="2147483780" r:id="rId8"/>
    <p:sldMasterId id="2147483852" r:id="rId9"/>
  </p:sldMasterIdLst>
  <p:notesMasterIdLst>
    <p:notesMasterId r:id="rId39"/>
  </p:notesMasterIdLst>
  <p:sldIdLst>
    <p:sldId id="300" r:id="rId10"/>
    <p:sldId id="343" r:id="rId11"/>
    <p:sldId id="307" r:id="rId12"/>
    <p:sldId id="345" r:id="rId13"/>
    <p:sldId id="309" r:id="rId14"/>
    <p:sldId id="310" r:id="rId15"/>
    <p:sldId id="311" r:id="rId16"/>
    <p:sldId id="351" r:id="rId17"/>
    <p:sldId id="354" r:id="rId18"/>
    <p:sldId id="350" r:id="rId19"/>
    <p:sldId id="313" r:id="rId20"/>
    <p:sldId id="332" r:id="rId21"/>
    <p:sldId id="333" r:id="rId22"/>
    <p:sldId id="316" r:id="rId23"/>
    <p:sldId id="317" r:id="rId24"/>
    <p:sldId id="277" r:id="rId25"/>
    <p:sldId id="297" r:id="rId26"/>
    <p:sldId id="352" r:id="rId27"/>
    <p:sldId id="353" r:id="rId28"/>
    <p:sldId id="288" r:id="rId29"/>
    <p:sldId id="292" r:id="rId30"/>
    <p:sldId id="287" r:id="rId31"/>
    <p:sldId id="291" r:id="rId32"/>
    <p:sldId id="293" r:id="rId33"/>
    <p:sldId id="334" r:id="rId34"/>
    <p:sldId id="344" r:id="rId35"/>
    <p:sldId id="335" r:id="rId36"/>
    <p:sldId id="329" r:id="rId37"/>
    <p:sldId id="32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CCFF"/>
    <a:srgbClr val="FFCC66"/>
    <a:srgbClr val="009900"/>
    <a:srgbClr val="00FF99"/>
    <a:srgbClr val="CC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areaChart>
        <c:grouping val="standard"/>
        <c:varyColors val="0"/>
        <c:ser>
          <c:idx val="0"/>
          <c:order val="0"/>
          <c:tx>
            <c:strRef>
              <c:f>Sheet4!$D$24</c:f>
              <c:strCache>
                <c:ptCount val="1"/>
                <c:pt idx="0">
                  <c:v>Period I</c:v>
                </c:pt>
              </c:strCache>
            </c:strRef>
          </c:tx>
          <c:cat>
            <c:strRef>
              <c:f>Sheet4!$C$25:$C$43</c:f>
              <c:strCache>
                <c:ptCount val="19"/>
                <c:pt idx="0">
                  <c:v>Rice</c:v>
                </c:pt>
                <c:pt idx="1">
                  <c:v>Kh.jawar</c:v>
                </c:pt>
                <c:pt idx="2">
                  <c:v>R.jawar</c:v>
                </c:pt>
                <c:pt idx="3">
                  <c:v>Bajara</c:v>
                </c:pt>
                <c:pt idx="4">
                  <c:v>wheat</c:v>
                </c:pt>
                <c:pt idx="5">
                  <c:v>Maize</c:v>
                </c:pt>
                <c:pt idx="6">
                  <c:v>oth.cereals</c:v>
                </c:pt>
                <c:pt idx="7">
                  <c:v>Tur</c:v>
                </c:pt>
                <c:pt idx="8">
                  <c:v>gram</c:v>
                </c:pt>
                <c:pt idx="9">
                  <c:v>Mung</c:v>
                </c:pt>
                <c:pt idx="10">
                  <c:v>oth.pulses</c:v>
                </c:pt>
                <c:pt idx="11">
                  <c:v>Kh.gn</c:v>
                </c:pt>
                <c:pt idx="12">
                  <c:v>Summ Gn</c:v>
                </c:pt>
                <c:pt idx="13">
                  <c:v>safflower</c:v>
                </c:pt>
                <c:pt idx="14">
                  <c:v>Soybean</c:v>
                </c:pt>
                <c:pt idx="15">
                  <c:v>Sunflower</c:v>
                </c:pt>
                <c:pt idx="16">
                  <c:v>SC</c:v>
                </c:pt>
                <c:pt idx="17">
                  <c:v>cotton</c:v>
                </c:pt>
                <c:pt idx="18">
                  <c:v>GCA</c:v>
                </c:pt>
              </c:strCache>
            </c:strRef>
          </c:cat>
          <c:val>
            <c:numRef>
              <c:f>Sheet4!$D$25:$D$43</c:f>
              <c:numCache>
                <c:formatCode>0.00</c:formatCode>
                <c:ptCount val="19"/>
                <c:pt idx="0">
                  <c:v>2.1872248459137116</c:v>
                </c:pt>
                <c:pt idx="1">
                  <c:v>20.467061554470501</c:v>
                </c:pt>
                <c:pt idx="2">
                  <c:v>21.093812535019609</c:v>
                </c:pt>
                <c:pt idx="3">
                  <c:v>7.0031217481789794</c:v>
                </c:pt>
                <c:pt idx="4">
                  <c:v>5.7504202353317853</c:v>
                </c:pt>
                <c:pt idx="5">
                  <c:v>0</c:v>
                </c:pt>
                <c:pt idx="6">
                  <c:v>0.96093812535019607</c:v>
                </c:pt>
                <c:pt idx="7">
                  <c:v>5.6423597214440084</c:v>
                </c:pt>
                <c:pt idx="8">
                  <c:v>3.5331785800048023</c:v>
                </c:pt>
                <c:pt idx="9">
                  <c:v>0</c:v>
                </c:pt>
                <c:pt idx="10">
                  <c:v>9.364444088689666</c:v>
                </c:pt>
                <c:pt idx="11">
                  <c:v>2.0339390058432723</c:v>
                </c:pt>
                <c:pt idx="12">
                  <c:v>0.40182502201232689</c:v>
                </c:pt>
                <c:pt idx="13">
                  <c:v>5.450652365324582</c:v>
                </c:pt>
                <c:pt idx="14">
                  <c:v>0</c:v>
                </c:pt>
                <c:pt idx="15">
                  <c:v>1.7201632914432081</c:v>
                </c:pt>
                <c:pt idx="16">
                  <c:v>1.2114784279196349</c:v>
                </c:pt>
                <c:pt idx="17">
                  <c:v>13.17938045305371</c:v>
                </c:pt>
                <c:pt idx="18">
                  <c:v>100.00000600336188</c:v>
                </c:pt>
              </c:numCache>
            </c:numRef>
          </c:val>
        </c:ser>
        <c:ser>
          <c:idx val="1"/>
          <c:order val="1"/>
          <c:tx>
            <c:strRef>
              <c:f>Sheet4!$E$24</c:f>
              <c:strCache>
                <c:ptCount val="1"/>
                <c:pt idx="0">
                  <c:v>Period II</c:v>
                </c:pt>
              </c:strCache>
            </c:strRef>
          </c:tx>
          <c:cat>
            <c:strRef>
              <c:f>Sheet4!$C$25:$C$43</c:f>
              <c:strCache>
                <c:ptCount val="19"/>
                <c:pt idx="0">
                  <c:v>Rice</c:v>
                </c:pt>
                <c:pt idx="1">
                  <c:v>Kh.jawar</c:v>
                </c:pt>
                <c:pt idx="2">
                  <c:v>R.jawar</c:v>
                </c:pt>
                <c:pt idx="3">
                  <c:v>Bajara</c:v>
                </c:pt>
                <c:pt idx="4">
                  <c:v>wheat</c:v>
                </c:pt>
                <c:pt idx="5">
                  <c:v>Maize</c:v>
                </c:pt>
                <c:pt idx="6">
                  <c:v>oth.cereals</c:v>
                </c:pt>
                <c:pt idx="7">
                  <c:v>Tur</c:v>
                </c:pt>
                <c:pt idx="8">
                  <c:v>gram</c:v>
                </c:pt>
                <c:pt idx="9">
                  <c:v>Mung</c:v>
                </c:pt>
                <c:pt idx="10">
                  <c:v>oth.pulses</c:v>
                </c:pt>
                <c:pt idx="11">
                  <c:v>Kh.gn</c:v>
                </c:pt>
                <c:pt idx="12">
                  <c:v>Summ Gn</c:v>
                </c:pt>
                <c:pt idx="13">
                  <c:v>safflower</c:v>
                </c:pt>
                <c:pt idx="14">
                  <c:v>Soybean</c:v>
                </c:pt>
                <c:pt idx="15">
                  <c:v>Sunflower</c:v>
                </c:pt>
                <c:pt idx="16">
                  <c:v>SC</c:v>
                </c:pt>
                <c:pt idx="17">
                  <c:v>cotton</c:v>
                </c:pt>
                <c:pt idx="18">
                  <c:v>GCA</c:v>
                </c:pt>
              </c:strCache>
            </c:strRef>
          </c:cat>
          <c:val>
            <c:numRef>
              <c:f>Sheet4!$E$25:$E$43</c:f>
              <c:numCache>
                <c:formatCode>0.00</c:formatCode>
                <c:ptCount val="19"/>
                <c:pt idx="0">
                  <c:v>1.8913444166651461</c:v>
                </c:pt>
                <c:pt idx="1">
                  <c:v>18.226180265342993</c:v>
                </c:pt>
                <c:pt idx="2">
                  <c:v>20.002919867875978</c:v>
                </c:pt>
                <c:pt idx="3">
                  <c:v>7.6865521835136956</c:v>
                </c:pt>
                <c:pt idx="4">
                  <c:v>3.710422103399821</c:v>
                </c:pt>
                <c:pt idx="5">
                  <c:v>0</c:v>
                </c:pt>
                <c:pt idx="6">
                  <c:v>0.96939613482489917</c:v>
                </c:pt>
                <c:pt idx="7">
                  <c:v>6.1663959705823306</c:v>
                </c:pt>
                <c:pt idx="8">
                  <c:v>3.4082157782360345</c:v>
                </c:pt>
                <c:pt idx="9">
                  <c:v>0</c:v>
                </c:pt>
                <c:pt idx="10">
                  <c:v>10.476120955526763</c:v>
                </c:pt>
                <c:pt idx="11">
                  <c:v>1.77746956950198</c:v>
                </c:pt>
                <c:pt idx="12">
                  <c:v>1.0266985418909795</c:v>
                </c:pt>
                <c:pt idx="13">
                  <c:v>6.0773400003649831</c:v>
                </c:pt>
                <c:pt idx="14">
                  <c:v>2.2265087504790407E-2</c:v>
                </c:pt>
                <c:pt idx="15">
                  <c:v>4.7360256948373083</c:v>
                </c:pt>
                <c:pt idx="16">
                  <c:v>1.0595470554957389</c:v>
                </c:pt>
                <c:pt idx="17">
                  <c:v>12.762742485902512</c:v>
                </c:pt>
                <c:pt idx="18">
                  <c:v>99.999639761300756</c:v>
                </c:pt>
              </c:numCache>
            </c:numRef>
          </c:val>
        </c:ser>
        <c:ser>
          <c:idx val="2"/>
          <c:order val="2"/>
          <c:tx>
            <c:strRef>
              <c:f>Sheet4!$F$24</c:f>
              <c:strCache>
                <c:ptCount val="1"/>
                <c:pt idx="0">
                  <c:v>Period III</c:v>
                </c:pt>
              </c:strCache>
            </c:strRef>
          </c:tx>
          <c:cat>
            <c:strRef>
              <c:f>Sheet4!$C$25:$C$43</c:f>
              <c:strCache>
                <c:ptCount val="19"/>
                <c:pt idx="0">
                  <c:v>Rice</c:v>
                </c:pt>
                <c:pt idx="1">
                  <c:v>Kh.jawar</c:v>
                </c:pt>
                <c:pt idx="2">
                  <c:v>R.jawar</c:v>
                </c:pt>
                <c:pt idx="3">
                  <c:v>Bajara</c:v>
                </c:pt>
                <c:pt idx="4">
                  <c:v>wheat</c:v>
                </c:pt>
                <c:pt idx="5">
                  <c:v>Maize</c:v>
                </c:pt>
                <c:pt idx="6">
                  <c:v>oth.cereals</c:v>
                </c:pt>
                <c:pt idx="7">
                  <c:v>Tur</c:v>
                </c:pt>
                <c:pt idx="8">
                  <c:v>gram</c:v>
                </c:pt>
                <c:pt idx="9">
                  <c:v>Mung</c:v>
                </c:pt>
                <c:pt idx="10">
                  <c:v>oth.pulses</c:v>
                </c:pt>
                <c:pt idx="11">
                  <c:v>Kh.gn</c:v>
                </c:pt>
                <c:pt idx="12">
                  <c:v>Summ Gn</c:v>
                </c:pt>
                <c:pt idx="13">
                  <c:v>safflower</c:v>
                </c:pt>
                <c:pt idx="14">
                  <c:v>Soybean</c:v>
                </c:pt>
                <c:pt idx="15">
                  <c:v>Sunflower</c:v>
                </c:pt>
                <c:pt idx="16">
                  <c:v>SC</c:v>
                </c:pt>
                <c:pt idx="17">
                  <c:v>cotton</c:v>
                </c:pt>
                <c:pt idx="18">
                  <c:v>GCA</c:v>
                </c:pt>
              </c:strCache>
            </c:strRef>
          </c:cat>
          <c:val>
            <c:numRef>
              <c:f>Sheet4!$F$25:$F$43</c:f>
              <c:numCache>
                <c:formatCode>0.00</c:formatCode>
                <c:ptCount val="19"/>
                <c:pt idx="0">
                  <c:v>1.8763701707097935</c:v>
                </c:pt>
                <c:pt idx="1">
                  <c:v>17.221922731356695</c:v>
                </c:pt>
                <c:pt idx="2">
                  <c:v>18.055345911949686</c:v>
                </c:pt>
                <c:pt idx="3">
                  <c:v>8.3827493261455537</c:v>
                </c:pt>
                <c:pt idx="4">
                  <c:v>3.5511230907457327</c:v>
                </c:pt>
                <c:pt idx="5">
                  <c:v>0</c:v>
                </c:pt>
                <c:pt idx="6">
                  <c:v>1.3890386343216532</c:v>
                </c:pt>
                <c:pt idx="7">
                  <c:v>7.265049415992813</c:v>
                </c:pt>
                <c:pt idx="8">
                  <c:v>3.3376460017969456</c:v>
                </c:pt>
                <c:pt idx="9">
                  <c:v>0</c:v>
                </c:pt>
                <c:pt idx="10">
                  <c:v>9.625157232704403</c:v>
                </c:pt>
                <c:pt idx="11">
                  <c:v>1.5238095238095239</c:v>
                </c:pt>
                <c:pt idx="12">
                  <c:v>0.9401617250673856</c:v>
                </c:pt>
                <c:pt idx="13">
                  <c:v>4.6289308176100628</c:v>
                </c:pt>
                <c:pt idx="14">
                  <c:v>0.22138364779874214</c:v>
                </c:pt>
                <c:pt idx="15">
                  <c:v>6.2774483378256969</c:v>
                </c:pt>
                <c:pt idx="16">
                  <c:v>1.9381850853548965</c:v>
                </c:pt>
                <c:pt idx="17">
                  <c:v>13.765318957771788</c:v>
                </c:pt>
                <c:pt idx="18">
                  <c:v>99.999644204851748</c:v>
                </c:pt>
              </c:numCache>
            </c:numRef>
          </c:val>
        </c:ser>
        <c:ser>
          <c:idx val="3"/>
          <c:order val="3"/>
          <c:tx>
            <c:strRef>
              <c:f>Sheet4!$G$24</c:f>
              <c:strCache>
                <c:ptCount val="1"/>
                <c:pt idx="0">
                  <c:v>Period IV</c:v>
                </c:pt>
              </c:strCache>
            </c:strRef>
          </c:tx>
          <c:cat>
            <c:strRef>
              <c:f>Sheet4!$C$25:$C$43</c:f>
              <c:strCache>
                <c:ptCount val="19"/>
                <c:pt idx="0">
                  <c:v>Rice</c:v>
                </c:pt>
                <c:pt idx="1">
                  <c:v>Kh.jawar</c:v>
                </c:pt>
                <c:pt idx="2">
                  <c:v>R.jawar</c:v>
                </c:pt>
                <c:pt idx="3">
                  <c:v>Bajara</c:v>
                </c:pt>
                <c:pt idx="4">
                  <c:v>wheat</c:v>
                </c:pt>
                <c:pt idx="5">
                  <c:v>Maize</c:v>
                </c:pt>
                <c:pt idx="6">
                  <c:v>oth.cereals</c:v>
                </c:pt>
                <c:pt idx="7">
                  <c:v>Tur</c:v>
                </c:pt>
                <c:pt idx="8">
                  <c:v>gram</c:v>
                </c:pt>
                <c:pt idx="9">
                  <c:v>Mung</c:v>
                </c:pt>
                <c:pt idx="10">
                  <c:v>oth.pulses</c:v>
                </c:pt>
                <c:pt idx="11">
                  <c:v>Kh.gn</c:v>
                </c:pt>
                <c:pt idx="12">
                  <c:v>Summ Gn</c:v>
                </c:pt>
                <c:pt idx="13">
                  <c:v>safflower</c:v>
                </c:pt>
                <c:pt idx="14">
                  <c:v>Soybean</c:v>
                </c:pt>
                <c:pt idx="15">
                  <c:v>Sunflower</c:v>
                </c:pt>
                <c:pt idx="16">
                  <c:v>SC</c:v>
                </c:pt>
                <c:pt idx="17">
                  <c:v>cotton</c:v>
                </c:pt>
                <c:pt idx="18">
                  <c:v>GCA</c:v>
                </c:pt>
              </c:strCache>
            </c:strRef>
          </c:cat>
          <c:val>
            <c:numRef>
              <c:f>Sheet4!$G$25:$G$43</c:f>
              <c:numCache>
                <c:formatCode>0.00</c:formatCode>
                <c:ptCount val="19"/>
                <c:pt idx="0">
                  <c:v>1.5884562841530054</c:v>
                </c:pt>
                <c:pt idx="1">
                  <c:v>13.844262295081966</c:v>
                </c:pt>
                <c:pt idx="2">
                  <c:v>17.337773224043715</c:v>
                </c:pt>
                <c:pt idx="3">
                  <c:v>7.8118169398907105</c:v>
                </c:pt>
                <c:pt idx="4">
                  <c:v>4.3992486338797807</c:v>
                </c:pt>
                <c:pt idx="5">
                  <c:v>1.066599043715847</c:v>
                </c:pt>
                <c:pt idx="6">
                  <c:v>1.7308743169398908</c:v>
                </c:pt>
                <c:pt idx="7">
                  <c:v>6.9952185792349715</c:v>
                </c:pt>
                <c:pt idx="8">
                  <c:v>3.9805327868852456</c:v>
                </c:pt>
                <c:pt idx="9">
                  <c:v>2.4125689890710382</c:v>
                </c:pt>
                <c:pt idx="10">
                  <c:v>8.6581284153005456</c:v>
                </c:pt>
                <c:pt idx="11">
                  <c:v>1.0662568306010929</c:v>
                </c:pt>
                <c:pt idx="12">
                  <c:v>0.46550546448087432</c:v>
                </c:pt>
                <c:pt idx="13">
                  <c:v>3.632172131147541</c:v>
                </c:pt>
                <c:pt idx="14">
                  <c:v>0.45799180327868849</c:v>
                </c:pt>
                <c:pt idx="15">
                  <c:v>5.1553961748633874</c:v>
                </c:pt>
                <c:pt idx="16">
                  <c:v>1.915642076502732</c:v>
                </c:pt>
                <c:pt idx="17">
                  <c:v>17.48224043715847</c:v>
                </c:pt>
                <c:pt idx="18">
                  <c:v>100.0006844262295</c:v>
                </c:pt>
              </c:numCache>
            </c:numRef>
          </c:val>
        </c:ser>
        <c:ser>
          <c:idx val="4"/>
          <c:order val="4"/>
          <c:tx>
            <c:strRef>
              <c:f>Sheet4!$H$24</c:f>
              <c:strCache>
                <c:ptCount val="1"/>
                <c:pt idx="0">
                  <c:v>Period v</c:v>
                </c:pt>
              </c:strCache>
            </c:strRef>
          </c:tx>
          <c:cat>
            <c:strRef>
              <c:f>Sheet4!$C$25:$C$43</c:f>
              <c:strCache>
                <c:ptCount val="19"/>
                <c:pt idx="0">
                  <c:v>Rice</c:v>
                </c:pt>
                <c:pt idx="1">
                  <c:v>Kh.jawar</c:v>
                </c:pt>
                <c:pt idx="2">
                  <c:v>R.jawar</c:v>
                </c:pt>
                <c:pt idx="3">
                  <c:v>Bajara</c:v>
                </c:pt>
                <c:pt idx="4">
                  <c:v>wheat</c:v>
                </c:pt>
                <c:pt idx="5">
                  <c:v>Maize</c:v>
                </c:pt>
                <c:pt idx="6">
                  <c:v>oth.cereals</c:v>
                </c:pt>
                <c:pt idx="7">
                  <c:v>Tur</c:v>
                </c:pt>
                <c:pt idx="8">
                  <c:v>gram</c:v>
                </c:pt>
                <c:pt idx="9">
                  <c:v>Mung</c:v>
                </c:pt>
                <c:pt idx="10">
                  <c:v>oth.pulses</c:v>
                </c:pt>
                <c:pt idx="11">
                  <c:v>Kh.gn</c:v>
                </c:pt>
                <c:pt idx="12">
                  <c:v>Summ Gn</c:v>
                </c:pt>
                <c:pt idx="13">
                  <c:v>safflower</c:v>
                </c:pt>
                <c:pt idx="14">
                  <c:v>Soybean</c:v>
                </c:pt>
                <c:pt idx="15">
                  <c:v>Sunflower</c:v>
                </c:pt>
                <c:pt idx="16">
                  <c:v>SC</c:v>
                </c:pt>
                <c:pt idx="17">
                  <c:v>cotton</c:v>
                </c:pt>
                <c:pt idx="18">
                  <c:v>GCA</c:v>
                </c:pt>
              </c:strCache>
            </c:strRef>
          </c:cat>
          <c:val>
            <c:numRef>
              <c:f>Sheet4!$H$25:$H$43</c:f>
              <c:numCache>
                <c:formatCode>0.00</c:formatCode>
                <c:ptCount val="19"/>
                <c:pt idx="0">
                  <c:v>1.3885458598623963</c:v>
                </c:pt>
                <c:pt idx="1">
                  <c:v>11.309800651131461</c:v>
                </c:pt>
                <c:pt idx="2">
                  <c:v>17.636681474828798</c:v>
                </c:pt>
                <c:pt idx="3">
                  <c:v>7.1050310329895918</c:v>
                </c:pt>
                <c:pt idx="4">
                  <c:v>3.8702227639407885</c:v>
                </c:pt>
                <c:pt idx="5">
                  <c:v>2.6282616714512534</c:v>
                </c:pt>
                <c:pt idx="6">
                  <c:v>2.8476576908889708</c:v>
                </c:pt>
                <c:pt idx="7">
                  <c:v>6.7313521402338301</c:v>
                </c:pt>
                <c:pt idx="8">
                  <c:v>4.2397318493095764</c:v>
                </c:pt>
                <c:pt idx="9">
                  <c:v>4.2515997626417334</c:v>
                </c:pt>
                <c:pt idx="10">
                  <c:v>9.2556893814251122</c:v>
                </c:pt>
                <c:pt idx="11">
                  <c:v>0.69218802623771114</c:v>
                </c:pt>
                <c:pt idx="12">
                  <c:v>0.31145253636553172</c:v>
                </c:pt>
                <c:pt idx="13">
                  <c:v>3.0988083973505689</c:v>
                </c:pt>
                <c:pt idx="14">
                  <c:v>3.9478453322213847</c:v>
                </c:pt>
                <c:pt idx="15">
                  <c:v>3.5029589594726795</c:v>
                </c:pt>
                <c:pt idx="16">
                  <c:v>2.1512998572642856</c:v>
                </c:pt>
                <c:pt idx="17">
                  <c:v>15.030551857969947</c:v>
                </c:pt>
                <c:pt idx="18">
                  <c:v>99.999679245585597</c:v>
                </c:pt>
              </c:numCache>
            </c:numRef>
          </c:val>
        </c:ser>
        <c:ser>
          <c:idx val="5"/>
          <c:order val="5"/>
          <c:tx>
            <c:strRef>
              <c:f>Sheet4!$I$24</c:f>
              <c:strCache>
                <c:ptCount val="1"/>
                <c:pt idx="0">
                  <c:v>Period VI</c:v>
                </c:pt>
              </c:strCache>
            </c:strRef>
          </c:tx>
          <c:cat>
            <c:strRef>
              <c:f>Sheet4!$C$25:$C$43</c:f>
              <c:strCache>
                <c:ptCount val="19"/>
                <c:pt idx="0">
                  <c:v>Rice</c:v>
                </c:pt>
                <c:pt idx="1">
                  <c:v>Kh.jawar</c:v>
                </c:pt>
                <c:pt idx="2">
                  <c:v>R.jawar</c:v>
                </c:pt>
                <c:pt idx="3">
                  <c:v>Bajara</c:v>
                </c:pt>
                <c:pt idx="4">
                  <c:v>wheat</c:v>
                </c:pt>
                <c:pt idx="5">
                  <c:v>Maize</c:v>
                </c:pt>
                <c:pt idx="6">
                  <c:v>oth.cereals</c:v>
                </c:pt>
                <c:pt idx="7">
                  <c:v>Tur</c:v>
                </c:pt>
                <c:pt idx="8">
                  <c:v>gram</c:v>
                </c:pt>
                <c:pt idx="9">
                  <c:v>Mung</c:v>
                </c:pt>
                <c:pt idx="10">
                  <c:v>oth.pulses</c:v>
                </c:pt>
                <c:pt idx="11">
                  <c:v>Kh.gn</c:v>
                </c:pt>
                <c:pt idx="12">
                  <c:v>Summ Gn</c:v>
                </c:pt>
                <c:pt idx="13">
                  <c:v>safflower</c:v>
                </c:pt>
                <c:pt idx="14">
                  <c:v>Soybean</c:v>
                </c:pt>
                <c:pt idx="15">
                  <c:v>Sunflower</c:v>
                </c:pt>
                <c:pt idx="16">
                  <c:v>SC</c:v>
                </c:pt>
                <c:pt idx="17">
                  <c:v>cotton</c:v>
                </c:pt>
                <c:pt idx="18">
                  <c:v>GCA</c:v>
                </c:pt>
              </c:strCache>
            </c:strRef>
          </c:cat>
          <c:val>
            <c:numRef>
              <c:f>Sheet4!$I$25:$I$43</c:f>
              <c:numCache>
                <c:formatCode>0.00</c:formatCode>
                <c:ptCount val="19"/>
                <c:pt idx="0">
                  <c:v>0.66906138660124992</c:v>
                </c:pt>
                <c:pt idx="1">
                  <c:v>7.7699900706734422</c:v>
                </c:pt>
                <c:pt idx="2">
                  <c:v>15.708778692833363</c:v>
                </c:pt>
                <c:pt idx="3">
                  <c:v>5.3413936101863211</c:v>
                </c:pt>
                <c:pt idx="4">
                  <c:v>4.4311079960282695</c:v>
                </c:pt>
                <c:pt idx="5">
                  <c:v>3.0453828631505169</c:v>
                </c:pt>
                <c:pt idx="6">
                  <c:v>3.5012557677705747</c:v>
                </c:pt>
                <c:pt idx="7">
                  <c:v>6.4674960574732783</c:v>
                </c:pt>
                <c:pt idx="8">
                  <c:v>5.526254307575492</c:v>
                </c:pt>
                <c:pt idx="9">
                  <c:v>2.7609368611646516</c:v>
                </c:pt>
                <c:pt idx="10">
                  <c:v>7.1289644296478007</c:v>
                </c:pt>
                <c:pt idx="11">
                  <c:v>0.45441270953799429</c:v>
                </c:pt>
                <c:pt idx="12">
                  <c:v>0.34781846854739795</c:v>
                </c:pt>
                <c:pt idx="13">
                  <c:v>2.6041119093510896</c:v>
                </c:pt>
                <c:pt idx="14">
                  <c:v>10.169966707552129</c:v>
                </c:pt>
                <c:pt idx="15">
                  <c:v>2.9904795280649497</c:v>
                </c:pt>
                <c:pt idx="16">
                  <c:v>3.0331172244611881</c:v>
                </c:pt>
                <c:pt idx="17">
                  <c:v>18.049471409380295</c:v>
                </c:pt>
                <c:pt idx="18">
                  <c:v>100</c:v>
                </c:pt>
              </c:numCache>
            </c:numRef>
          </c:val>
        </c:ser>
        <c:ser>
          <c:idx val="6"/>
          <c:order val="6"/>
          <c:tx>
            <c:strRef>
              <c:f>Sheet4!$J$24</c:f>
              <c:strCache>
                <c:ptCount val="1"/>
                <c:pt idx="0">
                  <c:v>Overall</c:v>
                </c:pt>
              </c:strCache>
            </c:strRef>
          </c:tx>
          <c:cat>
            <c:strRef>
              <c:f>Sheet4!$C$25:$C$43</c:f>
              <c:strCache>
                <c:ptCount val="19"/>
                <c:pt idx="0">
                  <c:v>Rice</c:v>
                </c:pt>
                <c:pt idx="1">
                  <c:v>Kh.jawar</c:v>
                </c:pt>
                <c:pt idx="2">
                  <c:v>R.jawar</c:v>
                </c:pt>
                <c:pt idx="3">
                  <c:v>Bajara</c:v>
                </c:pt>
                <c:pt idx="4">
                  <c:v>wheat</c:v>
                </c:pt>
                <c:pt idx="5">
                  <c:v>Maize</c:v>
                </c:pt>
                <c:pt idx="6">
                  <c:v>oth.cereals</c:v>
                </c:pt>
                <c:pt idx="7">
                  <c:v>Tur</c:v>
                </c:pt>
                <c:pt idx="8">
                  <c:v>gram</c:v>
                </c:pt>
                <c:pt idx="9">
                  <c:v>Mung</c:v>
                </c:pt>
                <c:pt idx="10">
                  <c:v>oth.pulses</c:v>
                </c:pt>
                <c:pt idx="11">
                  <c:v>Kh.gn</c:v>
                </c:pt>
                <c:pt idx="12">
                  <c:v>Summ Gn</c:v>
                </c:pt>
                <c:pt idx="13">
                  <c:v>safflower</c:v>
                </c:pt>
                <c:pt idx="14">
                  <c:v>Soybean</c:v>
                </c:pt>
                <c:pt idx="15">
                  <c:v>Sunflower</c:v>
                </c:pt>
                <c:pt idx="16">
                  <c:v>SC</c:v>
                </c:pt>
                <c:pt idx="17">
                  <c:v>cotton</c:v>
                </c:pt>
                <c:pt idx="18">
                  <c:v>GCA</c:v>
                </c:pt>
              </c:strCache>
            </c:strRef>
          </c:cat>
          <c:val>
            <c:numRef>
              <c:f>Sheet4!$J$25:$J$43</c:f>
              <c:numCache>
                <c:formatCode>0.00</c:formatCode>
                <c:ptCount val="19"/>
                <c:pt idx="0">
                  <c:v>1.5516068355544883</c:v>
                </c:pt>
                <c:pt idx="1">
                  <c:v>14.373073998479207</c:v>
                </c:pt>
                <c:pt idx="2">
                  <c:v>18.140232921118983</c:v>
                </c:pt>
                <c:pt idx="3">
                  <c:v>7.1578363606218094</c:v>
                </c:pt>
                <c:pt idx="4">
                  <c:v>4.2613587636999819</c:v>
                </c:pt>
                <c:pt idx="5">
                  <c:v>1.2432188738143835</c:v>
                </c:pt>
                <c:pt idx="6">
                  <c:v>1.9928648611563728</c:v>
                </c:pt>
                <c:pt idx="7">
                  <c:v>6.5646707716584052</c:v>
                </c:pt>
                <c:pt idx="8">
                  <c:v>4.0734896431858854</c:v>
                </c:pt>
                <c:pt idx="9">
                  <c:v>1.7022004013515599</c:v>
                </c:pt>
                <c:pt idx="10">
                  <c:v>9.0047396074530184</c:v>
                </c:pt>
                <c:pt idx="11">
                  <c:v>1.2022251570816826</c:v>
                </c:pt>
                <c:pt idx="12">
                  <c:v>0.56932462023109165</c:v>
                </c:pt>
                <c:pt idx="13">
                  <c:v>4.1371799049791607</c:v>
                </c:pt>
                <c:pt idx="14">
                  <c:v>2.8100331029278078</c:v>
                </c:pt>
                <c:pt idx="15">
                  <c:v>4.0590821512900996</c:v>
                </c:pt>
                <c:pt idx="16">
                  <c:v>1.9452972688655241</c:v>
                </c:pt>
                <c:pt idx="17">
                  <c:v>15.210938259323418</c:v>
                </c:pt>
                <c:pt idx="18">
                  <c:v>99.999373502792878</c:v>
                </c:pt>
              </c:numCache>
            </c:numRef>
          </c:val>
        </c:ser>
        <c:dLbls>
          <c:showLegendKey val="0"/>
          <c:showVal val="0"/>
          <c:showCatName val="0"/>
          <c:showSerName val="0"/>
          <c:showPercent val="0"/>
          <c:showBubbleSize val="0"/>
        </c:dLbls>
        <c:axId val="127584128"/>
        <c:axId val="127585664"/>
      </c:areaChart>
      <c:catAx>
        <c:axId val="127584128"/>
        <c:scaling>
          <c:orientation val="minMax"/>
        </c:scaling>
        <c:delete val="0"/>
        <c:axPos val="b"/>
        <c:majorTickMark val="out"/>
        <c:minorTickMark val="none"/>
        <c:tickLblPos val="nextTo"/>
        <c:crossAx val="127585664"/>
        <c:crosses val="autoZero"/>
        <c:auto val="1"/>
        <c:lblAlgn val="ctr"/>
        <c:lblOffset val="100"/>
        <c:noMultiLvlLbl val="0"/>
      </c:catAx>
      <c:valAx>
        <c:axId val="127585664"/>
        <c:scaling>
          <c:orientation val="minMax"/>
        </c:scaling>
        <c:delete val="0"/>
        <c:axPos val="l"/>
        <c:majorGridlines/>
        <c:numFmt formatCode="0.00" sourceLinked="1"/>
        <c:majorTickMark val="out"/>
        <c:minorTickMark val="none"/>
        <c:tickLblPos val="nextTo"/>
        <c:crossAx val="127584128"/>
        <c:crosses val="autoZero"/>
        <c:crossBetween val="midCat"/>
      </c:valAx>
    </c:plotArea>
    <c:legend>
      <c:legendPos val="r"/>
      <c:layout/>
      <c:overlay val="0"/>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cked"/>
        <c:varyColors val="0"/>
        <c:ser>
          <c:idx val="0"/>
          <c:order val="0"/>
          <c:tx>
            <c:strRef>
              <c:f>Sheet1!$AC$62</c:f>
              <c:strCache>
                <c:ptCount val="1"/>
                <c:pt idx="0">
                  <c:v>Aurangabad Division</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Sheet1!$AC$63:$AC$74</c:f>
              <c:numCache>
                <c:formatCode>0.00</c:formatCode>
                <c:ptCount val="12"/>
                <c:pt idx="0">
                  <c:v>0.9566145917320934</c:v>
                </c:pt>
                <c:pt idx="1">
                  <c:v>1.0067335659307304</c:v>
                </c:pt>
                <c:pt idx="2">
                  <c:v>1.0208012641433866</c:v>
                </c:pt>
                <c:pt idx="3">
                  <c:v>0.99554811190017123</c:v>
                </c:pt>
                <c:pt idx="4">
                  <c:v>0.76207874937829589</c:v>
                </c:pt>
                <c:pt idx="5">
                  <c:v>0.80200559714701236</c:v>
                </c:pt>
                <c:pt idx="6">
                  <c:v>0.81321250738357986</c:v>
                </c:pt>
                <c:pt idx="7">
                  <c:v>0.79304957795450082</c:v>
                </c:pt>
                <c:pt idx="8">
                  <c:v>0.71973765406283774</c:v>
                </c:pt>
                <c:pt idx="9">
                  <c:v>0.75744616616952432</c:v>
                </c:pt>
                <c:pt idx="10">
                  <c:v>0.76803042047334824</c:v>
                </c:pt>
                <c:pt idx="11">
                  <c:v>0.74899126806813976</c:v>
                </c:pt>
              </c:numCache>
            </c:numRef>
          </c:val>
          <c:smooth val="0"/>
        </c:ser>
        <c:ser>
          <c:idx val="1"/>
          <c:order val="1"/>
          <c:tx>
            <c:strRef>
              <c:f>Sheet1!$AD$62</c:f>
              <c:strCache>
                <c:ptCount val="1"/>
                <c:pt idx="0">
                  <c:v>Aurangabad</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Sheet1!$AD$63:$AD$74</c:f>
              <c:numCache>
                <c:formatCode>0.00</c:formatCode>
                <c:ptCount val="12"/>
                <c:pt idx="0">
                  <c:v>0.91914150462648936</c:v>
                </c:pt>
                <c:pt idx="1">
                  <c:v>0.99169068302532304</c:v>
                </c:pt>
                <c:pt idx="2">
                  <c:v>0.97265941176901738</c:v>
                </c:pt>
                <c:pt idx="3">
                  <c:v>0.96154607298667627</c:v>
                </c:pt>
                <c:pt idx="4">
                  <c:v>0.7322261383021097</c:v>
                </c:pt>
                <c:pt idx="5">
                  <c:v>0.79002181445053499</c:v>
                </c:pt>
                <c:pt idx="6">
                  <c:v>0.77486071663388534</c:v>
                </c:pt>
                <c:pt idx="7">
                  <c:v>0.76542467171323081</c:v>
                </c:pt>
                <c:pt idx="8">
                  <c:v>0.69154365405804441</c:v>
                </c:pt>
                <c:pt idx="9">
                  <c:v>0.74612820243966316</c:v>
                </c:pt>
                <c:pt idx="10">
                  <c:v>0.73180945521770679</c:v>
                </c:pt>
                <c:pt idx="11">
                  <c:v>0.72290107884027366</c:v>
                </c:pt>
              </c:numCache>
            </c:numRef>
          </c:val>
          <c:smooth val="0"/>
        </c:ser>
        <c:ser>
          <c:idx val="2"/>
          <c:order val="2"/>
          <c:tx>
            <c:strRef>
              <c:f>Sheet1!$AE$62</c:f>
              <c:strCache>
                <c:ptCount val="1"/>
                <c:pt idx="0">
                  <c:v>jalna</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Sheet1!$AE$63:$AE$74</c:f>
              <c:numCache>
                <c:formatCode>0.00</c:formatCode>
                <c:ptCount val="12"/>
                <c:pt idx="0">
                  <c:v>0.9651642749355448</c:v>
                </c:pt>
                <c:pt idx="1">
                  <c:v>1.0008236785043849</c:v>
                </c:pt>
                <c:pt idx="2">
                  <c:v>1.0005945531916627</c:v>
                </c:pt>
                <c:pt idx="3">
                  <c:v>0.98936598795526975</c:v>
                </c:pt>
                <c:pt idx="4">
                  <c:v>0.76888978063328572</c:v>
                </c:pt>
                <c:pt idx="5">
                  <c:v>0.79729753639008716</c:v>
                </c:pt>
                <c:pt idx="6">
                  <c:v>0.79711500568934379</c:v>
                </c:pt>
                <c:pt idx="7">
                  <c:v>0.78748909441059611</c:v>
                </c:pt>
                <c:pt idx="8">
                  <c:v>0.72617026442130039</c:v>
                </c:pt>
                <c:pt idx="9">
                  <c:v>0.75299968526825389</c:v>
                </c:pt>
                <c:pt idx="10">
                  <c:v>0.75282729597324372</c:v>
                </c:pt>
                <c:pt idx="11">
                  <c:v>0.74373970027667402</c:v>
                </c:pt>
              </c:numCache>
            </c:numRef>
          </c:val>
          <c:smooth val="0"/>
        </c:ser>
        <c:ser>
          <c:idx val="3"/>
          <c:order val="3"/>
          <c:tx>
            <c:strRef>
              <c:f>Sheet1!$AF$62</c:f>
              <c:strCache>
                <c:ptCount val="1"/>
                <c:pt idx="0">
                  <c:v>Beed</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Sheet1!$AF$63:$AF$74</c:f>
              <c:numCache>
                <c:formatCode>0.00</c:formatCode>
                <c:ptCount val="12"/>
                <c:pt idx="0">
                  <c:v>0.93491729093174702</c:v>
                </c:pt>
                <c:pt idx="1">
                  <c:v>0.95930684135258881</c:v>
                </c:pt>
                <c:pt idx="2">
                  <c:v>0.9739474865114861</c:v>
                </c:pt>
                <c:pt idx="3">
                  <c:v>0.9566343120796682</c:v>
                </c:pt>
                <c:pt idx="4">
                  <c:v>0.74479378215981185</c:v>
                </c:pt>
                <c:pt idx="5">
                  <c:v>0.76422350677749706</c:v>
                </c:pt>
                <c:pt idx="6">
                  <c:v>0.77588685024854098</c:v>
                </c:pt>
                <c:pt idx="7">
                  <c:v>0.76210329722342851</c:v>
                </c:pt>
                <c:pt idx="8">
                  <c:v>0.70341303962301271</c:v>
                </c:pt>
                <c:pt idx="9">
                  <c:v>0.72176324874093944</c:v>
                </c:pt>
                <c:pt idx="10">
                  <c:v>0.73277857684873193</c:v>
                </c:pt>
                <c:pt idx="11">
                  <c:v>0.71976422515546024</c:v>
                </c:pt>
              </c:numCache>
            </c:numRef>
          </c:val>
          <c:smooth val="0"/>
        </c:ser>
        <c:ser>
          <c:idx val="4"/>
          <c:order val="4"/>
          <c:tx>
            <c:strRef>
              <c:f>Sheet1!$AG$62</c:f>
              <c:strCache>
                <c:ptCount val="1"/>
                <c:pt idx="0">
                  <c:v>Latur Division</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Sheet1!$AG$63:$AG$74</c:f>
              <c:numCache>
                <c:formatCode>0.00</c:formatCode>
                <c:ptCount val="12"/>
                <c:pt idx="0">
                  <c:v>0.97352869449920776</c:v>
                </c:pt>
                <c:pt idx="1">
                  <c:v>1.0074792819856748</c:v>
                </c:pt>
                <c:pt idx="2">
                  <c:v>1.0784485822977545</c:v>
                </c:pt>
                <c:pt idx="3">
                  <c:v>1.0217101345201332</c:v>
                </c:pt>
                <c:pt idx="4">
                  <c:v>0.77555322321031139</c:v>
                </c:pt>
                <c:pt idx="5">
                  <c:v>0.80259966539921668</c:v>
                </c:pt>
                <c:pt idx="6">
                  <c:v>0.85913674531993467</c:v>
                </c:pt>
                <c:pt idx="7">
                  <c:v>0.8151121410556883</c:v>
                </c:pt>
                <c:pt idx="8">
                  <c:v>0.73246348612874645</c:v>
                </c:pt>
                <c:pt idx="9">
                  <c:v>0.75800722798963605</c:v>
                </c:pt>
                <c:pt idx="10">
                  <c:v>0.81140310774995927</c:v>
                </c:pt>
                <c:pt idx="11">
                  <c:v>0.76982813321926113</c:v>
                </c:pt>
              </c:numCache>
            </c:numRef>
          </c:val>
          <c:smooth val="0"/>
        </c:ser>
        <c:ser>
          <c:idx val="5"/>
          <c:order val="5"/>
          <c:tx>
            <c:strRef>
              <c:f>Sheet1!$AH$62</c:f>
              <c:strCache>
                <c:ptCount val="1"/>
                <c:pt idx="0">
                  <c:v>Latur</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Sheet1!$AH$63:$AH$74</c:f>
              <c:numCache>
                <c:formatCode>0.00</c:formatCode>
                <c:ptCount val="12"/>
                <c:pt idx="0">
                  <c:v>1.0162444172161065</c:v>
                </c:pt>
                <c:pt idx="1">
                  <c:v>0.98195388618231205</c:v>
                </c:pt>
                <c:pt idx="2">
                  <c:v>1.0215910121368419</c:v>
                </c:pt>
                <c:pt idx="3">
                  <c:v>1.0070382458506684</c:v>
                </c:pt>
                <c:pt idx="4">
                  <c:v>0.80958233465000062</c:v>
                </c:pt>
                <c:pt idx="5">
                  <c:v>0.78226507937122047</c:v>
                </c:pt>
                <c:pt idx="6">
                  <c:v>0.81384165329916425</c:v>
                </c:pt>
                <c:pt idx="7">
                  <c:v>0.80194749896105544</c:v>
                </c:pt>
                <c:pt idx="8">
                  <c:v>0.76460194013684668</c:v>
                </c:pt>
                <c:pt idx="9">
                  <c:v>0.73880243156135539</c:v>
                </c:pt>
                <c:pt idx="10">
                  <c:v>0.76862461104186264</c:v>
                </c:pt>
                <c:pt idx="11">
                  <c:v>0.75739486012988566</c:v>
                </c:pt>
              </c:numCache>
            </c:numRef>
          </c:val>
          <c:smooth val="0"/>
        </c:ser>
        <c:ser>
          <c:idx val="6"/>
          <c:order val="6"/>
          <c:tx>
            <c:strRef>
              <c:f>Sheet1!$AI$62</c:f>
              <c:strCache>
                <c:ptCount val="1"/>
                <c:pt idx="0">
                  <c:v>Osmanabad</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Sheet1!$AI$63:$AI$74</c:f>
              <c:numCache>
                <c:formatCode>0.00</c:formatCode>
                <c:ptCount val="12"/>
                <c:pt idx="0">
                  <c:v>0.95105219242304795</c:v>
                </c:pt>
                <c:pt idx="1">
                  <c:v>0.97245755968296077</c:v>
                </c:pt>
                <c:pt idx="2">
                  <c:v>1.0285928588197664</c:v>
                </c:pt>
                <c:pt idx="3">
                  <c:v>0.98555959739049082</c:v>
                </c:pt>
                <c:pt idx="4">
                  <c:v>0.7576475120277294</c:v>
                </c:pt>
                <c:pt idx="5">
                  <c:v>0.77469991291352513</c:v>
                </c:pt>
                <c:pt idx="6">
                  <c:v>0.81941961396334362</c:v>
                </c:pt>
                <c:pt idx="7">
                  <c:v>0.78747778218554909</c:v>
                </c:pt>
                <c:pt idx="8">
                  <c:v>0.71555261625946887</c:v>
                </c:pt>
                <c:pt idx="9">
                  <c:v>0.73165758575204953</c:v>
                </c:pt>
                <c:pt idx="10">
                  <c:v>0.77389266021154013</c:v>
                </c:pt>
                <c:pt idx="11">
                  <c:v>0.74372901650857393</c:v>
                </c:pt>
              </c:numCache>
            </c:numRef>
          </c:val>
          <c:smooth val="0"/>
        </c:ser>
        <c:ser>
          <c:idx val="7"/>
          <c:order val="7"/>
          <c:tx>
            <c:strRef>
              <c:f>Sheet1!$AJ$62</c:f>
              <c:strCache>
                <c:ptCount val="1"/>
                <c:pt idx="0">
                  <c:v>Nanded</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Sheet1!$AJ$63:$AJ$74</c:f>
              <c:numCache>
                <c:formatCode>0.00</c:formatCode>
                <c:ptCount val="12"/>
                <c:pt idx="0">
                  <c:v>0.80884741454610065</c:v>
                </c:pt>
                <c:pt idx="1">
                  <c:v>0.84591718350599121</c:v>
                </c:pt>
                <c:pt idx="2">
                  <c:v>0.93597032627722243</c:v>
                </c:pt>
                <c:pt idx="3">
                  <c:v>0.86642005881582518</c:v>
                </c:pt>
                <c:pt idx="4">
                  <c:v>0.64436130437762451</c:v>
                </c:pt>
                <c:pt idx="5">
                  <c:v>0.67389261553768587</c:v>
                </c:pt>
                <c:pt idx="6">
                  <c:v>0.74563267366958685</c:v>
                </c:pt>
                <c:pt idx="7">
                  <c:v>0.69131684052518705</c:v>
                </c:pt>
                <c:pt idx="8">
                  <c:v>0.60856059030640353</c:v>
                </c:pt>
                <c:pt idx="9">
                  <c:v>0.63645114181841211</c:v>
                </c:pt>
                <c:pt idx="10">
                  <c:v>0.70420532232050459</c:v>
                </c:pt>
                <c:pt idx="11">
                  <c:v>0.65291034938489889</c:v>
                </c:pt>
              </c:numCache>
            </c:numRef>
          </c:val>
          <c:smooth val="0"/>
        </c:ser>
        <c:ser>
          <c:idx val="8"/>
          <c:order val="8"/>
          <c:tx>
            <c:strRef>
              <c:f>Sheet1!$AK$62</c:f>
              <c:strCache>
                <c:ptCount val="1"/>
                <c:pt idx="0">
                  <c:v>Parbhani</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Sheet1!$AK$63:$AK$74</c:f>
              <c:numCache>
                <c:formatCode>0.00</c:formatCode>
                <c:ptCount val="12"/>
                <c:pt idx="0">
                  <c:v>0.93169399472545567</c:v>
                </c:pt>
                <c:pt idx="1">
                  <c:v>0.95258602882584964</c:v>
                </c:pt>
                <c:pt idx="2">
                  <c:v>0.98136186220622401</c:v>
                </c:pt>
                <c:pt idx="3">
                  <c:v>0.97570344065938985</c:v>
                </c:pt>
                <c:pt idx="4">
                  <c:v>0.74222597108626487</c:v>
                </c:pt>
                <c:pt idx="5">
                  <c:v>0.75886942954571479</c:v>
                </c:pt>
                <c:pt idx="6">
                  <c:v>0.78179344858574173</c:v>
                </c:pt>
                <c:pt idx="7">
                  <c:v>0.77813554043094402</c:v>
                </c:pt>
                <c:pt idx="8">
                  <c:v>0.70098789613271184</c:v>
                </c:pt>
                <c:pt idx="9">
                  <c:v>0.71670664404015494</c:v>
                </c:pt>
                <c:pt idx="10">
                  <c:v>0.73835700458231801</c:v>
                </c:pt>
                <c:pt idx="11">
                  <c:v>0.73490578818478058</c:v>
                </c:pt>
              </c:numCache>
            </c:numRef>
          </c:val>
          <c:smooth val="0"/>
        </c:ser>
        <c:ser>
          <c:idx val="9"/>
          <c:order val="9"/>
          <c:tx>
            <c:strRef>
              <c:f>Sheet1!$AL$62</c:f>
              <c:strCache>
                <c:ptCount val="1"/>
                <c:pt idx="0">
                  <c:v>Marathwada Region</c:v>
                </c:pt>
              </c:strCache>
            </c:strRef>
          </c:tx>
          <c:cat>
            <c:multiLvlStrRef>
              <c:f>Sheet1!$AA$63:$AB$74</c:f>
              <c:multiLvlStrCache>
                <c:ptCount val="12"/>
                <c:lvl>
                  <c:pt idx="0">
                    <c:v>P-Ist</c:v>
                  </c:pt>
                  <c:pt idx="1">
                    <c:v>P-IInd</c:v>
                  </c:pt>
                  <c:pt idx="2">
                    <c:v>P-IIIrd</c:v>
                  </c:pt>
                  <c:pt idx="3">
                    <c:v>overall</c:v>
                  </c:pt>
                  <c:pt idx="4">
                    <c:v>P-Ist</c:v>
                  </c:pt>
                  <c:pt idx="5">
                    <c:v>P-IInd</c:v>
                  </c:pt>
                  <c:pt idx="6">
                    <c:v>P-IIIrd</c:v>
                  </c:pt>
                  <c:pt idx="7">
                    <c:v>overall</c:v>
                  </c:pt>
                  <c:pt idx="8">
                    <c:v>P-Ist</c:v>
                  </c:pt>
                  <c:pt idx="9">
                    <c:v>P-IInd</c:v>
                  </c:pt>
                  <c:pt idx="10">
                    <c:v>P-IIIrd</c:v>
                  </c:pt>
                  <c:pt idx="11">
                    <c:v>overall</c:v>
                  </c:pt>
                </c:lvl>
                <c:lvl>
                  <c:pt idx="0">
                    <c:v>EI</c:v>
                  </c:pt>
                  <c:pt idx="4">
                    <c:v>MEI</c:v>
                  </c:pt>
                  <c:pt idx="8">
                    <c:v>CEI</c:v>
                  </c:pt>
                </c:lvl>
              </c:multiLvlStrCache>
            </c:multiLvlStrRef>
          </c:cat>
          <c:val>
            <c:numRef>
              <c:f>Sheet1!$AL$63:$AL$74</c:f>
              <c:numCache>
                <c:formatCode>0.00</c:formatCode>
                <c:ptCount val="12"/>
                <c:pt idx="0">
                  <c:v>1.0015982439891464</c:v>
                </c:pt>
                <c:pt idx="1">
                  <c:v>1.0413548195967239</c:v>
                </c:pt>
                <c:pt idx="2">
                  <c:v>1.1056002786174537</c:v>
                </c:pt>
                <c:pt idx="3">
                  <c:v>1.0529466317041796</c:v>
                </c:pt>
                <c:pt idx="4">
                  <c:v>0.79791458729129705</c:v>
                </c:pt>
                <c:pt idx="5">
                  <c:v>0.82958631975329911</c:v>
                </c:pt>
                <c:pt idx="6">
                  <c:v>0.88076690960307646</c:v>
                </c:pt>
                <c:pt idx="7">
                  <c:v>0.8396644304536196</c:v>
                </c:pt>
                <c:pt idx="8">
                  <c:v>0.75358245282139269</c:v>
                </c:pt>
                <c:pt idx="9">
                  <c:v>0.78349450382780572</c:v>
                </c:pt>
                <c:pt idx="10">
                  <c:v>0.83183150010552964</c:v>
                </c:pt>
                <c:pt idx="11">
                  <c:v>0.79301640653952943</c:v>
                </c:pt>
              </c:numCache>
            </c:numRef>
          </c:val>
          <c:smooth val="0"/>
        </c:ser>
        <c:dLbls>
          <c:showLegendKey val="0"/>
          <c:showVal val="0"/>
          <c:showCatName val="0"/>
          <c:showSerName val="0"/>
          <c:showPercent val="0"/>
          <c:showBubbleSize val="0"/>
        </c:dLbls>
        <c:marker val="1"/>
        <c:smooth val="0"/>
        <c:axId val="194052480"/>
        <c:axId val="194054016"/>
      </c:lineChart>
      <c:catAx>
        <c:axId val="194052480"/>
        <c:scaling>
          <c:orientation val="minMax"/>
        </c:scaling>
        <c:delete val="0"/>
        <c:axPos val="b"/>
        <c:majorTickMark val="out"/>
        <c:minorTickMark val="none"/>
        <c:tickLblPos val="nextTo"/>
        <c:crossAx val="194054016"/>
        <c:crosses val="autoZero"/>
        <c:auto val="1"/>
        <c:lblAlgn val="ctr"/>
        <c:lblOffset val="100"/>
        <c:noMultiLvlLbl val="0"/>
      </c:catAx>
      <c:valAx>
        <c:axId val="194054016"/>
        <c:scaling>
          <c:orientation val="minMax"/>
        </c:scaling>
        <c:delete val="0"/>
        <c:axPos val="l"/>
        <c:majorGridlines/>
        <c:numFmt formatCode="0.00" sourceLinked="1"/>
        <c:majorTickMark val="out"/>
        <c:minorTickMark val="none"/>
        <c:tickLblPos val="nextTo"/>
        <c:crossAx val="194052480"/>
        <c:crosses val="autoZero"/>
        <c:crossBetween val="between"/>
      </c:valAx>
    </c:plotArea>
    <c:legend>
      <c:legendPos val="r"/>
      <c:layout/>
      <c:overlay val="0"/>
    </c:legend>
    <c:plotVisOnly val="1"/>
    <c:dispBlanksAs val="zero"/>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Sheet1!$AA$52:$AB$52</c:f>
              <c:strCache>
                <c:ptCount val="1"/>
                <c:pt idx="0">
                  <c:v>EI oilseed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Sheet1!$AC$52:$AL$52</c:f>
              <c:numCache>
                <c:formatCode>0.00</c:formatCode>
                <c:ptCount val="10"/>
                <c:pt idx="0">
                  <c:v>0.48596922280308885</c:v>
                </c:pt>
                <c:pt idx="1">
                  <c:v>0.45502099064480439</c:v>
                </c:pt>
                <c:pt idx="2">
                  <c:v>0.41973820407691459</c:v>
                </c:pt>
                <c:pt idx="3">
                  <c:v>0.51010753688588972</c:v>
                </c:pt>
                <c:pt idx="4">
                  <c:v>0.50499534934663848</c:v>
                </c:pt>
                <c:pt idx="5">
                  <c:v>0.45675070669508422</c:v>
                </c:pt>
                <c:pt idx="6">
                  <c:v>0.48590723162642196</c:v>
                </c:pt>
                <c:pt idx="7">
                  <c:v>0.45397409426234298</c:v>
                </c:pt>
                <c:pt idx="8">
                  <c:v>0.44041347317674528</c:v>
                </c:pt>
                <c:pt idx="9">
                  <c:v>0.50304811019490847</c:v>
                </c:pt>
              </c:numCache>
            </c:numRef>
          </c:val>
          <c:smooth val="0"/>
        </c:ser>
        <c:ser>
          <c:idx val="1"/>
          <c:order val="1"/>
          <c:tx>
            <c:strRef>
              <c:f>Sheet1!$AA$53:$AB$53</c:f>
              <c:strCache>
                <c:ptCount val="1"/>
                <c:pt idx="0">
                  <c:v>EI cereals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Sheet1!$AC$53:$AL$53</c:f>
              <c:numCache>
                <c:formatCode>0.00</c:formatCode>
                <c:ptCount val="10"/>
                <c:pt idx="0">
                  <c:v>0.62308061321967945</c:v>
                </c:pt>
                <c:pt idx="1">
                  <c:v>0.6150297796436307</c:v>
                </c:pt>
                <c:pt idx="2">
                  <c:v>0.64005227586096869</c:v>
                </c:pt>
                <c:pt idx="3">
                  <c:v>0.56514393645033811</c:v>
                </c:pt>
                <c:pt idx="4">
                  <c:v>0.56710107523703512</c:v>
                </c:pt>
                <c:pt idx="5">
                  <c:v>0.53750237769989284</c:v>
                </c:pt>
                <c:pt idx="6">
                  <c:v>0.63802902875152578</c:v>
                </c:pt>
                <c:pt idx="7">
                  <c:v>0.43081494557189642</c:v>
                </c:pt>
                <c:pt idx="8">
                  <c:v>0.5467169448671918</c:v>
                </c:pt>
                <c:pt idx="9">
                  <c:v>0.66052790908287773</c:v>
                </c:pt>
              </c:numCache>
            </c:numRef>
          </c:val>
          <c:smooth val="0"/>
        </c:ser>
        <c:ser>
          <c:idx val="2"/>
          <c:order val="2"/>
          <c:tx>
            <c:strRef>
              <c:f>Sheet1!$AA$54:$AB$54</c:f>
              <c:strCache>
                <c:ptCount val="1"/>
                <c:pt idx="0">
                  <c:v>EI pulses and commercial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Sheet1!$AC$54:$AL$54</c:f>
              <c:numCache>
                <c:formatCode>0.00</c:formatCode>
                <c:ptCount val="10"/>
                <c:pt idx="0">
                  <c:v>0.61771455869330183</c:v>
                </c:pt>
                <c:pt idx="1">
                  <c:v>0.59801511755557679</c:v>
                </c:pt>
                <c:pt idx="2">
                  <c:v>0.6431718111643322</c:v>
                </c:pt>
                <c:pt idx="3">
                  <c:v>0.56649122935793317</c:v>
                </c:pt>
                <c:pt idx="4">
                  <c:v>0.64344486496668218</c:v>
                </c:pt>
                <c:pt idx="5">
                  <c:v>0.64118127806783087</c:v>
                </c:pt>
                <c:pt idx="6">
                  <c:v>0.59687915025761851</c:v>
                </c:pt>
                <c:pt idx="7">
                  <c:v>0.53030317111834901</c:v>
                </c:pt>
                <c:pt idx="8">
                  <c:v>0.58904045299487873</c:v>
                </c:pt>
                <c:pt idx="9">
                  <c:v>0.64048215765056105</c:v>
                </c:pt>
              </c:numCache>
            </c:numRef>
          </c:val>
          <c:smooth val="0"/>
        </c:ser>
        <c:ser>
          <c:idx val="3"/>
          <c:order val="3"/>
          <c:tx>
            <c:strRef>
              <c:f>Sheet1!$AA$55:$AB$55</c:f>
              <c:strCache>
                <c:ptCount val="1"/>
                <c:pt idx="0">
                  <c:v>MEI oilseed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Sheet1!$AC$55:$AL$55</c:f>
              <c:numCache>
                <c:formatCode>0.00</c:formatCode>
                <c:ptCount val="10"/>
                <c:pt idx="0">
                  <c:v>0.38714318258469388</c:v>
                </c:pt>
                <c:pt idx="1">
                  <c:v>0.36248854082771403</c:v>
                </c:pt>
                <c:pt idx="2">
                  <c:v>0.33438081375075857</c:v>
                </c:pt>
                <c:pt idx="3">
                  <c:v>0.40637276194435423</c:v>
                </c:pt>
                <c:pt idx="4">
                  <c:v>0.40230018191037675</c:v>
                </c:pt>
                <c:pt idx="5">
                  <c:v>0.3638665041744677</c:v>
                </c:pt>
                <c:pt idx="6">
                  <c:v>0.38709379784940451</c:v>
                </c:pt>
                <c:pt idx="7">
                  <c:v>0.36165453986978346</c:v>
                </c:pt>
                <c:pt idx="8">
                  <c:v>0.35085158824535373</c:v>
                </c:pt>
                <c:pt idx="9">
                  <c:v>0.40074893066424644</c:v>
                </c:pt>
              </c:numCache>
            </c:numRef>
          </c:val>
          <c:smooth val="0"/>
        </c:ser>
        <c:ser>
          <c:idx val="4"/>
          <c:order val="4"/>
          <c:tx>
            <c:strRef>
              <c:f>Sheet1!$AA$56:$AB$56</c:f>
              <c:strCache>
                <c:ptCount val="1"/>
                <c:pt idx="0">
                  <c:v>MEI cereals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Sheet1!$AC$56:$AL$56</c:f>
              <c:numCache>
                <c:formatCode>0.00</c:formatCode>
                <c:ptCount val="10"/>
                <c:pt idx="0">
                  <c:v>0.49637178712124042</c:v>
                </c:pt>
                <c:pt idx="1">
                  <c:v>0.48995816011187299</c:v>
                </c:pt>
                <c:pt idx="2">
                  <c:v>0.5098921155297016</c:v>
                </c:pt>
                <c:pt idx="3">
                  <c:v>0.45021703414431813</c:v>
                </c:pt>
                <c:pt idx="4">
                  <c:v>0.45177617184911212</c:v>
                </c:pt>
                <c:pt idx="5">
                  <c:v>0.42819662518812118</c:v>
                </c:pt>
                <c:pt idx="6">
                  <c:v>0.50828031320076617</c:v>
                </c:pt>
                <c:pt idx="7">
                  <c:v>0.34320500415997857</c:v>
                </c:pt>
                <c:pt idx="8">
                  <c:v>0.43553733050833027</c:v>
                </c:pt>
                <c:pt idx="9">
                  <c:v>0.52620385182699958</c:v>
                </c:pt>
              </c:numCache>
            </c:numRef>
          </c:val>
          <c:smooth val="0"/>
        </c:ser>
        <c:ser>
          <c:idx val="5"/>
          <c:order val="5"/>
          <c:tx>
            <c:strRef>
              <c:f>Sheet1!$AA$57:$AB$57</c:f>
              <c:strCache>
                <c:ptCount val="1"/>
                <c:pt idx="0">
                  <c:v>MEI pulses and commercial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Sheet1!$AC$57:$AL$57</c:f>
              <c:numCache>
                <c:formatCode>0.00</c:formatCode>
                <c:ptCount val="10"/>
                <c:pt idx="0">
                  <c:v>0.49209696614537246</c:v>
                </c:pt>
                <c:pt idx="1">
                  <c:v>0.47640357656566051</c:v>
                </c:pt>
                <c:pt idx="2">
                  <c:v>0.51237726637642278</c:v>
                </c:pt>
                <c:pt idx="3">
                  <c:v>0.45129034339857799</c:v>
                </c:pt>
                <c:pt idx="4">
                  <c:v>0.51259479232888705</c:v>
                </c:pt>
                <c:pt idx="5">
                  <c:v>0.51079152538324879</c:v>
                </c:pt>
                <c:pt idx="6">
                  <c:v>0.47549861803246984</c:v>
                </c:pt>
                <c:pt idx="7">
                  <c:v>0.42246143946589104</c:v>
                </c:pt>
                <c:pt idx="8">
                  <c:v>0.4692539875842478</c:v>
                </c:pt>
                <c:pt idx="9">
                  <c:v>0.51023457714321319</c:v>
                </c:pt>
              </c:numCache>
            </c:numRef>
          </c:val>
          <c:smooth val="0"/>
        </c:ser>
        <c:ser>
          <c:idx val="6"/>
          <c:order val="6"/>
          <c:tx>
            <c:strRef>
              <c:f>Sheet1!$AA$58:$AB$58</c:f>
              <c:strCache>
                <c:ptCount val="1"/>
                <c:pt idx="0">
                  <c:v>CEI oilseed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Sheet1!$AC$58:$AL$58</c:f>
              <c:numCache>
                <c:formatCode>0.00</c:formatCode>
                <c:ptCount val="10"/>
                <c:pt idx="0">
                  <c:v>0.30971454606775523</c:v>
                </c:pt>
                <c:pt idx="1">
                  <c:v>0.28999083266217118</c:v>
                </c:pt>
                <c:pt idx="2">
                  <c:v>0.26750465100060683</c:v>
                </c:pt>
                <c:pt idx="3">
                  <c:v>0.32509820955548335</c:v>
                </c:pt>
                <c:pt idx="4">
                  <c:v>0.32184014552830137</c:v>
                </c:pt>
                <c:pt idx="5">
                  <c:v>0.29109320333957428</c:v>
                </c:pt>
                <c:pt idx="6">
                  <c:v>0.30967503827952364</c:v>
                </c:pt>
                <c:pt idx="7">
                  <c:v>0.28932363189582672</c:v>
                </c:pt>
                <c:pt idx="8">
                  <c:v>0.28068127059628301</c:v>
                </c:pt>
                <c:pt idx="9">
                  <c:v>0.32059914453139693</c:v>
                </c:pt>
              </c:numCache>
            </c:numRef>
          </c:val>
          <c:smooth val="0"/>
        </c:ser>
        <c:ser>
          <c:idx val="7"/>
          <c:order val="7"/>
          <c:tx>
            <c:strRef>
              <c:f>Sheet1!$AA$59:$AB$59</c:f>
              <c:strCache>
                <c:ptCount val="1"/>
                <c:pt idx="0">
                  <c:v>CEI cereals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Sheet1!$AC$59:$AL$59</c:f>
              <c:numCache>
                <c:formatCode>0.00</c:formatCode>
                <c:ptCount val="10"/>
                <c:pt idx="0">
                  <c:v>0.42546153181820601</c:v>
                </c:pt>
                <c:pt idx="1">
                  <c:v>0.4199641372387482</c:v>
                </c:pt>
                <c:pt idx="2">
                  <c:v>0.43705038473974428</c:v>
                </c:pt>
                <c:pt idx="3">
                  <c:v>0.38590031498084404</c:v>
                </c:pt>
                <c:pt idx="4">
                  <c:v>0.38723671872781051</c:v>
                </c:pt>
                <c:pt idx="5">
                  <c:v>0.36702567873267528</c:v>
                </c:pt>
                <c:pt idx="6">
                  <c:v>0.43566883988637095</c:v>
                </c:pt>
                <c:pt idx="7">
                  <c:v>0.29417571785141028</c:v>
                </c:pt>
                <c:pt idx="8">
                  <c:v>0.3733177118642832</c:v>
                </c:pt>
                <c:pt idx="9">
                  <c:v>0.45103187299457115</c:v>
                </c:pt>
              </c:numCache>
            </c:numRef>
          </c:val>
          <c:smooth val="0"/>
        </c:ser>
        <c:ser>
          <c:idx val="8"/>
          <c:order val="8"/>
          <c:tx>
            <c:strRef>
              <c:f>Sheet1!$AA$60:$AB$60</c:f>
              <c:strCache>
                <c:ptCount val="1"/>
                <c:pt idx="0">
                  <c:v>CEI pulses and commercial group</c:v>
                </c:pt>
              </c:strCache>
            </c:strRef>
          </c:tx>
          <c:cat>
            <c:strRef>
              <c:f>Sheet1!$AC$51:$AL$51</c:f>
              <c:strCache>
                <c:ptCount val="10"/>
                <c:pt idx="0">
                  <c:v>Aurangabad Division</c:v>
                </c:pt>
                <c:pt idx="1">
                  <c:v>Aurangabad</c:v>
                </c:pt>
                <c:pt idx="2">
                  <c:v>jalna</c:v>
                </c:pt>
                <c:pt idx="3">
                  <c:v>Beed</c:v>
                </c:pt>
                <c:pt idx="4">
                  <c:v>Latur Division</c:v>
                </c:pt>
                <c:pt idx="5">
                  <c:v>Latur</c:v>
                </c:pt>
                <c:pt idx="6">
                  <c:v>Osmanabad</c:v>
                </c:pt>
                <c:pt idx="7">
                  <c:v>Nanded</c:v>
                </c:pt>
                <c:pt idx="8">
                  <c:v>Parbhani</c:v>
                </c:pt>
                <c:pt idx="9">
                  <c:v>Marathwada Region</c:v>
                </c:pt>
              </c:strCache>
            </c:strRef>
          </c:cat>
          <c:val>
            <c:numRef>
              <c:f>Sheet1!$AC$60:$AL$60</c:f>
              <c:numCache>
                <c:formatCode>0.00</c:formatCode>
                <c:ptCount val="10"/>
                <c:pt idx="0">
                  <c:v>0.41008080512114375</c:v>
                </c:pt>
                <c:pt idx="1">
                  <c:v>0.39700298047138377</c:v>
                </c:pt>
                <c:pt idx="2">
                  <c:v>0.42698105531368558</c:v>
                </c:pt>
                <c:pt idx="3">
                  <c:v>0.37607528616548175</c:v>
                </c:pt>
                <c:pt idx="4">
                  <c:v>0.4271623269407393</c:v>
                </c:pt>
                <c:pt idx="5">
                  <c:v>0.42565960448604073</c:v>
                </c:pt>
                <c:pt idx="6">
                  <c:v>0.39624884836039154</c:v>
                </c:pt>
                <c:pt idx="7">
                  <c:v>0.35205119955490916</c:v>
                </c:pt>
                <c:pt idx="8">
                  <c:v>0.39104498965353984</c:v>
                </c:pt>
                <c:pt idx="9">
                  <c:v>0.42519548095267767</c:v>
                </c:pt>
              </c:numCache>
            </c:numRef>
          </c:val>
          <c:smooth val="0"/>
        </c:ser>
        <c:dLbls>
          <c:showLegendKey val="0"/>
          <c:showVal val="0"/>
          <c:showCatName val="0"/>
          <c:showSerName val="0"/>
          <c:showPercent val="0"/>
          <c:showBubbleSize val="0"/>
        </c:dLbls>
        <c:marker val="1"/>
        <c:smooth val="0"/>
        <c:axId val="224459776"/>
        <c:axId val="185488128"/>
      </c:lineChart>
      <c:catAx>
        <c:axId val="224459776"/>
        <c:scaling>
          <c:orientation val="minMax"/>
        </c:scaling>
        <c:delete val="0"/>
        <c:axPos val="b"/>
        <c:majorTickMark val="out"/>
        <c:minorTickMark val="none"/>
        <c:tickLblPos val="nextTo"/>
        <c:crossAx val="185488128"/>
        <c:crosses val="autoZero"/>
        <c:auto val="1"/>
        <c:lblAlgn val="ctr"/>
        <c:lblOffset val="100"/>
        <c:noMultiLvlLbl val="0"/>
      </c:catAx>
      <c:valAx>
        <c:axId val="185488128"/>
        <c:scaling>
          <c:orientation val="minMax"/>
        </c:scaling>
        <c:delete val="0"/>
        <c:axPos val="l"/>
        <c:majorGridlines/>
        <c:numFmt formatCode="0.00" sourceLinked="1"/>
        <c:majorTickMark val="out"/>
        <c:minorTickMark val="none"/>
        <c:tickLblPos val="nextTo"/>
        <c:crossAx val="224459776"/>
        <c:crosses val="autoZero"/>
        <c:crossBetween val="between"/>
      </c:valAx>
    </c:plotArea>
    <c:legend>
      <c:legendPos val="r"/>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9A01C2-482A-4B84-95CD-366D7D119BE0}" type="datetimeFigureOut">
              <a:rPr lang="en-IN" smtClean="0"/>
              <a:t>29/10/2014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38DDF-6F4C-48FF-9062-532F9BD692AC}" type="slidenum">
              <a:rPr lang="en-IN" smtClean="0"/>
              <a:t>‹#›</a:t>
            </a:fld>
            <a:endParaRPr lang="en-IN"/>
          </a:p>
        </p:txBody>
      </p:sp>
    </p:spTree>
    <p:extLst>
      <p:ext uri="{BB962C8B-B14F-4D97-AF65-F5344CB8AC3E}">
        <p14:creationId xmlns:p14="http://schemas.microsoft.com/office/powerpoint/2010/main" val="2460595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8EC50FA-392F-4AAA-958B-8F4D0F8AA7D0}" type="slidenum">
              <a:rPr lang="en-IN" smtClean="0">
                <a:solidFill>
                  <a:prstClr val="black"/>
                </a:solidFill>
              </a:rPr>
              <a:pPr/>
              <a:t>4</a:t>
            </a:fld>
            <a:endParaRPr lang="en-IN">
              <a:solidFill>
                <a:prstClr val="black"/>
              </a:solidFill>
            </a:endParaRPr>
          </a:p>
        </p:txBody>
      </p:sp>
    </p:spTree>
    <p:extLst>
      <p:ext uri="{BB962C8B-B14F-4D97-AF65-F5344CB8AC3E}">
        <p14:creationId xmlns:p14="http://schemas.microsoft.com/office/powerpoint/2010/main" val="177498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439962F-46B1-46AD-9DE2-E157651B0C1A}"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200849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39962F-46B1-46AD-9DE2-E157651B0C1A}"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427150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39962F-46B1-46AD-9DE2-E157651B0C1A}"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3351706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29043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239804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688986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122172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422891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236642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268684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09062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39962F-46B1-46AD-9DE2-E157651B0C1A}"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24870826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1587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188043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136416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7965994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2161625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35233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616934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266540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7033596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912266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962F-46B1-46AD-9DE2-E157651B0C1A}"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26669640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549587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669035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8229690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3970632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1946040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3545190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9069432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9437478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4695202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235917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439962F-46B1-46AD-9DE2-E157651B0C1A}"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19095478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2971565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8451344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906115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8745000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3397457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0597081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627035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0290043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6875168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28793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439962F-46B1-46AD-9DE2-E157651B0C1A}" type="datetimeFigureOut">
              <a:rPr lang="en-IN" smtClean="0"/>
              <a:t>29/10/2014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18346757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086396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136274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6395105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6893573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1657526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2691571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0896585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9532056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3561718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08274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439962F-46B1-46AD-9DE2-E157651B0C1A}" type="datetimeFigureOut">
              <a:rPr lang="en-IN" smtClean="0"/>
              <a:t>29/10/2014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401781099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0011702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850177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712875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5811553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73641933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67172516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103847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69879487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6837709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11448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9962F-46B1-46AD-9DE2-E157651B0C1A}" type="datetimeFigureOut">
              <a:rPr lang="en-IN" smtClean="0"/>
              <a:t>29/10/2014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304704300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063976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03222390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292805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2808322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92196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9915733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10605941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287292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2132618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03660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9962F-46B1-46AD-9DE2-E157651B0C1A}"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152546516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17107404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7181295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4266368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81681868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21499850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750019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390747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51056274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0962181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89908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9962F-46B1-46AD-9DE2-E157651B0C1A}"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9DB4A2-B646-4E29-9BE6-2F1BBF84EC77}" type="slidenum">
              <a:rPr lang="en-IN" smtClean="0"/>
              <a:t>‹#›</a:t>
            </a:fld>
            <a:endParaRPr lang="en-IN"/>
          </a:p>
        </p:txBody>
      </p:sp>
    </p:spTree>
    <p:extLst>
      <p:ext uri="{BB962C8B-B14F-4D97-AF65-F5344CB8AC3E}">
        <p14:creationId xmlns:p14="http://schemas.microsoft.com/office/powerpoint/2010/main" val="41202538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7998083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74602094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1313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6625971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57802584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58463089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4963805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01221053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84312135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85476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9962F-46B1-46AD-9DE2-E157651B0C1A}" type="datetimeFigureOut">
              <a:rPr lang="en-IN" smtClean="0"/>
              <a:t>29/10/2014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DB4A2-B646-4E29-9BE6-2F1BBF84EC77}" type="slidenum">
              <a:rPr lang="en-IN" smtClean="0"/>
              <a:t>‹#›</a:t>
            </a:fld>
            <a:endParaRPr lang="en-IN"/>
          </a:p>
        </p:txBody>
      </p:sp>
    </p:spTree>
    <p:extLst>
      <p:ext uri="{BB962C8B-B14F-4D97-AF65-F5344CB8AC3E}">
        <p14:creationId xmlns:p14="http://schemas.microsoft.com/office/powerpoint/2010/main" val="1852537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46490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407905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177003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6557234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1114060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80052706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66217961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D3240-FE49-44B2-A3F1-E1822D622237}" type="datetimeFigureOut">
              <a:rPr lang="en-IN" smtClean="0">
                <a:solidFill>
                  <a:prstClr val="black">
                    <a:tint val="75000"/>
                  </a:prstClr>
                </a:solidFill>
              </a:rPr>
              <a:pPr/>
              <a:t>29/10/2014</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FAC1-B3CC-45FA-A6B4-5A7A0C99CF79}"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59842830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microsoft.com/office/2007/relationships/hdphoto" Target="../media/hdphoto1.wdp"/><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17.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6633"/>
            <a:ext cx="9144000" cy="1008112"/>
          </a:xfr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bliqueTopLeft"/>
              <a:lightRig rig="threePt" dir="t"/>
            </a:scene3d>
          </a:bodyPr>
          <a:lstStyle/>
          <a:p>
            <a:r>
              <a:rPr lang="en-US" sz="7200" b="1" dirty="0" smtClean="0"/>
              <a:t>Welcome</a:t>
            </a:r>
            <a:endParaRPr lang="en-IN" sz="7200" b="1" dirty="0"/>
          </a:p>
        </p:txBody>
      </p:sp>
      <p:sp>
        <p:nvSpPr>
          <p:cNvPr id="3" name="Subtitle 2"/>
          <p:cNvSpPr>
            <a:spLocks noGrp="1"/>
          </p:cNvSpPr>
          <p:nvPr>
            <p:ph type="subTitle" idx="1"/>
          </p:nvPr>
        </p:nvSpPr>
        <p:spPr/>
        <p:txBody>
          <a:bodyPr/>
          <a:lstStyle/>
          <a:p>
            <a:endParaRPr lang="en-IN" dirty="0"/>
          </a:p>
        </p:txBody>
      </p:sp>
      <p:pic>
        <p:nvPicPr>
          <p:cNvPr id="2050" name="Picture 2" descr="C:\Users\supriya\Pictures\krish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4136"/>
            <a:ext cx="9144000" cy="55892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1265" y="1290660"/>
            <a:ext cx="2251214" cy="98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794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706090"/>
          </a:xfrm>
          <a:solidFill>
            <a:srgbClr val="FFCCFF"/>
          </a:solidFill>
          <a:effectLst>
            <a:innerShdw blurRad="63500" dist="50800" dir="13500000">
              <a:prstClr val="black">
                <a:alpha val="50000"/>
              </a:prstClr>
            </a:innerShdw>
          </a:effectLst>
        </p:spPr>
        <p:txBody>
          <a:bodyPr>
            <a:noAutofit/>
          </a:bodyPr>
          <a:lstStyle/>
          <a:p>
            <a:pPr lvl="0"/>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Growth </a:t>
            </a:r>
            <a:r>
              <a:rPr lang="en-US" b="1" dirty="0">
                <a:latin typeface="Times New Roman" pitchFamily="18" charset="0"/>
                <a:cs typeface="Times New Roman" pitchFamily="18" charset="0"/>
              </a:rPr>
              <a:t>analysis </a:t>
            </a: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323528" y="1340768"/>
            <a:ext cx="8568952" cy="5328592"/>
          </a:xfrm>
        </p:spPr>
        <p:txBody>
          <a:bodyPr>
            <a:normAutofit/>
          </a:bodyPr>
          <a:lstStyle/>
          <a:p>
            <a:pPr marL="0" indent="0">
              <a:buNone/>
            </a:pPr>
            <a:endParaRPr lang="en-US" b="1"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p>
          <a:p>
            <a:pPr marL="0" indent="0">
              <a:buNone/>
            </a:pPr>
            <a:endParaRPr lang="en-IN" dirty="0">
              <a:latin typeface="Times New Roman" pitchFamily="18" charset="0"/>
              <a:cs typeface="Times New Roman" pitchFamily="18" charset="0"/>
            </a:endParaRPr>
          </a:p>
        </p:txBody>
      </p:sp>
      <p:sp>
        <p:nvSpPr>
          <p:cNvPr id="4" name="Rectangle 3"/>
          <p:cNvSpPr/>
          <p:nvPr/>
        </p:nvSpPr>
        <p:spPr>
          <a:xfrm>
            <a:off x="755576" y="1340768"/>
            <a:ext cx="8136904" cy="5361468"/>
          </a:xfrm>
          <a:prstGeom prst="rect">
            <a:avLst/>
          </a:prstGeom>
        </p:spPr>
        <p:txBody>
          <a:bodyPr wrap="square">
            <a:spAutoFit/>
          </a:bodyPr>
          <a:lstStyle/>
          <a:p>
            <a:pPr>
              <a:spcBef>
                <a:spcPct val="20000"/>
              </a:spcBef>
            </a:pPr>
            <a:r>
              <a:rPr lang="en-US" b="1" dirty="0" smtClean="0">
                <a:ln>
                  <a:solidFill>
                    <a:srgbClr val="FF0000"/>
                  </a:solidFill>
                </a:ln>
                <a:solidFill>
                  <a:srgbClr val="0070C0"/>
                </a:solidFill>
                <a:latin typeface="Times New Roman" pitchFamily="18" charset="0"/>
                <a:cs typeface="Times New Roman" pitchFamily="18" charset="0"/>
              </a:rPr>
              <a:t> </a:t>
            </a:r>
            <a:r>
              <a:rPr lang="en-US" sz="2800" b="1" dirty="0">
                <a:ln>
                  <a:solidFill>
                    <a:srgbClr val="FF0000"/>
                  </a:solidFill>
                </a:ln>
                <a:solidFill>
                  <a:srgbClr val="0070C0"/>
                </a:solidFill>
                <a:latin typeface="Times New Roman" pitchFamily="18" charset="0"/>
                <a:cs typeface="Times New Roman" pitchFamily="18" charset="0"/>
              </a:rPr>
              <a:t>compound growth rates</a:t>
            </a:r>
            <a:r>
              <a:rPr lang="en-US" sz="2800" dirty="0">
                <a:ln>
                  <a:solidFill>
                    <a:srgbClr val="FF0000"/>
                  </a:solidFill>
                </a:ln>
                <a:solidFill>
                  <a:srgbClr val="0070C0"/>
                </a:solidFill>
                <a:latin typeface="Times New Roman" pitchFamily="18" charset="0"/>
                <a:cs typeface="Times New Roman" pitchFamily="18" charset="0"/>
              </a:rPr>
              <a:t> </a:t>
            </a:r>
          </a:p>
          <a:p>
            <a:pPr>
              <a:spcBef>
                <a:spcPct val="20000"/>
              </a:spcBef>
            </a:pP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     It was estimated with the following exponential model.</a:t>
            </a: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 </a:t>
            </a: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Y   =    a b </a:t>
            </a:r>
            <a:r>
              <a:rPr lang="en-US" sz="2800" b="1" baseline="30000" dirty="0">
                <a:solidFill>
                  <a:srgbClr val="FF0000"/>
                </a:solidFill>
                <a:latin typeface="Times New Roman" pitchFamily="18" charset="0"/>
                <a:cs typeface="Times New Roman" pitchFamily="18" charset="0"/>
              </a:rPr>
              <a:t>x </a:t>
            </a:r>
            <a:r>
              <a:rPr lang="en-US" sz="2800" b="1" dirty="0">
                <a:solidFill>
                  <a:srgbClr val="FF0000"/>
                </a:solidFill>
                <a:latin typeface="Times New Roman" pitchFamily="18" charset="0"/>
                <a:cs typeface="Times New Roman" pitchFamily="18" charset="0"/>
              </a:rPr>
              <a:t>e </a:t>
            </a:r>
            <a:r>
              <a:rPr lang="en-US" sz="2800" b="1" baseline="30000" dirty="0">
                <a:solidFill>
                  <a:srgbClr val="FF0000"/>
                </a:solidFill>
                <a:latin typeface="Times New Roman" pitchFamily="18" charset="0"/>
                <a:cs typeface="Times New Roman" pitchFamily="18" charset="0"/>
              </a:rPr>
              <a:t>u</a:t>
            </a:r>
            <a:r>
              <a:rPr lang="en-US" sz="2800" b="1" dirty="0">
                <a:solidFill>
                  <a:srgbClr val="FF0000"/>
                </a:solidFill>
                <a:latin typeface="Times New Roman" pitchFamily="18" charset="0"/>
                <a:cs typeface="Times New Roman" pitchFamily="18" charset="0"/>
              </a:rPr>
              <a:t> </a:t>
            </a:r>
          </a:p>
          <a:p>
            <a:pPr>
              <a:spcBef>
                <a:spcPct val="20000"/>
              </a:spcBef>
            </a:pP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       Log Y  =   log a + x log b + u</a:t>
            </a:r>
          </a:p>
          <a:p>
            <a:pPr>
              <a:spcBef>
                <a:spcPct val="20000"/>
              </a:spcBef>
            </a:pPr>
            <a:r>
              <a:rPr lang="en-US" dirty="0">
                <a:solidFill>
                  <a:prstClr val="black"/>
                </a:solidFill>
                <a:latin typeface="Times New Roman" pitchFamily="18" charset="0"/>
                <a:cs typeface="Times New Roman" pitchFamily="18" charset="0"/>
              </a:rPr>
              <a:t>								</a:t>
            </a: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         CDI   =   Antilog of ( b̂̂̂-1) x 100</a:t>
            </a:r>
          </a:p>
          <a:p>
            <a:pPr>
              <a:spcBef>
                <a:spcPct val="20000"/>
              </a:spcBef>
            </a:pP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Where,</a:t>
            </a: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               Y    =   The dependent variable (area/production/yield)</a:t>
            </a:r>
          </a:p>
          <a:p>
            <a:pPr>
              <a:spcBef>
                <a:spcPct val="20000"/>
              </a:spcBef>
            </a:pPr>
            <a:endParaRPr lang="en-IN" dirty="0">
              <a:solidFill>
                <a:prstClr val="black"/>
              </a:solidFill>
              <a:latin typeface="Times New Roman" pitchFamily="18" charset="0"/>
              <a:cs typeface="Times New Roman" pitchFamily="18" charset="0"/>
            </a:endParaRPr>
          </a:p>
          <a:p>
            <a:pPr>
              <a:spcBef>
                <a:spcPct val="20000"/>
              </a:spcBef>
            </a:pPr>
            <a:r>
              <a:rPr lang="en-US" dirty="0">
                <a:solidFill>
                  <a:prstClr val="black"/>
                </a:solidFill>
                <a:latin typeface="Times New Roman" pitchFamily="18" charset="0"/>
                <a:cs typeface="Times New Roman" pitchFamily="18" charset="0"/>
              </a:rPr>
              <a:t>         a &amp; b    =    Parameters of exponential model</a:t>
            </a:r>
            <a:endParaRPr lang="en-IN" dirty="0">
              <a:solidFill>
                <a:prstClr val="black"/>
              </a:solidFill>
              <a:latin typeface="Times New Roman" pitchFamily="18" charset="0"/>
              <a:cs typeface="Times New Roman" pitchFamily="18" charset="0"/>
            </a:endParaRPr>
          </a:p>
          <a:p>
            <a:pPr marL="342900" indent="-342900">
              <a:spcBef>
                <a:spcPct val="20000"/>
              </a:spcBef>
              <a:buFont typeface="Arial" pitchFamily="34" charset="0"/>
              <a:buChar char="•"/>
            </a:pPr>
            <a:endParaRPr lang="en-US"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950054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435280" cy="864096"/>
          </a:xfrm>
          <a:solidFill>
            <a:srgbClr val="92D050"/>
          </a:solidFill>
          <a:scene3d>
            <a:camera prst="orthographicFront"/>
            <a:lightRig rig="threePt" dir="t"/>
          </a:scene3d>
          <a:sp3d>
            <a:bevelT/>
          </a:sp3d>
        </p:spPr>
        <p:txBody>
          <a:bodyPr>
            <a:normAutofit/>
          </a:bodyPr>
          <a:lstStyle/>
          <a:p>
            <a:r>
              <a:rPr lang="en-US" sz="3200" b="1" dirty="0"/>
              <a:t>Quantification of crop diversification</a:t>
            </a:r>
            <a:endParaRPr lang="en-IN" sz="3200" dirty="0"/>
          </a:p>
        </p:txBody>
      </p:sp>
      <p:sp>
        <p:nvSpPr>
          <p:cNvPr id="3" name="Content Placeholder 2"/>
          <p:cNvSpPr>
            <a:spLocks noGrp="1"/>
          </p:cNvSpPr>
          <p:nvPr>
            <p:ph idx="1"/>
          </p:nvPr>
        </p:nvSpPr>
        <p:spPr>
          <a:xfrm>
            <a:off x="467544" y="1052736"/>
            <a:ext cx="8352928" cy="5472608"/>
          </a:xfrm>
        </p:spPr>
        <p:txBody>
          <a:bodyPr>
            <a:normAutofit fontScale="25000" lnSpcReduction="20000"/>
          </a:bodyPr>
          <a:lstStyle/>
          <a:p>
            <a:pPr marL="0" lvl="0" indent="0">
              <a:buNone/>
            </a:pPr>
            <a:endParaRPr lang="en-IN" sz="1800" dirty="0"/>
          </a:p>
          <a:p>
            <a:pPr marL="0" indent="0">
              <a:buNone/>
            </a:pPr>
            <a:r>
              <a:rPr lang="en-US" sz="1800" dirty="0"/>
              <a:t> </a:t>
            </a:r>
            <a:r>
              <a:rPr lang="en-US" sz="1800" dirty="0" smtClean="0"/>
              <a:t>                </a:t>
            </a:r>
          </a:p>
          <a:p>
            <a:pPr marL="0" indent="0">
              <a:buNone/>
            </a:pPr>
            <a:r>
              <a:rPr lang="en-US" sz="6400" dirty="0" smtClean="0"/>
              <a:t>       </a:t>
            </a:r>
            <a:r>
              <a:rPr lang="en-US" sz="6400" b="1" dirty="0" smtClean="0">
                <a:latin typeface="Times New Roman" pitchFamily="18" charset="0"/>
                <a:cs typeface="Times New Roman" pitchFamily="18" charset="0"/>
              </a:rPr>
              <a:t>Crop </a:t>
            </a:r>
            <a:r>
              <a:rPr lang="en-US" sz="6400" b="1" dirty="0">
                <a:latin typeface="Times New Roman" pitchFamily="18" charset="0"/>
                <a:cs typeface="Times New Roman" pitchFamily="18" charset="0"/>
              </a:rPr>
              <a:t>diversification index and cropping intensity are indicators for  </a:t>
            </a:r>
            <a:r>
              <a:rPr lang="en-US" sz="6400" b="1" dirty="0" smtClean="0">
                <a:latin typeface="Times New Roman" pitchFamily="18" charset="0"/>
                <a:cs typeface="Times New Roman" pitchFamily="18" charset="0"/>
              </a:rPr>
              <a:t>observing </a:t>
            </a:r>
            <a:r>
              <a:rPr lang="en-US" sz="6400" b="1" dirty="0">
                <a:latin typeface="Times New Roman" pitchFamily="18" charset="0"/>
                <a:cs typeface="Times New Roman" pitchFamily="18" charset="0"/>
              </a:rPr>
              <a:t>and </a:t>
            </a:r>
            <a:r>
              <a:rPr lang="en-US" sz="6400" b="1" dirty="0" smtClean="0">
                <a:latin typeface="Times New Roman" pitchFamily="18" charset="0"/>
                <a:cs typeface="Times New Roman" pitchFamily="18" charset="0"/>
              </a:rPr>
              <a:t>quantifying </a:t>
            </a:r>
            <a:r>
              <a:rPr lang="en-US" sz="6400" b="1" dirty="0">
                <a:latin typeface="Times New Roman" pitchFamily="18" charset="0"/>
                <a:cs typeface="Times New Roman" pitchFamily="18" charset="0"/>
              </a:rPr>
              <a:t>cropping </a:t>
            </a:r>
            <a:r>
              <a:rPr lang="en-US" sz="6400" b="1" dirty="0" smtClean="0">
                <a:latin typeface="Times New Roman" pitchFamily="18" charset="0"/>
                <a:cs typeface="Times New Roman" pitchFamily="18" charset="0"/>
              </a:rPr>
              <a:t>pattern changes.</a:t>
            </a:r>
          </a:p>
          <a:p>
            <a:pPr marL="0" indent="0">
              <a:buNone/>
            </a:pPr>
            <a:r>
              <a:rPr lang="en-US" sz="11200" b="1" dirty="0" smtClean="0">
                <a:ln>
                  <a:solidFill>
                    <a:srgbClr val="FF0000"/>
                  </a:solidFill>
                </a:ln>
                <a:solidFill>
                  <a:srgbClr val="000000"/>
                </a:solidFill>
                <a:latin typeface="Times New Roman"/>
                <a:ea typeface="Times New Roman"/>
                <a:cs typeface="Latha"/>
              </a:rPr>
              <a:t>Entropy </a:t>
            </a:r>
            <a:r>
              <a:rPr lang="en-US" sz="11200" b="1" dirty="0">
                <a:ln>
                  <a:solidFill>
                    <a:srgbClr val="FF0000"/>
                  </a:solidFill>
                </a:ln>
                <a:solidFill>
                  <a:srgbClr val="000000"/>
                </a:solidFill>
                <a:latin typeface="Times New Roman"/>
                <a:ea typeface="Times New Roman"/>
                <a:cs typeface="Latha"/>
              </a:rPr>
              <a:t>index (EI)</a:t>
            </a:r>
            <a:endParaRPr lang="en-IN" sz="11200" dirty="0">
              <a:ln>
                <a:solidFill>
                  <a:srgbClr val="FF0000"/>
                </a:solidFill>
              </a:ln>
              <a:latin typeface="Times New Roman"/>
              <a:ea typeface="Times New Roman"/>
              <a:cs typeface="Latha"/>
            </a:endParaRPr>
          </a:p>
          <a:p>
            <a:pPr marL="0" indent="0" algn="just">
              <a:lnSpc>
                <a:spcPct val="150000"/>
              </a:lnSpc>
              <a:spcAft>
                <a:spcPts val="0"/>
              </a:spcAft>
              <a:buNone/>
            </a:pPr>
            <a:r>
              <a:rPr lang="en-US" sz="6400" dirty="0">
                <a:solidFill>
                  <a:srgbClr val="000000"/>
                </a:solidFill>
                <a:latin typeface="Times New Roman"/>
                <a:ea typeface="Times New Roman"/>
                <a:cs typeface="Latha"/>
              </a:rPr>
              <a:t>		</a:t>
            </a:r>
            <a:r>
              <a:rPr lang="en-US" sz="6400" b="1" dirty="0">
                <a:solidFill>
                  <a:srgbClr val="000000"/>
                </a:solidFill>
                <a:latin typeface="Times New Roman"/>
                <a:ea typeface="Times New Roman"/>
                <a:cs typeface="Latha"/>
              </a:rPr>
              <a:t>The index </a:t>
            </a:r>
            <a:r>
              <a:rPr lang="en-US" sz="6400" b="1" dirty="0" smtClean="0">
                <a:solidFill>
                  <a:srgbClr val="000000"/>
                </a:solidFill>
                <a:latin typeface="Times New Roman"/>
                <a:ea typeface="Times New Roman"/>
                <a:cs typeface="Latha"/>
              </a:rPr>
              <a:t>has been computed </a:t>
            </a:r>
            <a:r>
              <a:rPr lang="en-US" sz="6400" b="1" dirty="0">
                <a:solidFill>
                  <a:srgbClr val="000000"/>
                </a:solidFill>
                <a:latin typeface="Times New Roman"/>
                <a:ea typeface="Times New Roman"/>
                <a:cs typeface="Latha"/>
              </a:rPr>
              <a:t>by taking the sum of squares of area proportion of each crop in the total cropped area. It </a:t>
            </a:r>
            <a:r>
              <a:rPr lang="en-US" sz="6400" b="1" dirty="0" smtClean="0">
                <a:solidFill>
                  <a:srgbClr val="000000"/>
                </a:solidFill>
                <a:latin typeface="Times New Roman"/>
                <a:ea typeface="Times New Roman"/>
                <a:cs typeface="Latha"/>
              </a:rPr>
              <a:t>has been </a:t>
            </a:r>
            <a:r>
              <a:rPr lang="en-US" sz="6400" b="1" dirty="0">
                <a:solidFill>
                  <a:srgbClr val="000000"/>
                </a:solidFill>
                <a:latin typeface="Times New Roman"/>
                <a:ea typeface="Times New Roman"/>
                <a:cs typeface="Latha"/>
              </a:rPr>
              <a:t>calculated as:</a:t>
            </a:r>
            <a:endParaRPr lang="en-IN" sz="6400" b="1" dirty="0">
              <a:latin typeface="Times New Roman"/>
              <a:ea typeface="Times New Roman"/>
              <a:cs typeface="Latha"/>
            </a:endParaRPr>
          </a:p>
          <a:p>
            <a:pPr marL="0" indent="0" algn="just">
              <a:lnSpc>
                <a:spcPct val="150000"/>
              </a:lnSpc>
              <a:spcAft>
                <a:spcPts val="0"/>
              </a:spcAft>
              <a:buNone/>
            </a:pPr>
            <a:r>
              <a:rPr lang="en-US" sz="6400" b="1" dirty="0">
                <a:solidFill>
                  <a:srgbClr val="000000"/>
                </a:solidFill>
                <a:latin typeface="Times New Roman"/>
                <a:ea typeface="Times New Roman"/>
                <a:cs typeface="Latha"/>
              </a:rPr>
              <a:t> </a:t>
            </a:r>
            <a:endParaRPr lang="en-IN" sz="6400" b="1" dirty="0">
              <a:solidFill>
                <a:srgbClr val="0070C0"/>
              </a:solidFill>
              <a:latin typeface="Times New Roman"/>
              <a:ea typeface="Times New Roman"/>
              <a:cs typeface="Latha"/>
            </a:endParaRPr>
          </a:p>
          <a:p>
            <a:pPr marL="0" indent="0" algn="just">
              <a:spcAft>
                <a:spcPts val="0"/>
              </a:spcAft>
              <a:buNone/>
            </a:pPr>
            <a:r>
              <a:rPr lang="en-US" sz="6400" b="1" dirty="0">
                <a:solidFill>
                  <a:srgbClr val="0070C0"/>
                </a:solidFill>
                <a:latin typeface="Times New Roman"/>
                <a:ea typeface="Times New Roman"/>
                <a:cs typeface="Latha"/>
              </a:rPr>
              <a:t>		</a:t>
            </a:r>
            <a:r>
              <a:rPr lang="en-US" sz="6400" b="1" dirty="0" smtClean="0">
                <a:solidFill>
                  <a:srgbClr val="0070C0"/>
                </a:solidFill>
                <a:latin typeface="Times New Roman"/>
                <a:ea typeface="Times New Roman"/>
                <a:cs typeface="Latha"/>
              </a:rPr>
              <a:t>               N </a:t>
            </a:r>
            <a:endParaRPr lang="en-IN" sz="6400" b="1" dirty="0">
              <a:solidFill>
                <a:srgbClr val="0070C0"/>
              </a:solidFill>
              <a:latin typeface="Times New Roman"/>
              <a:ea typeface="Times New Roman"/>
              <a:cs typeface="Latha"/>
            </a:endParaRPr>
          </a:p>
          <a:p>
            <a:pPr marL="0" indent="0" algn="just">
              <a:spcAft>
                <a:spcPts val="0"/>
              </a:spcAft>
              <a:buNone/>
            </a:pPr>
            <a:r>
              <a:rPr lang="en-US" sz="6400" b="1" dirty="0">
                <a:solidFill>
                  <a:srgbClr val="0070C0"/>
                </a:solidFill>
                <a:latin typeface="Times New Roman"/>
                <a:ea typeface="Times New Roman"/>
                <a:cs typeface="Latha"/>
              </a:rPr>
              <a:t> 	Entropy index = </a:t>
            </a:r>
            <a:r>
              <a:rPr lang="en-US" sz="6400" b="1" dirty="0" smtClean="0">
                <a:solidFill>
                  <a:srgbClr val="0070C0"/>
                </a:solidFill>
                <a:latin typeface="Times New Roman"/>
                <a:ea typeface="Times New Roman"/>
                <a:cs typeface="Latha"/>
              </a:rPr>
              <a:t>  </a:t>
            </a:r>
            <a:r>
              <a:rPr lang="en-US" sz="6400" b="1" dirty="0" smtClean="0">
                <a:solidFill>
                  <a:srgbClr val="0070C0"/>
                </a:solidFill>
                <a:latin typeface="Times New Roman"/>
                <a:ea typeface="Times New Roman"/>
                <a:cs typeface="Times New Roman"/>
              </a:rPr>
              <a:t>Σ</a:t>
            </a:r>
            <a:r>
              <a:rPr lang="en-US" sz="6400" b="1" dirty="0" smtClean="0">
                <a:solidFill>
                  <a:srgbClr val="0070C0"/>
                </a:solidFill>
                <a:latin typeface="Times New Roman"/>
                <a:ea typeface="Times New Roman"/>
                <a:cs typeface="Latha"/>
              </a:rPr>
              <a:t>   </a:t>
            </a:r>
            <a:r>
              <a:rPr lang="en-US" sz="6400" b="1" dirty="0">
                <a:solidFill>
                  <a:srgbClr val="0070C0"/>
                </a:solidFill>
                <a:latin typeface="Times New Roman"/>
                <a:ea typeface="Times New Roman"/>
                <a:cs typeface="Latha"/>
              </a:rPr>
              <a:t>Pi log (1/Pi)</a:t>
            </a:r>
            <a:endParaRPr lang="en-IN" sz="6400" b="1" dirty="0">
              <a:solidFill>
                <a:srgbClr val="0070C0"/>
              </a:solidFill>
              <a:latin typeface="Times New Roman"/>
              <a:ea typeface="Times New Roman"/>
              <a:cs typeface="Latha"/>
            </a:endParaRPr>
          </a:p>
          <a:p>
            <a:pPr marL="0" indent="0" algn="just">
              <a:lnSpc>
                <a:spcPct val="150000"/>
              </a:lnSpc>
              <a:spcAft>
                <a:spcPts val="0"/>
              </a:spcAft>
              <a:buNone/>
            </a:pPr>
            <a:r>
              <a:rPr lang="en-US" sz="6400" b="1" dirty="0">
                <a:solidFill>
                  <a:srgbClr val="0070C0"/>
                </a:solidFill>
                <a:latin typeface="Times New Roman"/>
                <a:ea typeface="Times New Roman"/>
                <a:cs typeface="Latha"/>
              </a:rPr>
              <a:t>		</a:t>
            </a:r>
            <a:r>
              <a:rPr lang="en-US" sz="6400" b="1" dirty="0" smtClean="0">
                <a:solidFill>
                  <a:srgbClr val="0070C0"/>
                </a:solidFill>
                <a:latin typeface="Times New Roman"/>
                <a:ea typeface="Times New Roman"/>
                <a:cs typeface="Latha"/>
              </a:rPr>
              <a:t>             </a:t>
            </a:r>
            <a:r>
              <a:rPr lang="en-US" sz="6400" b="1" dirty="0">
                <a:solidFill>
                  <a:srgbClr val="0070C0"/>
                </a:solidFill>
                <a:latin typeface="Times New Roman"/>
                <a:ea typeface="Times New Roman"/>
                <a:cs typeface="Latha"/>
              </a:rPr>
              <a:t>i = 1 </a:t>
            </a:r>
            <a:endParaRPr lang="en-IN" sz="6400" b="1" dirty="0">
              <a:solidFill>
                <a:srgbClr val="0070C0"/>
              </a:solidFill>
              <a:latin typeface="Times New Roman"/>
              <a:ea typeface="Times New Roman"/>
              <a:cs typeface="Latha"/>
            </a:endParaRPr>
          </a:p>
          <a:p>
            <a:pPr marL="0" indent="0" algn="just">
              <a:lnSpc>
                <a:spcPct val="150000"/>
              </a:lnSpc>
              <a:spcAft>
                <a:spcPts val="0"/>
              </a:spcAft>
              <a:buNone/>
            </a:pPr>
            <a:r>
              <a:rPr lang="en-US" sz="6400" b="1" dirty="0">
                <a:solidFill>
                  <a:srgbClr val="000000"/>
                </a:solidFill>
                <a:latin typeface="Times New Roman"/>
                <a:ea typeface="Times New Roman"/>
                <a:cs typeface="Latha"/>
              </a:rPr>
              <a:t>Where,</a:t>
            </a:r>
            <a:endParaRPr lang="en-IN" sz="6400" b="1" dirty="0">
              <a:latin typeface="Times New Roman"/>
              <a:ea typeface="Times New Roman"/>
              <a:cs typeface="Latha"/>
            </a:endParaRPr>
          </a:p>
          <a:p>
            <a:pPr marL="0" indent="0">
              <a:lnSpc>
                <a:spcPct val="150000"/>
              </a:lnSpc>
              <a:spcAft>
                <a:spcPts val="0"/>
              </a:spcAft>
              <a:buNone/>
            </a:pPr>
            <a:r>
              <a:rPr lang="en-US" sz="6400" b="1" dirty="0">
                <a:solidFill>
                  <a:srgbClr val="000000"/>
                </a:solidFill>
                <a:latin typeface="Times New Roman"/>
                <a:ea typeface="Times New Roman"/>
                <a:cs typeface="Latha"/>
              </a:rPr>
              <a:t>N 	=	Total number of crops</a:t>
            </a:r>
            <a:endParaRPr lang="en-IN" sz="6400" b="1" dirty="0">
              <a:latin typeface="Times New Roman"/>
              <a:ea typeface="Times New Roman"/>
              <a:cs typeface="Latha"/>
            </a:endParaRPr>
          </a:p>
          <a:p>
            <a:pPr marL="0" indent="0">
              <a:lnSpc>
                <a:spcPct val="150000"/>
              </a:lnSpc>
              <a:spcAft>
                <a:spcPts val="0"/>
              </a:spcAft>
              <a:buNone/>
            </a:pPr>
            <a:r>
              <a:rPr lang="en-US" sz="6400" b="1" dirty="0">
                <a:solidFill>
                  <a:srgbClr val="000000"/>
                </a:solidFill>
                <a:latin typeface="Times New Roman"/>
                <a:ea typeface="Times New Roman"/>
                <a:cs typeface="Latha"/>
              </a:rPr>
              <a:t>Pi	=	Proportion of area under </a:t>
            </a:r>
            <a:r>
              <a:rPr lang="en-US" sz="6400" b="1" dirty="0" err="1">
                <a:solidFill>
                  <a:srgbClr val="000000"/>
                </a:solidFill>
                <a:latin typeface="Times New Roman"/>
                <a:ea typeface="Times New Roman"/>
                <a:cs typeface="Latha"/>
              </a:rPr>
              <a:t>i</a:t>
            </a:r>
            <a:r>
              <a:rPr lang="en-US" sz="6400" b="1" baseline="30000" dirty="0" err="1">
                <a:solidFill>
                  <a:srgbClr val="000000"/>
                </a:solidFill>
                <a:latin typeface="Times New Roman"/>
                <a:ea typeface="Times New Roman"/>
                <a:cs typeface="Latha"/>
              </a:rPr>
              <a:t>th</a:t>
            </a:r>
            <a:r>
              <a:rPr lang="en-US" sz="6400" b="1" dirty="0">
                <a:solidFill>
                  <a:srgbClr val="000000"/>
                </a:solidFill>
                <a:latin typeface="Times New Roman"/>
                <a:ea typeface="Times New Roman"/>
                <a:cs typeface="Latha"/>
              </a:rPr>
              <a:t> </a:t>
            </a:r>
            <a:r>
              <a:rPr lang="en-US" sz="6400" b="1" dirty="0" smtClean="0">
                <a:solidFill>
                  <a:srgbClr val="000000"/>
                </a:solidFill>
                <a:latin typeface="Times New Roman"/>
                <a:ea typeface="Times New Roman"/>
                <a:cs typeface="Latha"/>
              </a:rPr>
              <a:t> crops </a:t>
            </a:r>
            <a:r>
              <a:rPr lang="en-US" sz="6400" b="1" dirty="0">
                <a:solidFill>
                  <a:srgbClr val="000000"/>
                </a:solidFill>
                <a:latin typeface="Times New Roman"/>
                <a:ea typeface="Times New Roman"/>
                <a:cs typeface="Latha"/>
              </a:rPr>
              <a:t>to total cropped area.</a:t>
            </a:r>
            <a:endParaRPr lang="en-IN" sz="6400" b="1" dirty="0">
              <a:latin typeface="Times New Roman"/>
              <a:ea typeface="Times New Roman"/>
              <a:cs typeface="Latha"/>
            </a:endParaRPr>
          </a:p>
          <a:p>
            <a:pPr marL="0" indent="0" algn="just">
              <a:lnSpc>
                <a:spcPct val="150000"/>
              </a:lnSpc>
              <a:spcAft>
                <a:spcPts val="0"/>
              </a:spcAft>
              <a:buNone/>
            </a:pPr>
            <a:r>
              <a:rPr lang="en-US" sz="6400" b="1" dirty="0">
                <a:solidFill>
                  <a:srgbClr val="000000"/>
                </a:solidFill>
                <a:latin typeface="Times New Roman"/>
                <a:ea typeface="Times New Roman"/>
                <a:cs typeface="Latha"/>
              </a:rPr>
              <a:t> </a:t>
            </a:r>
            <a:r>
              <a:rPr lang="en-US" sz="6400" b="1" dirty="0" smtClean="0">
                <a:solidFill>
                  <a:srgbClr val="000000"/>
                </a:solidFill>
                <a:latin typeface="Times New Roman"/>
                <a:ea typeface="Times New Roman"/>
                <a:cs typeface="Latha"/>
              </a:rPr>
              <a:t>                                     </a:t>
            </a:r>
          </a:p>
          <a:p>
            <a:pPr marL="0" indent="0" algn="just">
              <a:lnSpc>
                <a:spcPct val="150000"/>
              </a:lnSpc>
              <a:spcAft>
                <a:spcPts val="0"/>
              </a:spcAft>
              <a:buNone/>
            </a:pPr>
            <a:r>
              <a:rPr lang="en-US" sz="6400" b="1" dirty="0">
                <a:solidFill>
                  <a:srgbClr val="000000"/>
                </a:solidFill>
                <a:latin typeface="Times New Roman"/>
                <a:ea typeface="Times New Roman"/>
                <a:cs typeface="Latha"/>
              </a:rPr>
              <a:t> </a:t>
            </a:r>
            <a:r>
              <a:rPr lang="en-US" sz="6400" b="1" dirty="0" smtClean="0">
                <a:solidFill>
                  <a:srgbClr val="000000"/>
                </a:solidFill>
                <a:latin typeface="Times New Roman"/>
                <a:ea typeface="Times New Roman"/>
                <a:cs typeface="Latha"/>
              </a:rPr>
              <a:t>                                         </a:t>
            </a:r>
            <a:r>
              <a:rPr lang="en-US" sz="6400" b="1" dirty="0" smtClean="0">
                <a:solidFill>
                  <a:srgbClr val="000000"/>
                </a:solidFill>
                <a:latin typeface="Times New Roman"/>
                <a:ea typeface="Times New Roman"/>
              </a:rPr>
              <a:t>The </a:t>
            </a:r>
            <a:r>
              <a:rPr lang="en-US" sz="6400" b="1" dirty="0">
                <a:solidFill>
                  <a:srgbClr val="000000"/>
                </a:solidFill>
                <a:latin typeface="Times New Roman"/>
                <a:ea typeface="Times New Roman"/>
              </a:rPr>
              <a:t>index would increase with the increase in diversification and it approaches zero when there is perfect concentration ,i.e</a:t>
            </a:r>
            <a:r>
              <a:rPr lang="en-US" sz="6400" b="1" dirty="0" smtClean="0">
                <a:solidFill>
                  <a:srgbClr val="000000"/>
                </a:solidFill>
                <a:latin typeface="Times New Roman"/>
                <a:ea typeface="Times New Roman"/>
              </a:rPr>
              <a:t>., when </a:t>
            </a:r>
            <a:r>
              <a:rPr lang="en-US" sz="6400" b="1" dirty="0">
                <a:solidFill>
                  <a:srgbClr val="000000"/>
                </a:solidFill>
                <a:latin typeface="Times New Roman"/>
                <a:ea typeface="Times New Roman"/>
              </a:rPr>
              <a:t>Pi equals one the upper bound of index is log N.</a:t>
            </a:r>
            <a:endParaRPr lang="en-IN" sz="6400" b="1" dirty="0">
              <a:latin typeface="Times New Roman"/>
              <a:ea typeface="Times New Roman"/>
              <a:cs typeface="Latha"/>
            </a:endParaRPr>
          </a:p>
          <a:p>
            <a:pPr marL="0" indent="0" algn="just">
              <a:lnSpc>
                <a:spcPct val="150000"/>
              </a:lnSpc>
              <a:spcAft>
                <a:spcPts val="0"/>
              </a:spcAft>
              <a:buNone/>
            </a:pPr>
            <a:r>
              <a:rPr lang="en-US" sz="6200" b="1" dirty="0">
                <a:solidFill>
                  <a:srgbClr val="000000"/>
                </a:solidFill>
                <a:latin typeface="Times New Roman"/>
                <a:ea typeface="Times New Roman"/>
                <a:cs typeface="Latha"/>
              </a:rPr>
              <a:t>		</a:t>
            </a:r>
            <a:endParaRPr lang="en-US" sz="6200" b="1" dirty="0" smtClean="0"/>
          </a:p>
        </p:txBody>
      </p:sp>
    </p:spTree>
    <p:extLst>
      <p:ext uri="{BB962C8B-B14F-4D97-AF65-F5344CB8AC3E}">
        <p14:creationId xmlns:p14="http://schemas.microsoft.com/office/powerpoint/2010/main" val="937072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err="1" smtClean="0"/>
              <a:t>Cont</a:t>
            </a:r>
            <a:r>
              <a:rPr lang="en-US" dirty="0" smtClean="0"/>
              <a:t>…..</a:t>
            </a:r>
            <a:endParaRPr lang="en-IN" dirty="0"/>
          </a:p>
        </p:txBody>
      </p:sp>
      <p:sp>
        <p:nvSpPr>
          <p:cNvPr id="3" name="Content Placeholder 2"/>
          <p:cNvSpPr>
            <a:spLocks noGrp="1"/>
          </p:cNvSpPr>
          <p:nvPr>
            <p:ph idx="1"/>
          </p:nvPr>
        </p:nvSpPr>
        <p:spPr>
          <a:xfrm>
            <a:off x="457200" y="1052736"/>
            <a:ext cx="8229600" cy="5616624"/>
          </a:xfrm>
        </p:spPr>
        <p:txBody>
          <a:bodyPr>
            <a:normAutofit fontScale="25000" lnSpcReduction="20000"/>
          </a:bodyPr>
          <a:lstStyle/>
          <a:p>
            <a:pPr marL="0" indent="0" algn="just">
              <a:lnSpc>
                <a:spcPct val="150000"/>
              </a:lnSpc>
              <a:spcAft>
                <a:spcPts val="0"/>
              </a:spcAft>
              <a:buNone/>
            </a:pPr>
            <a:r>
              <a:rPr lang="en-US" b="1" dirty="0" smtClean="0">
                <a:solidFill>
                  <a:srgbClr val="000000"/>
                </a:solidFill>
                <a:latin typeface="Times New Roman"/>
                <a:ea typeface="Times New Roman"/>
                <a:cs typeface="Times New Roman"/>
              </a:rPr>
              <a:t> </a:t>
            </a:r>
          </a:p>
          <a:p>
            <a:pPr marL="0" indent="0" algn="just">
              <a:lnSpc>
                <a:spcPct val="150000"/>
              </a:lnSpc>
              <a:spcAft>
                <a:spcPts val="0"/>
              </a:spcAft>
              <a:buNone/>
            </a:pPr>
            <a:r>
              <a:rPr lang="en-US" sz="11200" b="1" dirty="0" smtClean="0">
                <a:ln>
                  <a:solidFill>
                    <a:srgbClr val="C00000"/>
                  </a:solidFill>
                </a:ln>
                <a:solidFill>
                  <a:srgbClr val="000000"/>
                </a:solidFill>
                <a:latin typeface="Times New Roman"/>
                <a:ea typeface="Times New Roman"/>
                <a:cs typeface="Times New Roman"/>
              </a:rPr>
              <a:t>Modified </a:t>
            </a:r>
            <a:r>
              <a:rPr lang="en-US" sz="11200" b="1" dirty="0">
                <a:ln>
                  <a:solidFill>
                    <a:srgbClr val="C00000"/>
                  </a:solidFill>
                </a:ln>
                <a:solidFill>
                  <a:srgbClr val="000000"/>
                </a:solidFill>
                <a:latin typeface="Times New Roman"/>
                <a:ea typeface="Times New Roman"/>
                <a:cs typeface="Times New Roman"/>
              </a:rPr>
              <a:t>Entropy Index (M.E.I.)</a:t>
            </a:r>
            <a:endParaRPr lang="en-IN" sz="11200" dirty="0">
              <a:ln>
                <a:solidFill>
                  <a:srgbClr val="C00000"/>
                </a:solidFill>
              </a:ln>
              <a:latin typeface="Times New Roman"/>
              <a:ea typeface="Times New Roman"/>
              <a:cs typeface="Latha"/>
            </a:endParaRPr>
          </a:p>
          <a:p>
            <a:pPr marL="0" indent="0" algn="just">
              <a:lnSpc>
                <a:spcPct val="150000"/>
              </a:lnSpc>
              <a:spcAft>
                <a:spcPts val="0"/>
              </a:spcAft>
              <a:buNone/>
            </a:pPr>
            <a:r>
              <a:rPr lang="en-US" b="1" dirty="0">
                <a:solidFill>
                  <a:srgbClr val="000000"/>
                </a:solidFill>
                <a:latin typeface="Times New Roman"/>
                <a:ea typeface="Times New Roman"/>
                <a:cs typeface="Times New Roman"/>
              </a:rPr>
              <a:t>                     </a:t>
            </a:r>
            <a:endParaRPr lang="en-US" b="1" dirty="0" smtClean="0">
              <a:solidFill>
                <a:srgbClr val="000000"/>
              </a:solidFill>
              <a:latin typeface="Times New Roman"/>
              <a:ea typeface="Times New Roman"/>
              <a:cs typeface="Times New Roman"/>
            </a:endParaRPr>
          </a:p>
          <a:p>
            <a:pPr marL="0" indent="0" algn="just">
              <a:lnSpc>
                <a:spcPct val="150000"/>
              </a:lnSpc>
              <a:spcAft>
                <a:spcPts val="0"/>
              </a:spcAft>
              <a:buNone/>
            </a:pPr>
            <a:r>
              <a:rPr lang="en-US" b="1" dirty="0" smtClean="0">
                <a:solidFill>
                  <a:srgbClr val="000000"/>
                </a:solidFill>
                <a:latin typeface="Times New Roman"/>
                <a:ea typeface="Times New Roman"/>
                <a:cs typeface="Times New Roman"/>
              </a:rPr>
              <a:t>  </a:t>
            </a:r>
            <a:r>
              <a:rPr lang="en-US" sz="8000" b="1" dirty="0">
                <a:solidFill>
                  <a:srgbClr val="000000"/>
                </a:solidFill>
                <a:latin typeface="Times New Roman"/>
                <a:ea typeface="Times New Roman"/>
                <a:cs typeface="Times New Roman"/>
              </a:rPr>
              <a:t>Modified Entropy Index is used to overcome the limitation of Entropy Index by using variable base of logarithm instead of fixed base of logarithm .It can be computed as :</a:t>
            </a:r>
            <a:endParaRPr lang="en-IN" sz="8000" b="1" dirty="0">
              <a:latin typeface="Times New Roman"/>
              <a:ea typeface="Times New Roman"/>
              <a:cs typeface="Latha"/>
            </a:endParaRPr>
          </a:p>
          <a:p>
            <a:pPr marL="0" indent="0" algn="just">
              <a:lnSpc>
                <a:spcPct val="150000"/>
              </a:lnSpc>
              <a:spcAft>
                <a:spcPts val="0"/>
              </a:spcAft>
              <a:buNone/>
            </a:pPr>
            <a:r>
              <a:rPr lang="en-US" sz="8000" b="1" baseline="-25000" dirty="0">
                <a:solidFill>
                  <a:srgbClr val="002060"/>
                </a:solidFill>
                <a:latin typeface="Times New Roman"/>
                <a:ea typeface="Times New Roman"/>
                <a:cs typeface="Times New Roman"/>
              </a:rPr>
              <a:t>                                                  </a:t>
            </a:r>
            <a:r>
              <a:rPr lang="en-US" sz="8000" b="1" baseline="-25000" dirty="0" smtClean="0">
                <a:solidFill>
                  <a:srgbClr val="002060"/>
                </a:solidFill>
                <a:latin typeface="Times New Roman"/>
                <a:ea typeface="Times New Roman"/>
                <a:cs typeface="Times New Roman"/>
              </a:rPr>
              <a:t>  </a:t>
            </a:r>
            <a:r>
              <a:rPr lang="en-US" sz="8000" b="1" baseline="-25000" dirty="0">
                <a:solidFill>
                  <a:srgbClr val="002060"/>
                </a:solidFill>
                <a:latin typeface="Times New Roman"/>
                <a:ea typeface="Times New Roman"/>
                <a:cs typeface="Times New Roman"/>
              </a:rPr>
              <a:t>N</a:t>
            </a:r>
            <a:endParaRPr lang="en-IN" sz="8000" b="1" dirty="0">
              <a:solidFill>
                <a:srgbClr val="002060"/>
              </a:solidFill>
              <a:latin typeface="Times New Roman"/>
              <a:ea typeface="Times New Roman"/>
              <a:cs typeface="Latha"/>
            </a:endParaRPr>
          </a:p>
          <a:p>
            <a:pPr marL="0" indent="0" algn="just">
              <a:lnSpc>
                <a:spcPct val="150000"/>
              </a:lnSpc>
              <a:spcAft>
                <a:spcPts val="0"/>
              </a:spcAft>
              <a:buNone/>
            </a:pPr>
            <a:r>
              <a:rPr lang="en-US" sz="8000" b="1" dirty="0">
                <a:solidFill>
                  <a:srgbClr val="002060"/>
                </a:solidFill>
                <a:latin typeface="Times New Roman"/>
                <a:ea typeface="Times New Roman"/>
                <a:cs typeface="Times New Roman"/>
              </a:rPr>
              <a:t>                   M.E.I= - ∑ (P</a:t>
            </a:r>
            <a:r>
              <a:rPr lang="en-US" sz="8000" b="1" baseline="-25000" dirty="0">
                <a:solidFill>
                  <a:srgbClr val="002060"/>
                </a:solidFill>
                <a:latin typeface="Times New Roman"/>
                <a:ea typeface="Times New Roman"/>
                <a:cs typeface="Times New Roman"/>
              </a:rPr>
              <a:t>i</a:t>
            </a:r>
            <a:r>
              <a:rPr lang="en-US" sz="8000" b="1" dirty="0">
                <a:solidFill>
                  <a:srgbClr val="002060"/>
                </a:solidFill>
                <a:latin typeface="Times New Roman"/>
                <a:ea typeface="Times New Roman"/>
                <a:cs typeface="Times New Roman"/>
              </a:rPr>
              <a:t>.log </a:t>
            </a:r>
            <a:r>
              <a:rPr lang="en-US" sz="8000" b="1" baseline="-25000" dirty="0">
                <a:solidFill>
                  <a:srgbClr val="002060"/>
                </a:solidFill>
                <a:latin typeface="Times New Roman"/>
                <a:ea typeface="Times New Roman"/>
                <a:cs typeface="Times New Roman"/>
              </a:rPr>
              <a:t>N </a:t>
            </a:r>
            <a:r>
              <a:rPr lang="en-US" sz="8000" b="1" dirty="0">
                <a:solidFill>
                  <a:srgbClr val="002060"/>
                </a:solidFill>
                <a:latin typeface="Times New Roman"/>
                <a:ea typeface="Times New Roman"/>
                <a:cs typeface="Times New Roman"/>
              </a:rPr>
              <a:t>P </a:t>
            </a:r>
            <a:r>
              <a:rPr lang="en-US" sz="8000" b="1" baseline="-25000" dirty="0">
                <a:solidFill>
                  <a:srgbClr val="002060"/>
                </a:solidFill>
                <a:latin typeface="Times New Roman"/>
                <a:ea typeface="Times New Roman"/>
                <a:cs typeface="Times New Roman"/>
              </a:rPr>
              <a:t>i</a:t>
            </a:r>
            <a:r>
              <a:rPr lang="en-US" sz="8000" b="1" baseline="30000" dirty="0">
                <a:solidFill>
                  <a:srgbClr val="002060"/>
                </a:solidFill>
                <a:latin typeface="Times New Roman"/>
                <a:ea typeface="Times New Roman"/>
                <a:cs typeface="Times New Roman"/>
              </a:rPr>
              <a:t>t </a:t>
            </a:r>
            <a:r>
              <a:rPr lang="en-US" sz="8000" b="1" dirty="0">
                <a:solidFill>
                  <a:srgbClr val="002060"/>
                </a:solidFill>
                <a:latin typeface="Times New Roman"/>
                <a:ea typeface="Times New Roman"/>
                <a:cs typeface="Times New Roman"/>
              </a:rPr>
              <a:t>) </a:t>
            </a:r>
            <a:endParaRPr lang="en-IN" sz="8000" b="1" dirty="0">
              <a:solidFill>
                <a:srgbClr val="002060"/>
              </a:solidFill>
              <a:latin typeface="Times New Roman"/>
              <a:ea typeface="Times New Roman"/>
              <a:cs typeface="Latha"/>
            </a:endParaRPr>
          </a:p>
          <a:p>
            <a:pPr marL="0" indent="0" algn="just">
              <a:lnSpc>
                <a:spcPct val="150000"/>
              </a:lnSpc>
              <a:spcAft>
                <a:spcPts val="0"/>
              </a:spcAft>
              <a:buNone/>
            </a:pPr>
            <a:r>
              <a:rPr lang="en-US" sz="8000" b="1" baseline="30000" dirty="0">
                <a:solidFill>
                  <a:srgbClr val="002060"/>
                </a:solidFill>
                <a:latin typeface="Times New Roman"/>
                <a:ea typeface="Times New Roman"/>
                <a:cs typeface="Times New Roman"/>
              </a:rPr>
              <a:t>                                                  </a:t>
            </a:r>
            <a:r>
              <a:rPr lang="en-US" sz="8000" b="1" baseline="30000" dirty="0" smtClean="0">
                <a:solidFill>
                  <a:srgbClr val="002060"/>
                </a:solidFill>
                <a:latin typeface="Times New Roman"/>
                <a:ea typeface="Times New Roman"/>
                <a:cs typeface="Times New Roman"/>
              </a:rPr>
              <a:t> </a:t>
            </a:r>
            <a:r>
              <a:rPr lang="en-US" sz="8000" b="1" baseline="30000" dirty="0">
                <a:solidFill>
                  <a:srgbClr val="002060"/>
                </a:solidFill>
                <a:latin typeface="Times New Roman"/>
                <a:ea typeface="Times New Roman"/>
                <a:cs typeface="Times New Roman"/>
              </a:rPr>
              <a:t>i=1</a:t>
            </a:r>
            <a:endParaRPr lang="en-IN" sz="8000" b="1" dirty="0">
              <a:solidFill>
                <a:srgbClr val="002060"/>
              </a:solidFill>
              <a:latin typeface="Times New Roman"/>
              <a:ea typeface="Times New Roman"/>
              <a:cs typeface="Latha"/>
            </a:endParaRPr>
          </a:p>
          <a:p>
            <a:pPr marL="0" indent="0" algn="just">
              <a:lnSpc>
                <a:spcPct val="150000"/>
              </a:lnSpc>
              <a:spcAft>
                <a:spcPts val="0"/>
              </a:spcAft>
              <a:buNone/>
            </a:pPr>
            <a:r>
              <a:rPr lang="en-US" sz="8000" b="1" dirty="0">
                <a:solidFill>
                  <a:srgbClr val="000000"/>
                </a:solidFill>
                <a:latin typeface="Times New Roman"/>
                <a:ea typeface="Times New Roman"/>
                <a:cs typeface="Times New Roman"/>
              </a:rPr>
              <a:t>The </a:t>
            </a:r>
            <a:r>
              <a:rPr lang="en-US" sz="8000" b="1" dirty="0" smtClean="0">
                <a:solidFill>
                  <a:srgbClr val="000000"/>
                </a:solidFill>
                <a:latin typeface="Times New Roman"/>
                <a:ea typeface="Times New Roman"/>
                <a:cs typeface="Times New Roman"/>
              </a:rPr>
              <a:t>M.E.I, however </a:t>
            </a:r>
            <a:r>
              <a:rPr lang="en-US" sz="8000" b="1" dirty="0">
                <a:solidFill>
                  <a:srgbClr val="000000"/>
                </a:solidFill>
                <a:latin typeface="Times New Roman"/>
                <a:ea typeface="Times New Roman"/>
                <a:cs typeface="Times New Roman"/>
              </a:rPr>
              <a:t>,is equal to EI</a:t>
            </a:r>
            <a:r>
              <a:rPr lang="en-US" sz="8000" b="1" dirty="0" smtClean="0">
                <a:solidFill>
                  <a:srgbClr val="000000"/>
                </a:solidFill>
                <a:latin typeface="Times New Roman"/>
                <a:ea typeface="Times New Roman"/>
                <a:cs typeface="Times New Roman"/>
              </a:rPr>
              <a:t>/ </a:t>
            </a:r>
            <a:r>
              <a:rPr lang="en-US" sz="8000" b="1" dirty="0" err="1" smtClean="0">
                <a:solidFill>
                  <a:srgbClr val="000000"/>
                </a:solidFill>
                <a:latin typeface="Times New Roman"/>
                <a:ea typeface="Times New Roman"/>
                <a:cs typeface="Times New Roman"/>
              </a:rPr>
              <a:t>logN</a:t>
            </a:r>
            <a:r>
              <a:rPr lang="en-US" sz="8000" b="1" dirty="0" smtClean="0">
                <a:solidFill>
                  <a:srgbClr val="000000"/>
                </a:solidFill>
                <a:latin typeface="Times New Roman"/>
                <a:ea typeface="Times New Roman"/>
                <a:cs typeface="Times New Roman"/>
              </a:rPr>
              <a:t>. It </a:t>
            </a:r>
            <a:r>
              <a:rPr lang="en-US" sz="8000" b="1" dirty="0">
                <a:solidFill>
                  <a:srgbClr val="000000"/>
                </a:solidFill>
                <a:latin typeface="Times New Roman"/>
                <a:ea typeface="Times New Roman"/>
                <a:cs typeface="Times New Roman"/>
              </a:rPr>
              <a:t>is worth mentioning that the base of logarithm is shifted to ‘N</a:t>
            </a:r>
            <a:r>
              <a:rPr lang="en-US" sz="8000" b="1" dirty="0" smtClean="0">
                <a:solidFill>
                  <a:srgbClr val="000000"/>
                </a:solidFill>
                <a:latin typeface="Times New Roman"/>
                <a:ea typeface="Times New Roman"/>
                <a:cs typeface="Times New Roman"/>
              </a:rPr>
              <a:t>’ number </a:t>
            </a:r>
            <a:r>
              <a:rPr lang="en-US" sz="8000" b="1" dirty="0">
                <a:solidFill>
                  <a:srgbClr val="000000"/>
                </a:solidFill>
                <a:latin typeface="Times New Roman"/>
                <a:ea typeface="Times New Roman"/>
                <a:cs typeface="Times New Roman"/>
              </a:rPr>
              <a:t>of crops</a:t>
            </a:r>
            <a:r>
              <a:rPr lang="en-US" sz="8000" b="1" dirty="0" smtClean="0">
                <a:solidFill>
                  <a:srgbClr val="000000"/>
                </a:solidFill>
                <a:latin typeface="Times New Roman"/>
                <a:ea typeface="Times New Roman"/>
                <a:cs typeface="Times New Roman"/>
              </a:rPr>
              <a:t>. This </a:t>
            </a:r>
            <a:r>
              <a:rPr lang="en-US" sz="8000" b="1" dirty="0">
                <a:solidFill>
                  <a:srgbClr val="000000"/>
                </a:solidFill>
                <a:latin typeface="Times New Roman"/>
                <a:ea typeface="Times New Roman"/>
                <a:cs typeface="Times New Roman"/>
              </a:rPr>
              <a:t>index has a lower limit equal to zero when there is complete </a:t>
            </a:r>
            <a:r>
              <a:rPr lang="en-US" sz="8000" b="1" dirty="0" smtClean="0">
                <a:solidFill>
                  <a:srgbClr val="000000"/>
                </a:solidFill>
                <a:latin typeface="Times New Roman"/>
                <a:ea typeface="Times New Roman"/>
                <a:cs typeface="Times New Roman"/>
              </a:rPr>
              <a:t>concentration , and </a:t>
            </a:r>
            <a:r>
              <a:rPr lang="en-US" sz="8000" b="1" dirty="0">
                <a:solidFill>
                  <a:srgbClr val="000000"/>
                </a:solidFill>
                <a:latin typeface="Times New Roman"/>
                <a:ea typeface="Times New Roman"/>
                <a:cs typeface="Times New Roman"/>
              </a:rPr>
              <a:t>it assumes upper limit of one in case of perfect </a:t>
            </a:r>
            <a:r>
              <a:rPr lang="en-US" sz="8000" b="1" dirty="0" smtClean="0">
                <a:solidFill>
                  <a:srgbClr val="000000"/>
                </a:solidFill>
                <a:latin typeface="Times New Roman"/>
                <a:ea typeface="Times New Roman"/>
                <a:cs typeface="Times New Roman"/>
              </a:rPr>
              <a:t>dispersion , i.e. it </a:t>
            </a:r>
            <a:r>
              <a:rPr lang="en-US" sz="8000" b="1" dirty="0">
                <a:solidFill>
                  <a:srgbClr val="000000"/>
                </a:solidFill>
                <a:latin typeface="Times New Roman"/>
                <a:ea typeface="Times New Roman"/>
                <a:cs typeface="Times New Roman"/>
              </a:rPr>
              <a:t>is bounded by zero and one .</a:t>
            </a:r>
            <a:endParaRPr lang="en-IN" sz="8000" b="1" dirty="0">
              <a:latin typeface="Times New Roman"/>
              <a:ea typeface="Times New Roman"/>
              <a:cs typeface="Latha"/>
            </a:endParaRPr>
          </a:p>
          <a:p>
            <a:pPr marL="0" indent="0" algn="just">
              <a:lnSpc>
                <a:spcPct val="150000"/>
              </a:lnSpc>
              <a:spcAft>
                <a:spcPts val="0"/>
              </a:spcAft>
              <a:buNone/>
            </a:pPr>
            <a:r>
              <a:rPr lang="en-US" sz="8000" b="1" dirty="0">
                <a:solidFill>
                  <a:srgbClr val="000000"/>
                </a:solidFill>
                <a:latin typeface="Times New Roman"/>
                <a:ea typeface="Times New Roman"/>
                <a:cs typeface="Times New Roman"/>
              </a:rPr>
              <a:t> </a:t>
            </a:r>
            <a:endParaRPr lang="en-IN" sz="8000" b="1" dirty="0"/>
          </a:p>
        </p:txBody>
      </p:sp>
    </p:spTree>
    <p:extLst>
      <p:ext uri="{BB962C8B-B14F-4D97-AF65-F5344CB8AC3E}">
        <p14:creationId xmlns:p14="http://schemas.microsoft.com/office/powerpoint/2010/main" val="121149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err="1" smtClean="0"/>
              <a:t>Cont</a:t>
            </a:r>
            <a:r>
              <a:rPr lang="en-US" dirty="0" smtClean="0"/>
              <a:t>…</a:t>
            </a:r>
            <a:endParaRPr lang="en-IN" dirty="0"/>
          </a:p>
        </p:txBody>
      </p:sp>
      <p:sp>
        <p:nvSpPr>
          <p:cNvPr id="3" name="Content Placeholder 2"/>
          <p:cNvSpPr>
            <a:spLocks noGrp="1"/>
          </p:cNvSpPr>
          <p:nvPr>
            <p:ph idx="1"/>
          </p:nvPr>
        </p:nvSpPr>
        <p:spPr>
          <a:xfrm>
            <a:off x="251520" y="980728"/>
            <a:ext cx="8712968" cy="5544616"/>
          </a:xfrm>
        </p:spPr>
        <p:txBody>
          <a:bodyPr>
            <a:normAutofit fontScale="85000" lnSpcReduction="20000"/>
          </a:bodyPr>
          <a:lstStyle/>
          <a:p>
            <a:pPr marL="0" lvl="0" indent="0">
              <a:buNone/>
            </a:pPr>
            <a:r>
              <a:rPr lang="en-US" sz="3300" b="1" spc="50" dirty="0">
                <a:ln w="12700" cmpd="sng">
                  <a:solidFill>
                    <a:srgbClr val="FF0000"/>
                  </a:solidFill>
                  <a:prstDash val="solid"/>
                </a:ln>
                <a:solidFill>
                  <a:srgbClr val="4D4D4D">
                    <a:tint val="1000"/>
                  </a:srgbClr>
                </a:solidFill>
                <a:effectLst>
                  <a:glow rad="53100">
                    <a:srgbClr val="4D4D4D">
                      <a:satMod val="180000"/>
                      <a:alpha val="30000"/>
                    </a:srgbClr>
                  </a:glow>
                </a:effectLst>
                <a:latin typeface="Times New Roman" pitchFamily="18" charset="0"/>
                <a:cs typeface="Times New Roman" pitchFamily="18" charset="0"/>
              </a:rPr>
              <a:t>Composite Entropy Index ( C.E.I)</a:t>
            </a:r>
            <a:endParaRPr lang="en-IN" sz="3300" b="1" spc="50" dirty="0">
              <a:ln w="12700" cmpd="sng">
                <a:solidFill>
                  <a:srgbClr val="FF0000"/>
                </a:solidFill>
                <a:prstDash val="solid"/>
              </a:ln>
              <a:solidFill>
                <a:srgbClr val="4D4D4D">
                  <a:tint val="1000"/>
                </a:srgbClr>
              </a:solidFill>
              <a:effectLst>
                <a:glow rad="53100">
                  <a:srgbClr val="4D4D4D">
                    <a:satMod val="180000"/>
                    <a:alpha val="30000"/>
                  </a:srgbClr>
                </a:glow>
              </a:effectLst>
              <a:latin typeface="Times New Roman" pitchFamily="18" charset="0"/>
              <a:cs typeface="Times New Roman" pitchFamily="18" charset="0"/>
            </a:endParaRPr>
          </a:p>
          <a:p>
            <a:pPr marL="0" lvl="0" indent="0">
              <a:buNone/>
            </a:pPr>
            <a:r>
              <a:rPr lang="en-US" sz="1800" dirty="0">
                <a:solidFill>
                  <a:prstClr val="black"/>
                </a:solidFill>
                <a:latin typeface="Times New Roman" pitchFamily="18" charset="0"/>
                <a:cs typeface="Times New Roman" pitchFamily="18" charset="0"/>
              </a:rPr>
              <a:t>              </a:t>
            </a:r>
            <a:r>
              <a:rPr lang="en-US" sz="2600" dirty="0">
                <a:solidFill>
                  <a:prstClr val="black"/>
                </a:solidFill>
                <a:latin typeface="Times New Roman" pitchFamily="18" charset="0"/>
                <a:cs typeface="Times New Roman" pitchFamily="18" charset="0"/>
              </a:rPr>
              <a:t>This index possesses all desirable properties of Modified Entropy index, </a:t>
            </a:r>
            <a:r>
              <a:rPr lang="en-US" sz="2600" dirty="0" smtClean="0">
                <a:solidFill>
                  <a:prstClr val="black"/>
                </a:solidFill>
                <a:latin typeface="Times New Roman" pitchFamily="18" charset="0"/>
                <a:cs typeface="Times New Roman" pitchFamily="18" charset="0"/>
              </a:rPr>
              <a:t>and </a:t>
            </a:r>
            <a:r>
              <a:rPr lang="en-US" sz="2600" dirty="0">
                <a:solidFill>
                  <a:prstClr val="black"/>
                </a:solidFill>
                <a:latin typeface="Times New Roman" pitchFamily="18" charset="0"/>
                <a:cs typeface="Times New Roman" pitchFamily="18" charset="0"/>
              </a:rPr>
              <a:t>was used to compare diversification across situations having different and </a:t>
            </a:r>
            <a:r>
              <a:rPr lang="en-US" sz="2600" dirty="0" smtClean="0">
                <a:solidFill>
                  <a:prstClr val="black"/>
                </a:solidFill>
                <a:latin typeface="Times New Roman" pitchFamily="18" charset="0"/>
                <a:cs typeface="Times New Roman" pitchFamily="18" charset="0"/>
              </a:rPr>
              <a:t>large </a:t>
            </a:r>
            <a:r>
              <a:rPr lang="en-US" sz="2600" dirty="0">
                <a:solidFill>
                  <a:prstClr val="black"/>
                </a:solidFill>
                <a:latin typeface="Times New Roman" pitchFamily="18" charset="0"/>
                <a:cs typeface="Times New Roman" pitchFamily="18" charset="0"/>
              </a:rPr>
              <a:t>number of activities since it gives due weight to the number of activities .</a:t>
            </a:r>
          </a:p>
          <a:p>
            <a:pPr marL="0" lvl="0" indent="0">
              <a:buNone/>
            </a:pPr>
            <a:r>
              <a:rPr lang="en-US" sz="2600" dirty="0">
                <a:solidFill>
                  <a:prstClr val="black"/>
                </a:solidFill>
                <a:latin typeface="Times New Roman" pitchFamily="18" charset="0"/>
                <a:cs typeface="Times New Roman" pitchFamily="18" charset="0"/>
              </a:rPr>
              <a:t>The formula of calculating C.E.I is given by :</a:t>
            </a:r>
            <a:endParaRPr lang="en-IN" sz="2600" dirty="0">
              <a:solidFill>
                <a:prstClr val="black"/>
              </a:solidFill>
              <a:latin typeface="Times New Roman" pitchFamily="18" charset="0"/>
              <a:cs typeface="Times New Roman" pitchFamily="18" charset="0"/>
            </a:endParaRPr>
          </a:p>
          <a:p>
            <a:pPr marL="0" lvl="0" indent="0">
              <a:buNone/>
            </a:pPr>
            <a:r>
              <a:rPr lang="en-US" sz="2600" b="1" dirty="0">
                <a:solidFill>
                  <a:srgbClr val="7030A0"/>
                </a:solidFill>
                <a:latin typeface="Times New Roman" pitchFamily="18" charset="0"/>
                <a:cs typeface="Times New Roman" pitchFamily="18" charset="0"/>
              </a:rPr>
              <a:t>                  </a:t>
            </a:r>
            <a:r>
              <a:rPr lang="en-US" sz="2600" b="1" dirty="0" smtClean="0">
                <a:solidFill>
                  <a:srgbClr val="7030A0"/>
                </a:solidFill>
                <a:latin typeface="Times New Roman" pitchFamily="18" charset="0"/>
                <a:cs typeface="Times New Roman" pitchFamily="18" charset="0"/>
              </a:rPr>
              <a:t>  </a:t>
            </a:r>
            <a:r>
              <a:rPr lang="en-US" sz="2600" b="1" baseline="-25000" dirty="0" smtClean="0">
                <a:solidFill>
                  <a:srgbClr val="7030A0"/>
                </a:solidFill>
                <a:latin typeface="Times New Roman" pitchFamily="18" charset="0"/>
                <a:cs typeface="Times New Roman" pitchFamily="18" charset="0"/>
              </a:rPr>
              <a:t>  </a:t>
            </a:r>
            <a:r>
              <a:rPr lang="en-US" sz="2600" b="1" baseline="-25000" dirty="0">
                <a:solidFill>
                  <a:srgbClr val="7030A0"/>
                </a:solidFill>
                <a:latin typeface="Times New Roman" pitchFamily="18" charset="0"/>
                <a:cs typeface="Times New Roman" pitchFamily="18" charset="0"/>
              </a:rPr>
              <a:t>N</a:t>
            </a:r>
            <a:endParaRPr lang="en-IN" sz="2600" b="1" dirty="0">
              <a:solidFill>
                <a:srgbClr val="7030A0"/>
              </a:solidFill>
              <a:latin typeface="Times New Roman" pitchFamily="18" charset="0"/>
              <a:cs typeface="Times New Roman" pitchFamily="18" charset="0"/>
            </a:endParaRPr>
          </a:p>
          <a:p>
            <a:pPr marL="0" lvl="0" indent="0">
              <a:buNone/>
            </a:pPr>
            <a:r>
              <a:rPr lang="en-US" sz="2600" b="1" dirty="0">
                <a:solidFill>
                  <a:srgbClr val="7030A0"/>
                </a:solidFill>
                <a:latin typeface="Times New Roman" pitchFamily="18" charset="0"/>
                <a:cs typeface="Times New Roman" pitchFamily="18" charset="0"/>
              </a:rPr>
              <a:t>C.E.I </a:t>
            </a:r>
            <a:r>
              <a:rPr lang="en-US" sz="2600" b="1" dirty="0" smtClean="0">
                <a:solidFill>
                  <a:srgbClr val="7030A0"/>
                </a:solidFill>
                <a:latin typeface="Times New Roman" pitchFamily="18" charset="0"/>
                <a:cs typeface="Times New Roman" pitchFamily="18" charset="0"/>
              </a:rPr>
              <a:t>=  </a:t>
            </a:r>
            <a:r>
              <a:rPr lang="en-US" sz="2600" b="1" dirty="0">
                <a:solidFill>
                  <a:srgbClr val="7030A0"/>
                </a:solidFill>
                <a:latin typeface="Times New Roman" pitchFamily="18" charset="0"/>
                <a:cs typeface="Times New Roman" pitchFamily="18" charset="0"/>
              </a:rPr>
              <a:t>-   ( Σ P</a:t>
            </a:r>
            <a:r>
              <a:rPr lang="en-US" sz="2600" b="1" baseline="-25000" dirty="0">
                <a:solidFill>
                  <a:srgbClr val="7030A0"/>
                </a:solidFill>
                <a:latin typeface="Times New Roman" pitchFamily="18" charset="0"/>
                <a:cs typeface="Times New Roman" pitchFamily="18" charset="0"/>
              </a:rPr>
              <a:t>i</a:t>
            </a:r>
            <a:r>
              <a:rPr lang="en-US" sz="2600" b="1" dirty="0">
                <a:solidFill>
                  <a:srgbClr val="7030A0"/>
                </a:solidFill>
                <a:latin typeface="Times New Roman" pitchFamily="18" charset="0"/>
                <a:cs typeface="Times New Roman" pitchFamily="18" charset="0"/>
              </a:rPr>
              <a:t> x log </a:t>
            </a:r>
            <a:r>
              <a:rPr lang="en-US" sz="2600" b="1" baseline="-25000" dirty="0">
                <a:solidFill>
                  <a:srgbClr val="7030A0"/>
                </a:solidFill>
                <a:latin typeface="Times New Roman" pitchFamily="18" charset="0"/>
                <a:cs typeface="Times New Roman" pitchFamily="18" charset="0"/>
              </a:rPr>
              <a:t>N</a:t>
            </a:r>
            <a:r>
              <a:rPr lang="en-US" sz="2600" b="1" dirty="0">
                <a:solidFill>
                  <a:srgbClr val="7030A0"/>
                </a:solidFill>
                <a:latin typeface="Times New Roman" pitchFamily="18" charset="0"/>
                <a:cs typeface="Times New Roman" pitchFamily="18" charset="0"/>
              </a:rPr>
              <a:t> P</a:t>
            </a:r>
            <a:r>
              <a:rPr lang="en-US" sz="2600" b="1" baseline="-25000" dirty="0">
                <a:solidFill>
                  <a:srgbClr val="7030A0"/>
                </a:solidFill>
                <a:latin typeface="Times New Roman" pitchFamily="18" charset="0"/>
                <a:cs typeface="Times New Roman" pitchFamily="18" charset="0"/>
              </a:rPr>
              <a:t>i</a:t>
            </a:r>
            <a:r>
              <a:rPr lang="en-US" sz="2600" b="1" dirty="0">
                <a:solidFill>
                  <a:srgbClr val="7030A0"/>
                </a:solidFill>
                <a:latin typeface="Times New Roman" pitchFamily="18" charset="0"/>
                <a:cs typeface="Times New Roman" pitchFamily="18" charset="0"/>
              </a:rPr>
              <a:t> )*{1- (1/N)}    Or</a:t>
            </a:r>
            <a:endParaRPr lang="en-IN" sz="2600" b="1" dirty="0">
              <a:solidFill>
                <a:srgbClr val="7030A0"/>
              </a:solidFill>
              <a:latin typeface="Times New Roman" pitchFamily="18" charset="0"/>
              <a:cs typeface="Times New Roman" pitchFamily="18" charset="0"/>
            </a:endParaRPr>
          </a:p>
          <a:p>
            <a:pPr marL="0" lvl="0" indent="0">
              <a:buNone/>
            </a:pPr>
            <a:r>
              <a:rPr lang="en-US" sz="2600" b="1" dirty="0">
                <a:solidFill>
                  <a:srgbClr val="7030A0"/>
                </a:solidFill>
                <a:latin typeface="Times New Roman" pitchFamily="18" charset="0"/>
                <a:cs typeface="Times New Roman" pitchFamily="18" charset="0"/>
              </a:rPr>
              <a:t>              </a:t>
            </a:r>
            <a:r>
              <a:rPr lang="en-US" sz="2600" b="1" baseline="-25000" dirty="0">
                <a:solidFill>
                  <a:srgbClr val="7030A0"/>
                </a:solidFill>
                <a:latin typeface="Times New Roman" pitchFamily="18" charset="0"/>
                <a:cs typeface="Times New Roman" pitchFamily="18" charset="0"/>
              </a:rPr>
              <a:t>      </a:t>
            </a:r>
            <a:r>
              <a:rPr lang="en-US" sz="2600" b="1" baseline="-25000" dirty="0" smtClean="0">
                <a:solidFill>
                  <a:srgbClr val="7030A0"/>
                </a:solidFill>
                <a:latin typeface="Times New Roman" pitchFamily="18" charset="0"/>
                <a:cs typeface="Times New Roman" pitchFamily="18" charset="0"/>
              </a:rPr>
              <a:t>  </a:t>
            </a:r>
            <a:r>
              <a:rPr lang="en-US" sz="2600" b="1" baseline="-25000" dirty="0">
                <a:solidFill>
                  <a:srgbClr val="7030A0"/>
                </a:solidFill>
                <a:latin typeface="Times New Roman" pitchFamily="18" charset="0"/>
                <a:cs typeface="Times New Roman" pitchFamily="18" charset="0"/>
              </a:rPr>
              <a:t>i = 1 </a:t>
            </a:r>
            <a:endParaRPr lang="en-IN" sz="2600" b="1" dirty="0">
              <a:solidFill>
                <a:srgbClr val="7030A0"/>
              </a:solidFill>
              <a:latin typeface="Times New Roman" pitchFamily="18" charset="0"/>
              <a:cs typeface="Times New Roman" pitchFamily="18" charset="0"/>
            </a:endParaRPr>
          </a:p>
          <a:p>
            <a:pPr marL="0" lvl="0" indent="0">
              <a:buNone/>
            </a:pPr>
            <a:r>
              <a:rPr lang="en-US" sz="2600" b="1" dirty="0">
                <a:solidFill>
                  <a:srgbClr val="7030A0"/>
                </a:solidFill>
                <a:latin typeface="Times New Roman" pitchFamily="18" charset="0"/>
                <a:cs typeface="Times New Roman" pitchFamily="18" charset="0"/>
              </a:rPr>
              <a:t> </a:t>
            </a:r>
            <a:endParaRPr lang="en-IN" sz="2600" b="1" dirty="0">
              <a:solidFill>
                <a:srgbClr val="7030A0"/>
              </a:solidFill>
              <a:latin typeface="Times New Roman" pitchFamily="18" charset="0"/>
              <a:cs typeface="Times New Roman" pitchFamily="18" charset="0"/>
            </a:endParaRPr>
          </a:p>
          <a:p>
            <a:pPr marL="0" lvl="0" indent="0">
              <a:buNone/>
            </a:pPr>
            <a:r>
              <a:rPr lang="en-US" sz="2600" dirty="0">
                <a:solidFill>
                  <a:prstClr val="black"/>
                </a:solidFill>
                <a:latin typeface="Times New Roman" pitchFamily="18" charset="0"/>
                <a:cs typeface="Times New Roman" pitchFamily="18" charset="0"/>
              </a:rPr>
              <a:t>                C.E.I=(Modified Entropy Index)*{1-(1/N</a:t>
            </a:r>
            <a:r>
              <a:rPr lang="en-US" sz="2600" dirty="0" smtClean="0">
                <a:solidFill>
                  <a:prstClr val="black"/>
                </a:solidFill>
                <a:latin typeface="Times New Roman" pitchFamily="18" charset="0"/>
                <a:cs typeface="Times New Roman" pitchFamily="18" charset="0"/>
              </a:rPr>
              <a:t>)}</a:t>
            </a:r>
          </a:p>
          <a:p>
            <a:pPr marL="0" lvl="0" indent="0">
              <a:buNone/>
            </a:pPr>
            <a:r>
              <a:rPr lang="en-US" sz="2600" dirty="0" smtClean="0">
                <a:solidFill>
                  <a:srgbClr val="000000"/>
                </a:solidFill>
                <a:latin typeface="Times New Roman"/>
                <a:ea typeface="Times New Roman"/>
              </a:rPr>
              <a:t>            The </a:t>
            </a:r>
            <a:r>
              <a:rPr lang="en-US" sz="2600" dirty="0">
                <a:solidFill>
                  <a:srgbClr val="000000"/>
                </a:solidFill>
                <a:latin typeface="Times New Roman"/>
                <a:ea typeface="Times New Roman"/>
              </a:rPr>
              <a:t>C.E.I has two </a:t>
            </a:r>
            <a:r>
              <a:rPr lang="en-US" sz="2600" dirty="0" smtClean="0">
                <a:solidFill>
                  <a:srgbClr val="000000"/>
                </a:solidFill>
                <a:latin typeface="Times New Roman"/>
                <a:ea typeface="Times New Roman"/>
              </a:rPr>
              <a:t>components , distribution </a:t>
            </a:r>
            <a:r>
              <a:rPr lang="en-US" sz="2600" dirty="0">
                <a:solidFill>
                  <a:srgbClr val="000000"/>
                </a:solidFill>
                <a:latin typeface="Times New Roman"/>
                <a:ea typeface="Times New Roman"/>
              </a:rPr>
              <a:t>and number of crops, or diversity .The value of composite Entropy Index increases with the decrease in concentration and rises with the number of </a:t>
            </a:r>
            <a:r>
              <a:rPr lang="en-US" sz="2600" dirty="0" smtClean="0">
                <a:solidFill>
                  <a:srgbClr val="000000"/>
                </a:solidFill>
                <a:latin typeface="Times New Roman"/>
                <a:ea typeface="Times New Roman"/>
              </a:rPr>
              <a:t>crops/activities . Both </a:t>
            </a:r>
            <a:r>
              <a:rPr lang="en-US" sz="2600" dirty="0">
                <a:solidFill>
                  <a:srgbClr val="000000"/>
                </a:solidFill>
                <a:latin typeface="Times New Roman"/>
                <a:ea typeface="Times New Roman"/>
              </a:rPr>
              <a:t>the components of index are bounded by zero and one and thus the value of C.E.I ranges between zero and one.</a:t>
            </a:r>
            <a:endParaRPr lang="en-IN" sz="2600" dirty="0">
              <a:solidFill>
                <a:prstClr val="black"/>
              </a:solidFill>
              <a:latin typeface="Times New Roman" pitchFamily="18" charset="0"/>
              <a:cs typeface="Times New Roman" pitchFamily="18" charset="0"/>
            </a:endParaRPr>
          </a:p>
          <a:p>
            <a:pPr marL="0" lvl="0" indent="0">
              <a:buNone/>
            </a:pPr>
            <a:r>
              <a:rPr lang="en-US" sz="2600" dirty="0">
                <a:solidFill>
                  <a:prstClr val="black"/>
                </a:solidFill>
                <a:latin typeface="Times New Roman" pitchFamily="18" charset="0"/>
                <a:cs typeface="Times New Roman" pitchFamily="18" charset="0"/>
              </a:rPr>
              <a:t>     </a:t>
            </a:r>
            <a:endParaRPr lang="en-IN" sz="2600" dirty="0">
              <a:solidFill>
                <a:prstClr val="black"/>
              </a:solidFill>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65999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48072"/>
          </a:xfrm>
          <a:solidFill>
            <a:srgbClr val="CCFF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3200" b="1" dirty="0" smtClean="0">
                <a:ln>
                  <a:solidFill>
                    <a:srgbClr val="FF0000"/>
                  </a:solidFill>
                </a:ln>
                <a:solidFill>
                  <a:srgbClr val="00B0F0"/>
                </a:solidFill>
                <a:effectLst>
                  <a:glow rad="139700">
                    <a:schemeClr val="accent5">
                      <a:satMod val="175000"/>
                      <a:alpha val="40000"/>
                    </a:schemeClr>
                  </a:glow>
                </a:effectLst>
              </a:rPr>
              <a:t> </a:t>
            </a:r>
            <a:r>
              <a:rPr lang="en-US" sz="3200" b="1" dirty="0">
                <a:ln>
                  <a:solidFill>
                    <a:srgbClr val="FF0000"/>
                  </a:solidFill>
                </a:ln>
                <a:solidFill>
                  <a:srgbClr val="00B0F0"/>
                </a:solidFill>
                <a:effectLst>
                  <a:glow rad="139700">
                    <a:schemeClr val="accent5">
                      <a:satMod val="175000"/>
                      <a:alpha val="40000"/>
                    </a:schemeClr>
                  </a:glow>
                </a:effectLst>
              </a:rPr>
              <a:t>Factors affecting on crop diversification</a:t>
            </a:r>
            <a:endParaRPr lang="en-IN" sz="3200" dirty="0">
              <a:ln>
                <a:solidFill>
                  <a:srgbClr val="FF0000"/>
                </a:solidFill>
              </a:ln>
              <a:solidFill>
                <a:srgbClr val="00B0F0"/>
              </a:solidFill>
              <a:effectLst>
                <a:glow rad="139700">
                  <a:schemeClr val="accent5">
                    <a:satMod val="175000"/>
                    <a:alpha val="40000"/>
                  </a:schemeClr>
                </a:glow>
              </a:effectLst>
            </a:endParaRPr>
          </a:p>
        </p:txBody>
      </p:sp>
      <p:sp>
        <p:nvSpPr>
          <p:cNvPr id="3" name="Content Placeholder 2"/>
          <p:cNvSpPr>
            <a:spLocks noGrp="1"/>
          </p:cNvSpPr>
          <p:nvPr>
            <p:ph idx="1"/>
          </p:nvPr>
        </p:nvSpPr>
        <p:spPr>
          <a:xfrm>
            <a:off x="107504" y="908720"/>
            <a:ext cx="8712968" cy="5760640"/>
          </a:xfrm>
        </p:spPr>
        <p:txBody>
          <a:bodyPr>
            <a:normAutofit fontScale="85000" lnSpcReduction="20000"/>
          </a:bodyPr>
          <a:lstStyle/>
          <a:p>
            <a:pPr marL="0" indent="0">
              <a:buNone/>
            </a:pPr>
            <a:r>
              <a:rPr lang="en-US" sz="3300" b="1" dirty="0">
                <a:solidFill>
                  <a:srgbClr val="C00000"/>
                </a:solidFill>
              </a:rPr>
              <a:t>Y   =      a + </a:t>
            </a:r>
            <a:r>
              <a:rPr lang="en-US" sz="3300" b="1" dirty="0" smtClean="0">
                <a:solidFill>
                  <a:srgbClr val="C00000"/>
                </a:solidFill>
              </a:rPr>
              <a:t>b</a:t>
            </a:r>
            <a:r>
              <a:rPr lang="en-US" sz="3300" b="1" baseline="-25000" dirty="0" smtClean="0">
                <a:solidFill>
                  <a:srgbClr val="C00000"/>
                </a:solidFill>
              </a:rPr>
              <a:t>1 </a:t>
            </a:r>
            <a:r>
              <a:rPr lang="en-US" sz="3300" b="1" dirty="0" smtClean="0">
                <a:solidFill>
                  <a:srgbClr val="C00000"/>
                </a:solidFill>
              </a:rPr>
              <a:t>X</a:t>
            </a:r>
            <a:r>
              <a:rPr lang="en-US" sz="3300" b="1" baseline="-25000" dirty="0" smtClean="0">
                <a:solidFill>
                  <a:srgbClr val="C00000"/>
                </a:solidFill>
              </a:rPr>
              <a:t>1 </a:t>
            </a:r>
            <a:r>
              <a:rPr lang="en-US" sz="3300" b="1" dirty="0">
                <a:solidFill>
                  <a:srgbClr val="C00000"/>
                </a:solidFill>
              </a:rPr>
              <a:t>+ </a:t>
            </a:r>
            <a:r>
              <a:rPr lang="en-US" sz="3300" b="1" dirty="0" smtClean="0">
                <a:solidFill>
                  <a:srgbClr val="C00000"/>
                </a:solidFill>
              </a:rPr>
              <a:t>b</a:t>
            </a:r>
            <a:r>
              <a:rPr lang="en-US" sz="3300" b="1" baseline="-25000" dirty="0" smtClean="0">
                <a:solidFill>
                  <a:srgbClr val="C00000"/>
                </a:solidFill>
              </a:rPr>
              <a:t>2 </a:t>
            </a:r>
            <a:r>
              <a:rPr lang="en-US" sz="3300" b="1" dirty="0" smtClean="0">
                <a:solidFill>
                  <a:srgbClr val="C00000"/>
                </a:solidFill>
              </a:rPr>
              <a:t>X</a:t>
            </a:r>
            <a:r>
              <a:rPr lang="en-US" sz="3300" b="1" baseline="-25000" dirty="0" smtClean="0">
                <a:solidFill>
                  <a:srgbClr val="C00000"/>
                </a:solidFill>
              </a:rPr>
              <a:t>2 </a:t>
            </a:r>
            <a:r>
              <a:rPr lang="en-US" sz="3300" b="1" dirty="0" smtClean="0">
                <a:solidFill>
                  <a:srgbClr val="C00000"/>
                </a:solidFill>
              </a:rPr>
              <a:t>+………+ b </a:t>
            </a:r>
            <a:r>
              <a:rPr lang="en-US" sz="3300" b="1" baseline="-25000" dirty="0" smtClean="0">
                <a:solidFill>
                  <a:srgbClr val="C00000"/>
                </a:solidFill>
              </a:rPr>
              <a:t>n </a:t>
            </a:r>
            <a:r>
              <a:rPr lang="en-US" sz="3300" b="1" dirty="0" smtClean="0">
                <a:solidFill>
                  <a:srgbClr val="C00000"/>
                </a:solidFill>
              </a:rPr>
              <a:t>X </a:t>
            </a:r>
            <a:r>
              <a:rPr lang="en-US" sz="3300" b="1" baseline="-25000" dirty="0" smtClean="0">
                <a:solidFill>
                  <a:srgbClr val="C00000"/>
                </a:solidFill>
              </a:rPr>
              <a:t>n </a:t>
            </a:r>
            <a:r>
              <a:rPr lang="en-US" sz="3300" b="1" dirty="0" smtClean="0">
                <a:solidFill>
                  <a:srgbClr val="C00000"/>
                </a:solidFill>
              </a:rPr>
              <a:t>+ U</a:t>
            </a:r>
            <a:endParaRPr lang="en-IN" sz="3300" b="1" dirty="0">
              <a:solidFill>
                <a:srgbClr val="C00000"/>
              </a:solidFill>
            </a:endParaRPr>
          </a:p>
          <a:p>
            <a:pPr marL="0" indent="0">
              <a:buNone/>
            </a:pPr>
            <a:r>
              <a:rPr lang="en-US" dirty="0" smtClean="0"/>
              <a:t>          </a:t>
            </a:r>
            <a:r>
              <a:rPr lang="en-US" sz="2600" dirty="0" smtClean="0"/>
              <a:t>The </a:t>
            </a:r>
            <a:r>
              <a:rPr lang="en-US" sz="2600" dirty="0"/>
              <a:t>explanatory </a:t>
            </a:r>
            <a:r>
              <a:rPr lang="en-US" sz="2600" dirty="0" smtClean="0"/>
              <a:t> variables  will  be  considered  as : </a:t>
            </a:r>
            <a:endParaRPr lang="en-IN" sz="2600" dirty="0"/>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1   </a:t>
            </a:r>
            <a:r>
              <a:rPr lang="en-US" sz="2600" dirty="0">
                <a:latin typeface="Times New Roman" pitchFamily="18" charset="0"/>
                <a:cs typeface="Times New Roman" pitchFamily="18" charset="0"/>
              </a:rPr>
              <a:t>=    Per capita income (</a:t>
            </a:r>
            <a:r>
              <a:rPr lang="en-US" sz="2600" dirty="0" err="1" smtClean="0">
                <a:latin typeface="Times New Roman" pitchFamily="18" charset="0"/>
                <a:cs typeface="Times New Roman" pitchFamily="18" charset="0"/>
              </a:rPr>
              <a:t>Rs</a:t>
            </a:r>
            <a:r>
              <a:rPr lang="en-US" sz="2600" dirty="0" smtClean="0">
                <a:latin typeface="Times New Roman" pitchFamily="18" charset="0"/>
                <a:cs typeface="Times New Roman" pitchFamily="18" charset="0"/>
              </a:rPr>
              <a:t> / </a:t>
            </a:r>
            <a:r>
              <a:rPr lang="en-US" sz="2600" dirty="0">
                <a:latin typeface="Times New Roman" pitchFamily="18" charset="0"/>
                <a:cs typeface="Times New Roman" pitchFamily="18" charset="0"/>
              </a:rPr>
              <a:t>person),</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2   </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Percentage </a:t>
            </a:r>
            <a:r>
              <a:rPr lang="en-US" sz="2600" dirty="0">
                <a:latin typeface="Times New Roman" pitchFamily="18" charset="0"/>
                <a:cs typeface="Times New Roman" pitchFamily="18" charset="0"/>
              </a:rPr>
              <a:t>of urban population,</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3   </a:t>
            </a:r>
            <a:r>
              <a:rPr lang="en-US" sz="2600" dirty="0">
                <a:latin typeface="Times New Roman" pitchFamily="18" charset="0"/>
                <a:cs typeface="Times New Roman" pitchFamily="18" charset="0"/>
              </a:rPr>
              <a:t>=    Percentage of area under high yielding </a:t>
            </a:r>
            <a:r>
              <a:rPr lang="en-US" sz="2600" dirty="0" smtClean="0">
                <a:latin typeface="Times New Roman" pitchFamily="18" charset="0"/>
                <a:cs typeface="Times New Roman" pitchFamily="18" charset="0"/>
              </a:rPr>
              <a:t>variety  (</a:t>
            </a:r>
            <a:r>
              <a:rPr lang="en-US" sz="2600" dirty="0">
                <a:latin typeface="Times New Roman" pitchFamily="18" charset="0"/>
                <a:cs typeface="Times New Roman" pitchFamily="18" charset="0"/>
              </a:rPr>
              <a:t>HYV) of cereals,</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4 </a:t>
            </a:r>
            <a:r>
              <a:rPr lang="en-US" sz="2600" dirty="0">
                <a:latin typeface="Times New Roman" pitchFamily="18" charset="0"/>
                <a:cs typeface="Times New Roman" pitchFamily="18" charset="0"/>
              </a:rPr>
              <a:t> =    Percentage of gross irrigated area to gross cultivated area,</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5   </a:t>
            </a:r>
            <a:r>
              <a:rPr lang="en-US" sz="2600" dirty="0">
                <a:latin typeface="Times New Roman" pitchFamily="18" charset="0"/>
                <a:cs typeface="Times New Roman" pitchFamily="18" charset="0"/>
              </a:rPr>
              <a:t>=    Annual rainfall (mm),</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6   </a:t>
            </a:r>
            <a:r>
              <a:rPr lang="en-US" sz="2600" dirty="0">
                <a:latin typeface="Times New Roman" pitchFamily="18" charset="0"/>
                <a:cs typeface="Times New Roman" pitchFamily="18" charset="0"/>
              </a:rPr>
              <a:t>=    Average size of land </a:t>
            </a:r>
            <a:r>
              <a:rPr lang="en-US" sz="2600" dirty="0" smtClean="0">
                <a:latin typeface="Times New Roman" pitchFamily="18" charset="0"/>
                <a:cs typeface="Times New Roman" pitchFamily="18" charset="0"/>
              </a:rPr>
              <a:t>holding  (</a:t>
            </a:r>
            <a:r>
              <a:rPr lang="en-US" sz="2600" dirty="0">
                <a:latin typeface="Times New Roman" pitchFamily="18" charset="0"/>
                <a:cs typeface="Times New Roman" pitchFamily="18" charset="0"/>
              </a:rPr>
              <a:t>ha</a:t>
            </a:r>
            <a:r>
              <a:rPr lang="en-US" sz="2600" dirty="0" smtClean="0">
                <a:latin typeface="Times New Roman" pitchFamily="18" charset="0"/>
                <a:cs typeface="Times New Roman" pitchFamily="18" charset="0"/>
              </a:rPr>
              <a:t>) ,</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7   </a:t>
            </a:r>
            <a:r>
              <a:rPr lang="en-US" sz="2600" dirty="0">
                <a:latin typeface="Times New Roman" pitchFamily="18" charset="0"/>
                <a:cs typeface="Times New Roman" pitchFamily="18" charset="0"/>
              </a:rPr>
              <a:t>=    Market </a:t>
            </a:r>
            <a:r>
              <a:rPr lang="en-US" sz="2600" dirty="0" smtClean="0">
                <a:latin typeface="Times New Roman" pitchFamily="18" charset="0"/>
                <a:cs typeface="Times New Roman" pitchFamily="18" charset="0"/>
              </a:rPr>
              <a:t>density  (</a:t>
            </a:r>
            <a:r>
              <a:rPr lang="en-US" sz="2600" dirty="0">
                <a:latin typeface="Times New Roman" pitchFamily="18" charset="0"/>
                <a:cs typeface="Times New Roman" pitchFamily="18" charset="0"/>
              </a:rPr>
              <a:t>number of markets per 1,000 ha </a:t>
            </a:r>
            <a:r>
              <a:rPr lang="en-US" sz="2600" dirty="0" smtClean="0">
                <a:latin typeface="Times New Roman" pitchFamily="18" charset="0"/>
                <a:cs typeface="Times New Roman" pitchFamily="18" charset="0"/>
              </a:rPr>
              <a:t>of</a:t>
            </a:r>
          </a:p>
          <a:p>
            <a:pPr marL="0" indent="0">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gross </a:t>
            </a:r>
            <a:r>
              <a:rPr lang="en-US" sz="2600" dirty="0" smtClean="0">
                <a:latin typeface="Times New Roman" pitchFamily="18" charset="0"/>
                <a:cs typeface="Times New Roman" pitchFamily="18" charset="0"/>
              </a:rPr>
              <a:t>cropped </a:t>
            </a:r>
            <a:r>
              <a:rPr lang="en-US" sz="2600" dirty="0">
                <a:latin typeface="Times New Roman" pitchFamily="18" charset="0"/>
                <a:cs typeface="Times New Roman" pitchFamily="18" charset="0"/>
              </a:rPr>
              <a:t>area),</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8    </a:t>
            </a:r>
            <a:r>
              <a:rPr lang="en-US" sz="2600" dirty="0">
                <a:latin typeface="Times New Roman" pitchFamily="18" charset="0"/>
                <a:cs typeface="Times New Roman" pitchFamily="18" charset="0"/>
              </a:rPr>
              <a:t>=   Fertilizer use (Kg/ha),</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9    </a:t>
            </a:r>
            <a:r>
              <a:rPr lang="en-US" sz="2600" dirty="0">
                <a:latin typeface="Times New Roman" pitchFamily="18" charset="0"/>
                <a:cs typeface="Times New Roman" pitchFamily="18" charset="0"/>
              </a:rPr>
              <a:t>=   Road length ( square km per 1,000 ha of gross cropped area ),</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10  </a:t>
            </a:r>
            <a:r>
              <a:rPr lang="en-US" sz="2600" dirty="0">
                <a:latin typeface="Times New Roman" pitchFamily="18" charset="0"/>
                <a:cs typeface="Times New Roman" pitchFamily="18" charset="0"/>
              </a:rPr>
              <a:t>=   Percentage of small and marginal land holders in total holdings,</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X</a:t>
            </a:r>
            <a:r>
              <a:rPr lang="en-US" sz="2600" baseline="-25000" dirty="0">
                <a:latin typeface="Times New Roman" pitchFamily="18" charset="0"/>
                <a:cs typeface="Times New Roman" pitchFamily="18" charset="0"/>
              </a:rPr>
              <a:t>11  </a:t>
            </a:r>
            <a:r>
              <a:rPr lang="en-US" sz="2600" dirty="0">
                <a:latin typeface="Times New Roman" pitchFamily="18" charset="0"/>
                <a:cs typeface="Times New Roman" pitchFamily="18" charset="0"/>
              </a:rPr>
              <a:t>=   Mechanization (number of tractors per 1,000 ha of </a:t>
            </a:r>
            <a:r>
              <a:rPr lang="en-US" sz="2600" dirty="0" smtClean="0">
                <a:latin typeface="Times New Roman" pitchFamily="18" charset="0"/>
                <a:cs typeface="Times New Roman" pitchFamily="18" charset="0"/>
              </a:rPr>
              <a:t>gross</a:t>
            </a:r>
          </a:p>
          <a:p>
            <a:pPr marL="0" indent="0">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cropped </a:t>
            </a:r>
            <a:r>
              <a:rPr lang="en-US" sz="2600" dirty="0" smtClean="0">
                <a:latin typeface="Times New Roman" pitchFamily="18" charset="0"/>
                <a:cs typeface="Times New Roman" pitchFamily="18" charset="0"/>
              </a:rPr>
              <a:t>area </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and </a:t>
            </a:r>
            <a:endParaRPr lang="en-IN"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U    =  </a:t>
            </a:r>
            <a:r>
              <a:rPr lang="en-US" sz="2600" dirty="0" smtClean="0">
                <a:latin typeface="Times New Roman" pitchFamily="18" charset="0"/>
                <a:cs typeface="Times New Roman" pitchFamily="18" charset="0"/>
              </a:rPr>
              <a:t> Error </a:t>
            </a:r>
            <a:r>
              <a:rPr lang="en-US" sz="2600" dirty="0">
                <a:latin typeface="Times New Roman" pitchFamily="18" charset="0"/>
                <a:cs typeface="Times New Roman" pitchFamily="18" charset="0"/>
              </a:rPr>
              <a:t>term.</a:t>
            </a:r>
            <a:endParaRPr lang="en-IN" sz="26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563222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2856"/>
            <a:ext cx="8229600" cy="2160240"/>
          </a:xfrm>
          <a:solidFill>
            <a:srgbClr val="00FF99"/>
          </a:solidFill>
          <a:scene3d>
            <a:camera prst="orthographicFront"/>
            <a:lightRig rig="threePt" dir="t"/>
          </a:scene3d>
          <a:sp3d>
            <a:bevelT prst="angle"/>
          </a:sp3d>
        </p:spPr>
        <p:txBody>
          <a:bodyPr/>
          <a:lstStyle/>
          <a:p>
            <a:r>
              <a:rPr lang="en-US" dirty="0" smtClean="0">
                <a:ln>
                  <a:solidFill>
                    <a:srgbClr val="FF0000"/>
                  </a:solidFill>
                </a:ln>
                <a:solidFill>
                  <a:srgbClr val="FFC000"/>
                </a:solidFill>
                <a:effectLst>
                  <a:glow rad="139700">
                    <a:schemeClr val="accent6">
                      <a:satMod val="175000"/>
                      <a:alpha val="40000"/>
                    </a:schemeClr>
                  </a:glow>
                </a:effectLst>
              </a:rPr>
              <a:t>Result and Discussion</a:t>
            </a:r>
            <a:endParaRPr lang="en-IN" dirty="0">
              <a:ln>
                <a:solidFill>
                  <a:srgbClr val="FF0000"/>
                </a:solidFill>
              </a:ln>
              <a:solidFill>
                <a:srgbClr val="FFC000"/>
              </a:solidFill>
              <a:effectLst>
                <a:glow rad="139700">
                  <a:schemeClr val="accent6">
                    <a:satMod val="175000"/>
                    <a:alpha val="40000"/>
                  </a:schemeClr>
                </a:glow>
              </a:effectLst>
            </a:endParaRPr>
          </a:p>
        </p:txBody>
      </p:sp>
    </p:spTree>
    <p:extLst>
      <p:ext uri="{BB962C8B-B14F-4D97-AF65-F5344CB8AC3E}">
        <p14:creationId xmlns:p14="http://schemas.microsoft.com/office/powerpoint/2010/main" val="2320079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504056"/>
          </a:xfrm>
          <a:solidFill>
            <a:schemeClr val="accent3">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1600" b="1" dirty="0" smtClean="0">
                <a:solidFill>
                  <a:srgbClr val="C00000"/>
                </a:solidFill>
                <a:latin typeface="Times New Roman" pitchFamily="18" charset="0"/>
                <a:cs typeface="Times New Roman" pitchFamily="18" charset="0"/>
              </a:rPr>
              <a:t>Table </a:t>
            </a:r>
            <a:r>
              <a:rPr lang="en-US" sz="1600" b="1" dirty="0" smtClean="0">
                <a:solidFill>
                  <a:srgbClr val="C00000"/>
                </a:solidFill>
                <a:latin typeface="Times New Roman" pitchFamily="18" charset="0"/>
                <a:cs typeface="Times New Roman" pitchFamily="18" charset="0"/>
              </a:rPr>
              <a:t>1 </a:t>
            </a:r>
            <a:r>
              <a:rPr lang="en-US" sz="1600" b="1" dirty="0" smtClean="0">
                <a:solidFill>
                  <a:srgbClr val="C00000"/>
                </a:solidFill>
                <a:latin typeface="Times New Roman" pitchFamily="18" charset="0"/>
                <a:cs typeface="Times New Roman" pitchFamily="18" charset="0"/>
              </a:rPr>
              <a:t>. Change in cropping pattern in </a:t>
            </a:r>
            <a:r>
              <a:rPr lang="en-US" sz="1600" b="1" dirty="0" err="1" smtClean="0">
                <a:solidFill>
                  <a:srgbClr val="C00000"/>
                </a:solidFill>
                <a:latin typeface="Times New Roman" pitchFamily="18" charset="0"/>
                <a:cs typeface="Times New Roman" pitchFamily="18" charset="0"/>
              </a:rPr>
              <a:t>Marathwada</a:t>
            </a:r>
            <a:r>
              <a:rPr lang="en-US" sz="1600" b="1" dirty="0" smtClean="0">
                <a:solidFill>
                  <a:srgbClr val="C00000"/>
                </a:solidFill>
                <a:latin typeface="Times New Roman" pitchFamily="18" charset="0"/>
                <a:cs typeface="Times New Roman" pitchFamily="18" charset="0"/>
              </a:rPr>
              <a:t> region during 1980-81 to 2010-11</a:t>
            </a:r>
            <a:br>
              <a:rPr lang="en-US" sz="1600" b="1" dirty="0" smtClean="0">
                <a:solidFill>
                  <a:srgbClr val="C00000"/>
                </a:solidFill>
                <a:latin typeface="Times New Roman" pitchFamily="18" charset="0"/>
                <a:cs typeface="Times New Roman" pitchFamily="18" charset="0"/>
              </a:rPr>
            </a:br>
            <a:r>
              <a:rPr lang="en-US" sz="1600" b="1" dirty="0" smtClean="0">
                <a:solidFill>
                  <a:srgbClr val="C00000"/>
                </a:solidFill>
                <a:latin typeface="Times New Roman" pitchFamily="18" charset="0"/>
                <a:cs typeface="Times New Roman" pitchFamily="18" charset="0"/>
              </a:rPr>
              <a:t>( Area in “00” hectares )</a:t>
            </a:r>
            <a:endParaRPr lang="en-IN" sz="1600" b="1" dirty="0">
              <a:solidFill>
                <a:srgbClr val="C0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98653649"/>
              </p:ext>
            </p:extLst>
          </p:nvPr>
        </p:nvGraphicFramePr>
        <p:xfrm>
          <a:off x="107507" y="620683"/>
          <a:ext cx="8928991" cy="5448775"/>
        </p:xfrm>
        <a:graphic>
          <a:graphicData uri="http://schemas.openxmlformats.org/drawingml/2006/table">
            <a:tbl>
              <a:tblPr firstRow="1" firstCol="1" bandRow="1"/>
              <a:tblGrid>
                <a:gridCol w="899719"/>
                <a:gridCol w="633091"/>
                <a:gridCol w="460711"/>
                <a:gridCol w="683936"/>
                <a:gridCol w="460711"/>
                <a:gridCol w="734783"/>
                <a:gridCol w="460711"/>
                <a:gridCol w="745323"/>
                <a:gridCol w="460711"/>
                <a:gridCol w="695097"/>
                <a:gridCol w="460711"/>
                <a:gridCol w="745323"/>
                <a:gridCol w="460711"/>
                <a:gridCol w="566742"/>
                <a:gridCol w="460711"/>
              </a:tblGrid>
              <a:tr h="258347">
                <a:tc gridSpan="15">
                  <a:txBody>
                    <a:bodyPr/>
                    <a:lstStyle/>
                    <a:p>
                      <a:pPr algn="ctr">
                        <a:lnSpc>
                          <a:spcPct val="115000"/>
                        </a:lnSpc>
                        <a:spcAft>
                          <a:spcPts val="0"/>
                        </a:spcAft>
                      </a:pPr>
                      <a:r>
                        <a:rPr lang="en-IN" sz="1000" b="1" dirty="0" err="1">
                          <a:solidFill>
                            <a:srgbClr val="000000"/>
                          </a:solidFill>
                          <a:effectLst/>
                          <a:latin typeface="Calibri"/>
                          <a:ea typeface="Times New Roman"/>
                          <a:cs typeface="Times New Roman"/>
                        </a:rPr>
                        <a:t>Marathwada</a:t>
                      </a:r>
                      <a:r>
                        <a:rPr lang="en-IN" sz="1000" b="1" dirty="0">
                          <a:solidFill>
                            <a:srgbClr val="000000"/>
                          </a:solidFill>
                          <a:effectLst/>
                          <a:latin typeface="Calibri"/>
                          <a:ea typeface="Times New Roman"/>
                          <a:cs typeface="Times New Roman"/>
                        </a:rPr>
                        <a:t> Region</a:t>
                      </a:r>
                      <a:endParaRPr lang="en-IN" sz="1000" dirty="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 </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Period I</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Period II</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Period III</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Period IV</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Period V</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Period VI</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overall</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Rice</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1093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2.19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1036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1.89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1044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1.88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930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1.59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866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1.39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458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0.67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905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1.55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00FF00"/>
                          </a:highlight>
                          <a:latin typeface="Calibri"/>
                          <a:ea typeface="Times New Roman"/>
                          <a:cs typeface="Times New Roman"/>
                        </a:rPr>
                        <a:t>Kh.jawar</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10228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20.47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9987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18.23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9584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17.22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8107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13.84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7052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11.31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5321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7.77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8380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14.37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00FFFF"/>
                          </a:highlight>
                          <a:latin typeface="Calibri"/>
                          <a:ea typeface="Times New Roman"/>
                          <a:cs typeface="Times New Roman"/>
                        </a:rPr>
                        <a:t>R.jawar</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10541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21.09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10961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20.00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10048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18.06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10153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17.34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10997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17.64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10758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15.71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10576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18.14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Bajara</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3500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7.00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4212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7.69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4665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8.38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4575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7.81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4430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7.11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3658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5.34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4173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7.16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wheat</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2874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5.75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2033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3.71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1976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3.55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2576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4.40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2413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3.87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3035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4.43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2485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4.26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808000"/>
                          </a:highlight>
                          <a:latin typeface="Calibri"/>
                          <a:ea typeface="Times New Roman"/>
                          <a:cs typeface="Times New Roman"/>
                        </a:rPr>
                        <a:t>Maize</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8080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625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808000"/>
                          </a:highlight>
                          <a:latin typeface="Calibri"/>
                          <a:ea typeface="Times New Roman"/>
                          <a:cs typeface="Times New Roman"/>
                        </a:rPr>
                        <a:t>1.07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1639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808000"/>
                          </a:highlight>
                          <a:latin typeface="Calibri"/>
                          <a:ea typeface="Times New Roman"/>
                          <a:cs typeface="Times New Roman"/>
                        </a:rPr>
                        <a:t>2.63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2086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808000"/>
                          </a:highlight>
                          <a:latin typeface="Calibri"/>
                          <a:ea typeface="Times New Roman"/>
                          <a:cs typeface="Times New Roman"/>
                        </a:rPr>
                        <a:t>3.05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808000"/>
                          </a:highlight>
                          <a:latin typeface="Calibri"/>
                          <a:ea typeface="Times New Roman"/>
                          <a:cs typeface="Times New Roman"/>
                        </a:rPr>
                        <a:t>725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808000"/>
                          </a:highlight>
                          <a:latin typeface="Calibri"/>
                          <a:ea typeface="Times New Roman"/>
                          <a:cs typeface="Times New Roman"/>
                        </a:rPr>
                        <a:t>1.24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Oth.cereals</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480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0.96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531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0.97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773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1.39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1014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1.73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1776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2.85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2398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3.50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1162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1.99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FF00FF"/>
                          </a:highlight>
                          <a:latin typeface="Calibri"/>
                          <a:ea typeface="Times New Roman"/>
                          <a:cs typeface="Times New Roman"/>
                        </a:rPr>
                        <a:t>Tur</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FF"/>
                          </a:highlight>
                          <a:latin typeface="Calibri"/>
                          <a:ea typeface="Times New Roman"/>
                          <a:cs typeface="Times New Roman"/>
                        </a:rPr>
                        <a:t>2820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FF"/>
                          </a:highlight>
                          <a:latin typeface="Calibri"/>
                          <a:ea typeface="Times New Roman"/>
                          <a:cs typeface="Times New Roman"/>
                        </a:rPr>
                        <a:t>5.64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FF"/>
                          </a:highlight>
                          <a:latin typeface="Calibri"/>
                          <a:ea typeface="Times New Roman"/>
                          <a:cs typeface="Times New Roman"/>
                        </a:rPr>
                        <a:t>3379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FF"/>
                          </a:highlight>
                          <a:latin typeface="Calibri"/>
                          <a:ea typeface="Times New Roman"/>
                          <a:cs typeface="Times New Roman"/>
                        </a:rPr>
                        <a:t>6.17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FF"/>
                          </a:highlight>
                          <a:latin typeface="Calibri"/>
                          <a:ea typeface="Times New Roman"/>
                          <a:cs typeface="Times New Roman"/>
                        </a:rPr>
                        <a:t>4043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FF"/>
                          </a:highlight>
                          <a:latin typeface="Calibri"/>
                          <a:ea typeface="Times New Roman"/>
                          <a:cs typeface="Times New Roman"/>
                        </a:rPr>
                        <a:t>7.27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FF"/>
                          </a:highlight>
                          <a:latin typeface="Calibri"/>
                          <a:ea typeface="Times New Roman"/>
                          <a:cs typeface="Times New Roman"/>
                        </a:rPr>
                        <a:t>4096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FF"/>
                          </a:highlight>
                          <a:latin typeface="Calibri"/>
                          <a:ea typeface="Times New Roman"/>
                          <a:cs typeface="Times New Roman"/>
                        </a:rPr>
                        <a:t>7.00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FF"/>
                          </a:highlight>
                          <a:latin typeface="Calibri"/>
                          <a:ea typeface="Times New Roman"/>
                          <a:cs typeface="Times New Roman"/>
                        </a:rPr>
                        <a:t>4197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FF"/>
                          </a:highlight>
                          <a:latin typeface="Calibri"/>
                          <a:ea typeface="Times New Roman"/>
                          <a:cs typeface="Times New Roman"/>
                        </a:rPr>
                        <a:t>6.73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FF"/>
                          </a:highlight>
                          <a:latin typeface="Calibri"/>
                          <a:ea typeface="Times New Roman"/>
                          <a:cs typeface="Times New Roman"/>
                        </a:rPr>
                        <a:t>4429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FF"/>
                          </a:highlight>
                          <a:latin typeface="Calibri"/>
                          <a:ea typeface="Times New Roman"/>
                          <a:cs typeface="Times New Roman"/>
                        </a:rPr>
                        <a:t>6.47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FF"/>
                          </a:highlight>
                          <a:latin typeface="Calibri"/>
                          <a:ea typeface="Times New Roman"/>
                          <a:cs typeface="Times New Roman"/>
                        </a:rPr>
                        <a:t>3827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FF"/>
                          </a:highlight>
                          <a:latin typeface="Calibri"/>
                          <a:ea typeface="Times New Roman"/>
                          <a:cs typeface="Times New Roman"/>
                        </a:rPr>
                        <a:t>6.56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FF0000"/>
                          </a:highlight>
                          <a:latin typeface="Calibri"/>
                          <a:ea typeface="Times New Roman"/>
                          <a:cs typeface="Times New Roman"/>
                        </a:rPr>
                        <a:t>Gram</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00"/>
                          </a:highlight>
                          <a:latin typeface="Calibri"/>
                          <a:ea typeface="Times New Roman"/>
                          <a:cs typeface="Times New Roman"/>
                        </a:rPr>
                        <a:t>1766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00"/>
                          </a:highlight>
                          <a:latin typeface="Calibri"/>
                          <a:ea typeface="Times New Roman"/>
                          <a:cs typeface="Times New Roman"/>
                        </a:rPr>
                        <a:t>3.53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00"/>
                          </a:highlight>
                          <a:latin typeface="Calibri"/>
                          <a:ea typeface="Times New Roman"/>
                          <a:cs typeface="Times New Roman"/>
                        </a:rPr>
                        <a:t>1868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00"/>
                          </a:highlight>
                          <a:latin typeface="Calibri"/>
                          <a:ea typeface="Times New Roman"/>
                          <a:cs typeface="Times New Roman"/>
                        </a:rPr>
                        <a:t>3.41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00"/>
                          </a:highlight>
                          <a:latin typeface="Calibri"/>
                          <a:ea typeface="Times New Roman"/>
                          <a:cs typeface="Times New Roman"/>
                        </a:rPr>
                        <a:t>1857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00"/>
                          </a:highlight>
                          <a:latin typeface="Calibri"/>
                          <a:ea typeface="Times New Roman"/>
                          <a:cs typeface="Times New Roman"/>
                        </a:rPr>
                        <a:t>3.34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00"/>
                          </a:highlight>
                          <a:latin typeface="Calibri"/>
                          <a:ea typeface="Times New Roman"/>
                          <a:cs typeface="Times New Roman"/>
                        </a:rPr>
                        <a:t>2331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00"/>
                          </a:highlight>
                          <a:latin typeface="Calibri"/>
                          <a:ea typeface="Times New Roman"/>
                          <a:cs typeface="Times New Roman"/>
                        </a:rPr>
                        <a:t>3.98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00"/>
                          </a:highlight>
                          <a:latin typeface="Calibri"/>
                          <a:ea typeface="Times New Roman"/>
                          <a:cs typeface="Times New Roman"/>
                        </a:rPr>
                        <a:t>2644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00"/>
                          </a:highlight>
                          <a:latin typeface="Calibri"/>
                          <a:ea typeface="Times New Roman"/>
                          <a:cs typeface="Times New Roman"/>
                        </a:rPr>
                        <a:t>4.24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00"/>
                          </a:highlight>
                          <a:latin typeface="Calibri"/>
                          <a:ea typeface="Times New Roman"/>
                          <a:cs typeface="Times New Roman"/>
                        </a:rPr>
                        <a:t>3785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00"/>
                          </a:highlight>
                          <a:latin typeface="Calibri"/>
                          <a:ea typeface="Times New Roman"/>
                          <a:cs typeface="Times New Roman"/>
                        </a:rPr>
                        <a:t>5.53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0000"/>
                          </a:highlight>
                          <a:latin typeface="Calibri"/>
                          <a:ea typeface="Times New Roman"/>
                          <a:cs typeface="Times New Roman"/>
                        </a:rPr>
                        <a:t>2375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0000"/>
                          </a:highlight>
                          <a:latin typeface="Calibri"/>
                          <a:ea typeface="Times New Roman"/>
                          <a:cs typeface="Times New Roman"/>
                        </a:rPr>
                        <a:t>4.07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Mung</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1413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2.41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2651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4.25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1891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2.76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992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1.70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oth.pulses</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4680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9.36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5741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10.48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5356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a:solidFill>
                            <a:srgbClr val="000000"/>
                          </a:solidFill>
                          <a:effectLst/>
                          <a:latin typeface="Calibri"/>
                          <a:ea typeface="Times New Roman"/>
                          <a:cs typeface="Times New Roman"/>
                        </a:rPr>
                        <a:t>9.63</a:t>
                      </a:r>
                      <a:endParaRPr lang="en-IN" sz="1000" dirty="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5070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8.66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5771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9.26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4882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7.13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5250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9.00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Kh.gn</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1016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2.03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974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1.78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848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1.52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624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1.07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432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0.69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311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0.45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701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1.20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Summ Gn</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201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0.40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563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1.03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523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0.94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273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0.47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194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0.31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238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0.35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332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0.57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Safflower</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2724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5.45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3330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6.08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2576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4.63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2127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3.63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1932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3.10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1783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2.60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2412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a:solidFill>
                            <a:srgbClr val="000000"/>
                          </a:solidFill>
                          <a:effectLst/>
                          <a:latin typeface="Calibri"/>
                          <a:ea typeface="Times New Roman"/>
                          <a:cs typeface="Times New Roman"/>
                        </a:rPr>
                        <a:t>4.14</a:t>
                      </a:r>
                      <a:endParaRPr lang="en-IN" sz="1000" dirty="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FFFF00"/>
                          </a:highlight>
                          <a:latin typeface="Calibri"/>
                          <a:ea typeface="Times New Roman"/>
                          <a:cs typeface="Times New Roman"/>
                        </a:rPr>
                        <a:t>Soybean</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_</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12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FF00"/>
                          </a:highlight>
                          <a:latin typeface="Calibri"/>
                          <a:ea typeface="Times New Roman"/>
                          <a:cs typeface="Times New Roman"/>
                        </a:rPr>
                        <a:t>0.02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123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FF00"/>
                          </a:highlight>
                          <a:latin typeface="Calibri"/>
                          <a:ea typeface="Times New Roman"/>
                          <a:cs typeface="Times New Roman"/>
                        </a:rPr>
                        <a:t>0.22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268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FF00"/>
                          </a:highlight>
                          <a:latin typeface="Calibri"/>
                          <a:ea typeface="Times New Roman"/>
                          <a:cs typeface="Times New Roman"/>
                        </a:rPr>
                        <a:t>0.46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2462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FF00"/>
                          </a:highlight>
                          <a:latin typeface="Calibri"/>
                          <a:ea typeface="Times New Roman"/>
                          <a:cs typeface="Times New Roman"/>
                        </a:rPr>
                        <a:t>3.95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6965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FF00"/>
                          </a:highlight>
                          <a:latin typeface="Calibri"/>
                          <a:ea typeface="Times New Roman"/>
                          <a:cs typeface="Times New Roman"/>
                        </a:rPr>
                        <a:t>10.17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FFFF00"/>
                          </a:highlight>
                          <a:latin typeface="Calibri"/>
                          <a:ea typeface="Times New Roman"/>
                          <a:cs typeface="Times New Roman"/>
                        </a:rPr>
                        <a:t>1638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FFFF00"/>
                          </a:highlight>
                          <a:latin typeface="Calibri"/>
                          <a:ea typeface="Times New Roman"/>
                          <a:cs typeface="Times New Roman"/>
                        </a:rPr>
                        <a:t>2.81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latin typeface="Calibri"/>
                          <a:ea typeface="Times New Roman"/>
                          <a:cs typeface="Times New Roman"/>
                        </a:rPr>
                        <a:t>Sunflower</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860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1.72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2595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4.74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3493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6.28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3019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5.16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2184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3.50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2048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2.99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latin typeface="Calibri"/>
                          <a:ea typeface="Times New Roman"/>
                          <a:cs typeface="Times New Roman"/>
                        </a:rPr>
                        <a:t>2367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4.06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00FF00"/>
                          </a:highlight>
                          <a:latin typeface="Calibri"/>
                          <a:ea typeface="Times New Roman"/>
                          <a:cs typeface="Times New Roman"/>
                        </a:rPr>
                        <a:t>Sugar cane</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605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1.21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581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1.06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1079</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1.94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1122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1.92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1341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2.15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2077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3.03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00"/>
                          </a:highlight>
                          <a:latin typeface="Calibri"/>
                          <a:ea typeface="Times New Roman"/>
                          <a:cs typeface="Times New Roman"/>
                        </a:rPr>
                        <a:t>1134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00"/>
                          </a:highlight>
                          <a:latin typeface="Calibri"/>
                          <a:ea typeface="Times New Roman"/>
                          <a:cs typeface="Times New Roman"/>
                        </a:rPr>
                        <a:t>1.95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47">
                <a:tc>
                  <a:txBody>
                    <a:bodyPr/>
                    <a:lstStyle/>
                    <a:p>
                      <a:pPr>
                        <a:lnSpc>
                          <a:spcPct val="115000"/>
                        </a:lnSpc>
                        <a:spcAft>
                          <a:spcPts val="0"/>
                        </a:spcAft>
                      </a:pPr>
                      <a:r>
                        <a:rPr lang="en-IN" sz="1000" b="1">
                          <a:solidFill>
                            <a:srgbClr val="000000"/>
                          </a:solidFill>
                          <a:effectLst/>
                          <a:highlight>
                            <a:srgbClr val="00FFFF"/>
                          </a:highlight>
                          <a:latin typeface="Calibri"/>
                          <a:ea typeface="Times New Roman"/>
                          <a:cs typeface="Times New Roman"/>
                        </a:rPr>
                        <a:t>Cotton</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6586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13.18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6994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12.76</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7660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13.77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10238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17.48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9372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15.03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12361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18.05</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solidFill>
                            <a:srgbClr val="000000"/>
                          </a:solidFill>
                          <a:effectLst/>
                          <a:highlight>
                            <a:srgbClr val="00FFFF"/>
                          </a:highlight>
                          <a:latin typeface="Calibri"/>
                          <a:ea typeface="Times New Roman"/>
                          <a:cs typeface="Times New Roman"/>
                        </a:rPr>
                        <a:t>8868</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highlight>
                            <a:srgbClr val="00FFFF"/>
                          </a:highlight>
                          <a:latin typeface="Calibri"/>
                          <a:ea typeface="Times New Roman"/>
                          <a:cs typeface="Times New Roman"/>
                        </a:rPr>
                        <a:t>15.21</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835">
                <a:tc>
                  <a:txBody>
                    <a:bodyPr/>
                    <a:lstStyle/>
                    <a:p>
                      <a:pPr>
                        <a:lnSpc>
                          <a:spcPct val="115000"/>
                        </a:lnSpc>
                        <a:spcAft>
                          <a:spcPts val="0"/>
                        </a:spcAft>
                      </a:pPr>
                      <a:r>
                        <a:rPr lang="en-IN" sz="1100" b="1">
                          <a:solidFill>
                            <a:srgbClr val="000000"/>
                          </a:solidFill>
                          <a:effectLst/>
                          <a:latin typeface="Calibri"/>
                          <a:ea typeface="Times New Roman"/>
                          <a:cs typeface="Times New Roman"/>
                        </a:rPr>
                        <a:t>GCA</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100" b="1">
                          <a:solidFill>
                            <a:srgbClr val="000000"/>
                          </a:solidFill>
                          <a:effectLst/>
                          <a:latin typeface="Calibri"/>
                          <a:ea typeface="Times New Roman"/>
                          <a:cs typeface="Times New Roman"/>
                        </a:rPr>
                        <a:t>49972</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100" b="1">
                          <a:solidFill>
                            <a:srgbClr val="000000"/>
                          </a:solidFill>
                          <a:effectLst/>
                          <a:latin typeface="Calibri"/>
                          <a:ea typeface="Times New Roman"/>
                          <a:cs typeface="Times New Roman"/>
                        </a:rPr>
                        <a:t>54797</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a:solidFill>
                            <a:srgbClr val="000000"/>
                          </a:solidFill>
                          <a:effectLst/>
                          <a:latin typeface="Calibri"/>
                          <a:ea typeface="Times New Roman"/>
                          <a:cs typeface="Times New Roman"/>
                        </a:rPr>
                        <a:t>100</a:t>
                      </a:r>
                      <a:endParaRPr lang="en-IN" sz="1000" dirty="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100" b="1">
                          <a:solidFill>
                            <a:srgbClr val="000000"/>
                          </a:solidFill>
                          <a:effectLst/>
                          <a:latin typeface="Calibri"/>
                          <a:ea typeface="Times New Roman"/>
                          <a:cs typeface="Times New Roman"/>
                        </a:rPr>
                        <a:t>55650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100" b="1">
                          <a:solidFill>
                            <a:srgbClr val="000000"/>
                          </a:solidFill>
                          <a:effectLst/>
                          <a:latin typeface="Calibri"/>
                          <a:ea typeface="Times New Roman"/>
                          <a:cs typeface="Times New Roman"/>
                        </a:rPr>
                        <a:t>58560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100" b="1">
                          <a:solidFill>
                            <a:srgbClr val="000000"/>
                          </a:solidFill>
                          <a:effectLst/>
                          <a:latin typeface="Calibri"/>
                          <a:ea typeface="Times New Roman"/>
                          <a:cs typeface="Times New Roman"/>
                        </a:rPr>
                        <a:t>62353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a:solidFill>
                            <a:srgbClr val="000000"/>
                          </a:solidFill>
                          <a:effectLst/>
                          <a:latin typeface="Calibri"/>
                          <a:ea typeface="Times New Roman"/>
                          <a:cs typeface="Times New Roman"/>
                        </a:rPr>
                        <a:t>100</a:t>
                      </a:r>
                      <a:endParaRPr lang="en-IN" sz="1000" dirty="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100" b="1">
                          <a:solidFill>
                            <a:srgbClr val="000000"/>
                          </a:solidFill>
                          <a:effectLst/>
                          <a:latin typeface="Calibri"/>
                          <a:ea typeface="Times New Roman"/>
                          <a:cs typeface="Times New Roman"/>
                        </a:rPr>
                        <a:t>68484</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solidFill>
                            <a:srgbClr val="000000"/>
                          </a:solidFill>
                          <a:effectLst/>
                          <a:latin typeface="Calibri"/>
                          <a:ea typeface="Times New Roman"/>
                          <a:cs typeface="Times New Roman"/>
                        </a:rPr>
                        <a:t>100</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100" b="1">
                          <a:solidFill>
                            <a:srgbClr val="000000"/>
                          </a:solidFill>
                          <a:effectLst/>
                          <a:latin typeface="Calibri"/>
                          <a:ea typeface="Times New Roman"/>
                          <a:cs typeface="Times New Roman"/>
                        </a:rPr>
                        <a:t>58303</a:t>
                      </a:r>
                      <a:endParaRPr lang="en-IN" sz="100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a:solidFill>
                            <a:srgbClr val="000000"/>
                          </a:solidFill>
                          <a:effectLst/>
                          <a:latin typeface="Calibri"/>
                          <a:ea typeface="Times New Roman"/>
                          <a:cs typeface="Times New Roman"/>
                        </a:rPr>
                        <a:t>100</a:t>
                      </a:r>
                      <a:endParaRPr lang="en-IN" sz="1000" dirty="0">
                        <a:effectLst/>
                        <a:latin typeface="Calibri"/>
                        <a:ea typeface="Calibri"/>
                        <a:cs typeface="Times New Roman"/>
                      </a:endParaRPr>
                    </a:p>
                  </a:txBody>
                  <a:tcPr marL="63722" marR="637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107504" y="6069467"/>
            <a:ext cx="9036496"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Note :- (Period I – 1980-81 to 1984-85 , Period II – 1985-86 to 1989-90 , Period III – 1990-91 to 1994-95</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Period IV- 1995-96 to 1999-2000 , Period V – 2000-01 to 2004-05, Period VI -2005-06 to 2009-2010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Overall Period- 1980-81 to 2009-2010)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26314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sz="1600" b="1" dirty="0">
                <a:solidFill>
                  <a:srgbClr val="C00000"/>
                </a:solidFill>
                <a:latin typeface="Times New Roman" pitchFamily="18" charset="0"/>
                <a:cs typeface="Times New Roman" pitchFamily="18" charset="0"/>
              </a:rPr>
              <a:t>Change in cropping pattern in </a:t>
            </a:r>
            <a:r>
              <a:rPr lang="en-US" sz="1600" b="1" dirty="0" err="1">
                <a:solidFill>
                  <a:srgbClr val="C00000"/>
                </a:solidFill>
                <a:latin typeface="Times New Roman" pitchFamily="18" charset="0"/>
                <a:cs typeface="Times New Roman" pitchFamily="18" charset="0"/>
              </a:rPr>
              <a:t>Marathwada</a:t>
            </a:r>
            <a:r>
              <a:rPr lang="en-US" sz="1600" b="1" dirty="0">
                <a:solidFill>
                  <a:srgbClr val="C00000"/>
                </a:solidFill>
                <a:latin typeface="Times New Roman" pitchFamily="18" charset="0"/>
                <a:cs typeface="Times New Roman" pitchFamily="18" charset="0"/>
              </a:rPr>
              <a:t> region during 1980-81 to 2010-11</a:t>
            </a:r>
            <a:br>
              <a:rPr lang="en-US" sz="1600" b="1" dirty="0">
                <a:solidFill>
                  <a:srgbClr val="C00000"/>
                </a:solidFill>
                <a:latin typeface="Times New Roman" pitchFamily="18" charset="0"/>
                <a:cs typeface="Times New Roman" pitchFamily="18" charset="0"/>
              </a:rPr>
            </a:br>
            <a:r>
              <a:rPr lang="en-US" sz="1600" b="1" dirty="0">
                <a:solidFill>
                  <a:srgbClr val="C00000"/>
                </a:solidFill>
                <a:latin typeface="Times New Roman" pitchFamily="18" charset="0"/>
                <a:cs typeface="Times New Roman" pitchFamily="18" charset="0"/>
              </a:rPr>
              <a:t>( Area in “00” hectares )</a:t>
            </a: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9462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568952" cy="620688"/>
          </a:xfr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sz="2000" b="1" dirty="0" smtClean="0">
                <a:solidFill>
                  <a:srgbClr val="FF0000"/>
                </a:solidFill>
                <a:latin typeface="Times New Roman" pitchFamily="18" charset="0"/>
                <a:cs typeface="Times New Roman" pitchFamily="18" charset="0"/>
              </a:rPr>
              <a:t>Table.2 Compound </a:t>
            </a:r>
            <a:r>
              <a:rPr lang="en-US" sz="2000" b="1" dirty="0">
                <a:solidFill>
                  <a:srgbClr val="FF0000"/>
                </a:solidFill>
                <a:latin typeface="Times New Roman" pitchFamily="18" charset="0"/>
                <a:cs typeface="Times New Roman" pitchFamily="18" charset="0"/>
              </a:rPr>
              <a:t>growth rates of area , production and productivity of major crops in </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Marathwada</a:t>
            </a:r>
            <a:r>
              <a:rPr lang="en-US" sz="2000" b="1" dirty="0" smtClean="0">
                <a:solidFill>
                  <a:srgbClr val="FF0000"/>
                </a:solidFill>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region</a:t>
            </a:r>
            <a:endParaRPr lang="en-IN" b="1" dirty="0">
              <a:solidFill>
                <a:srgbClr val="FF0000"/>
              </a:solidFill>
            </a:endParaRPr>
          </a:p>
        </p:txBody>
      </p:sp>
      <p:pic>
        <p:nvPicPr>
          <p:cNvPr id="2048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692696"/>
            <a:ext cx="8856984" cy="557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043608" y="6271573"/>
            <a:ext cx="6696744" cy="292259"/>
          </a:xfrm>
          <a:prstGeom prst="rect">
            <a:avLst/>
          </a:prstGeom>
        </p:spPr>
        <p:txBody>
          <a:bodyPr wrap="square">
            <a:spAutoFit/>
          </a:bodyPr>
          <a:lstStyle/>
          <a:p>
            <a:pPr>
              <a:lnSpc>
                <a:spcPct val="115000"/>
              </a:lnSpc>
              <a:spcAft>
                <a:spcPts val="1000"/>
              </a:spcAft>
            </a:pPr>
            <a:r>
              <a:rPr lang="en-IN" sz="1200" b="1" dirty="0">
                <a:solidFill>
                  <a:prstClr val="black"/>
                </a:solidFill>
                <a:ea typeface="Calibri"/>
                <a:cs typeface="Times New Roman"/>
              </a:rPr>
              <a:t>( Note  :-  *,** Significant at 5 Per cent and 1 Per cent level </a:t>
            </a:r>
            <a:r>
              <a:rPr lang="en-IN" sz="1200" b="1" dirty="0" smtClean="0">
                <a:solidFill>
                  <a:prstClr val="black"/>
                </a:solidFill>
                <a:ea typeface="Calibri"/>
                <a:cs typeface="Times New Roman"/>
              </a:rPr>
              <a:t>respectively ,  </a:t>
            </a:r>
            <a:r>
              <a:rPr lang="en-IN" sz="1200" b="1" dirty="0">
                <a:solidFill>
                  <a:prstClr val="black"/>
                </a:solidFill>
                <a:ea typeface="Calibri"/>
                <a:cs typeface="Times New Roman"/>
              </a:rPr>
              <a:t>NS- Non Significant )</a:t>
            </a:r>
          </a:p>
        </p:txBody>
      </p:sp>
    </p:spTree>
    <p:extLst>
      <p:ext uri="{BB962C8B-B14F-4D97-AF65-F5344CB8AC3E}">
        <p14:creationId xmlns:p14="http://schemas.microsoft.com/office/powerpoint/2010/main" val="1695399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676456" cy="360040"/>
          </a:xfr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dirty="0" smtClean="0"/>
              <a:t>Cont..</a:t>
            </a:r>
            <a:endParaRPr lang="en-IN" dirty="0"/>
          </a:p>
        </p:txBody>
      </p:sp>
      <p:pic>
        <p:nvPicPr>
          <p:cNvPr id="2150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493" y="836712"/>
            <a:ext cx="9014003"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115616" y="6390996"/>
            <a:ext cx="6120680" cy="275588"/>
          </a:xfrm>
          <a:prstGeom prst="rect">
            <a:avLst/>
          </a:prstGeom>
        </p:spPr>
        <p:txBody>
          <a:bodyPr wrap="square">
            <a:spAutoFit/>
          </a:bodyPr>
          <a:lstStyle/>
          <a:p>
            <a:pPr>
              <a:lnSpc>
                <a:spcPct val="115000"/>
              </a:lnSpc>
              <a:spcAft>
                <a:spcPts val="1000"/>
              </a:spcAft>
            </a:pPr>
            <a:r>
              <a:rPr lang="en-IN" sz="1100" b="1" dirty="0">
                <a:solidFill>
                  <a:prstClr val="black"/>
                </a:solidFill>
                <a:ea typeface="Calibri"/>
                <a:cs typeface="Times New Roman"/>
              </a:rPr>
              <a:t>( Note  :-  *,** Significant at 5 Per cent and 1 Per cent level </a:t>
            </a:r>
            <a:r>
              <a:rPr lang="en-IN" sz="1100" b="1" dirty="0" smtClean="0">
                <a:solidFill>
                  <a:prstClr val="black"/>
                </a:solidFill>
                <a:ea typeface="Calibri"/>
                <a:cs typeface="Times New Roman"/>
              </a:rPr>
              <a:t>respectively , </a:t>
            </a:r>
            <a:r>
              <a:rPr lang="en-IN" sz="1100" b="1" dirty="0">
                <a:solidFill>
                  <a:prstClr val="black"/>
                </a:solidFill>
                <a:ea typeface="Calibri"/>
                <a:cs typeface="Times New Roman"/>
              </a:rPr>
              <a:t>NS- Non Significant )</a:t>
            </a:r>
          </a:p>
        </p:txBody>
      </p:sp>
    </p:spTree>
    <p:extLst>
      <p:ext uri="{BB962C8B-B14F-4D97-AF65-F5344CB8AC3E}">
        <p14:creationId xmlns:p14="http://schemas.microsoft.com/office/powerpoint/2010/main" val="2731925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aturation sat="155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0"/>
            <a:ext cx="8964488" cy="6741368"/>
          </a:xfrm>
          <a:ln>
            <a:noFill/>
          </a:ln>
          <a:effectLst>
            <a:glow rad="1016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CROP </a:t>
            </a:r>
            <a:r>
              <a:rPr lang="en-US"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DIVERSIFICATION </a:t>
            </a: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IN  MARATHWADA  </a:t>
            </a:r>
            <a:r>
              <a:rPr lang="en-US"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REGION </a:t>
            </a: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OF </a:t>
            </a:r>
            <a:r>
              <a:rPr lang="en-US"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MAHARASHTRA </a:t>
            </a: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STATE :</a:t>
            </a:r>
            <a:b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An economic Analysis </a:t>
            </a:r>
            <a: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en-US" sz="2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en-US"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en-US"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en-IN"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en-IN"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en-US"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IN"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en-IN"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en-US"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IN"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en-IN"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endParaRPr lang="en-IN" sz="2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pic>
        <p:nvPicPr>
          <p:cNvPr id="4098" name="Picture 2" descr="C:\Users\supriya\Pictures\imagesQA15NUD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669" y="188642"/>
            <a:ext cx="2376264" cy="158417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supriya\Pictures\imagesDJ597H3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188640"/>
            <a:ext cx="2160240" cy="158417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supriya\Pictures\imagesUN6NIESD.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3" y="188641"/>
            <a:ext cx="1728191" cy="1584176"/>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supriya\Pictures\imagesUTXGHHWP.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6560" y="3501008"/>
            <a:ext cx="2381904" cy="158417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supriya\Pictures\images1B4PV87R.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67944" y="3501008"/>
            <a:ext cx="2298616" cy="1584176"/>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supriya\Pictures\cotton.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528" y="3501008"/>
            <a:ext cx="1800199" cy="1584176"/>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supriya\Pictures\sugarcane.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3728" y="3501008"/>
            <a:ext cx="1944217" cy="1584176"/>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C:\Users\supriya\Pictures\rice.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27984" y="188642"/>
            <a:ext cx="2164372" cy="1584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709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720080"/>
          </a:xfrm>
          <a:solidFill>
            <a:schemeClr val="accent3">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1800" dirty="0" smtClean="0">
                <a:solidFill>
                  <a:srgbClr val="C00000"/>
                </a:solidFill>
              </a:rPr>
              <a:t>Table 3. </a:t>
            </a:r>
            <a:r>
              <a:rPr lang="en-US" sz="1800" dirty="0" smtClean="0">
                <a:solidFill>
                  <a:srgbClr val="C00000"/>
                </a:solidFill>
              </a:rPr>
              <a:t>Measurement of crop diversification :-Decadal Diversification indices for various districts of </a:t>
            </a:r>
            <a:r>
              <a:rPr lang="en-US" sz="1800" dirty="0" err="1" smtClean="0">
                <a:solidFill>
                  <a:srgbClr val="C00000"/>
                </a:solidFill>
              </a:rPr>
              <a:t>Marathwada</a:t>
            </a:r>
            <a:r>
              <a:rPr lang="en-US" sz="1800" dirty="0" smtClean="0">
                <a:solidFill>
                  <a:srgbClr val="C00000"/>
                </a:solidFill>
              </a:rPr>
              <a:t> region as a whole with its Divisions</a:t>
            </a:r>
            <a:endParaRPr lang="en-IN" sz="1800"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6897625"/>
              </p:ext>
            </p:extLst>
          </p:nvPr>
        </p:nvGraphicFramePr>
        <p:xfrm>
          <a:off x="251520" y="980727"/>
          <a:ext cx="8496944" cy="4752530"/>
        </p:xfrm>
        <a:graphic>
          <a:graphicData uri="http://schemas.openxmlformats.org/drawingml/2006/table">
            <a:tbl>
              <a:tblPr/>
              <a:tblGrid>
                <a:gridCol w="689476"/>
                <a:gridCol w="1073773"/>
                <a:gridCol w="779900"/>
                <a:gridCol w="666870"/>
                <a:gridCol w="678174"/>
                <a:gridCol w="635787"/>
                <a:gridCol w="632961"/>
                <a:gridCol w="632961"/>
                <a:gridCol w="703605"/>
                <a:gridCol w="689476"/>
                <a:gridCol w="610356"/>
                <a:gridCol w="703605"/>
              </a:tblGrid>
              <a:tr h="669371">
                <a:tc>
                  <a:txBody>
                    <a:bodyPr/>
                    <a:lstStyle/>
                    <a:p>
                      <a:pPr algn="ctr" fontAlgn="ctr"/>
                      <a:r>
                        <a:rPr lang="en-IN" sz="900" b="0" i="0" u="none" strike="noStrike" dirty="0">
                          <a:solidFill>
                            <a:srgbClr val="000000"/>
                          </a:solidFill>
                          <a:effectLst/>
                          <a:latin typeface="Calibri"/>
                        </a:rPr>
                        <a:t>Index</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Period</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Aurangabad Division</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a:solidFill>
                            <a:srgbClr val="000000"/>
                          </a:solidFill>
                          <a:effectLst/>
                          <a:latin typeface="Calibri"/>
                        </a:rPr>
                        <a:t>Aurangabad</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jalna</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dirty="0" err="1">
                          <a:solidFill>
                            <a:srgbClr val="000000"/>
                          </a:solidFill>
                          <a:effectLst/>
                          <a:latin typeface="Calibri"/>
                        </a:rPr>
                        <a:t>Beed</a:t>
                      </a:r>
                      <a:endParaRPr lang="en-IN" sz="900" b="0" i="0" u="none" strike="noStrike" dirty="0">
                        <a:solidFill>
                          <a:srgbClr val="000000"/>
                        </a:solidFill>
                        <a:effectLst/>
                        <a:latin typeface="Calibri"/>
                      </a:endParaRP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Latur Division</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a:solidFill>
                            <a:srgbClr val="000000"/>
                          </a:solidFill>
                          <a:effectLst/>
                          <a:latin typeface="Calibri"/>
                        </a:rPr>
                        <a:t>Latur</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Osmanabad</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Nanded</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Parbhani</a:t>
                      </a:r>
                    </a:p>
                  </a:txBody>
                  <a:tcPr marL="8219" marR="8219" marT="8219" marB="0" anchor="ctr">
                    <a:lnL>
                      <a:noFill/>
                    </a:lnL>
                    <a:lnR>
                      <a:noFill/>
                    </a:lnR>
                    <a:lnT>
                      <a:noFill/>
                    </a:lnT>
                    <a:lnB>
                      <a:noFill/>
                    </a:lnB>
                    <a:solidFill>
                      <a:srgbClr val="D8E4BC"/>
                    </a:solidFill>
                  </a:tcPr>
                </a:tc>
                <a:tc>
                  <a:txBody>
                    <a:bodyPr/>
                    <a:lstStyle/>
                    <a:p>
                      <a:pPr algn="ctr" fontAlgn="ctr"/>
                      <a:r>
                        <a:rPr lang="en-IN" sz="900" b="0" i="0" u="none" strike="noStrike">
                          <a:solidFill>
                            <a:srgbClr val="000000"/>
                          </a:solidFill>
                          <a:effectLst/>
                          <a:latin typeface="Calibri"/>
                        </a:rPr>
                        <a:t>Marathwada Region</a:t>
                      </a:r>
                    </a:p>
                  </a:txBody>
                  <a:tcPr marL="8219" marR="8219" marT="8219" marB="0" anchor="ctr">
                    <a:lnL>
                      <a:noFill/>
                    </a:lnL>
                    <a:lnR>
                      <a:noFill/>
                    </a:lnR>
                    <a:lnT>
                      <a:noFill/>
                    </a:lnT>
                    <a:lnB>
                      <a:noFill/>
                    </a:lnB>
                    <a:solidFill>
                      <a:srgbClr val="E6B8B7"/>
                    </a:solidFill>
                  </a:tcPr>
                </a:tc>
              </a:tr>
              <a:tr h="334685">
                <a:tc rowSpan="4">
                  <a:txBody>
                    <a:bodyPr/>
                    <a:lstStyle/>
                    <a:p>
                      <a:pPr algn="ctr" fontAlgn="ctr"/>
                      <a:r>
                        <a:rPr lang="en-IN" sz="900" b="0" i="0" u="none" strike="noStrike" dirty="0">
                          <a:solidFill>
                            <a:srgbClr val="FF0000"/>
                          </a:solidFill>
                          <a:effectLst/>
                          <a:latin typeface="Calibri"/>
                        </a:rPr>
                        <a:t>EI</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P-</a:t>
                      </a:r>
                      <a:r>
                        <a:rPr lang="en-IN" sz="900" b="0" i="0" u="none" strike="noStrike" dirty="0" err="1">
                          <a:solidFill>
                            <a:srgbClr val="FF0000"/>
                          </a:solidFill>
                          <a:effectLst/>
                          <a:latin typeface="Calibri"/>
                        </a:rPr>
                        <a:t>Ist</a:t>
                      </a:r>
                      <a:endParaRPr lang="en-IN" sz="900" b="0" i="0" u="none" strike="noStrike" dirty="0">
                        <a:solidFill>
                          <a:srgbClr val="FF0000"/>
                        </a:solidFill>
                        <a:effectLst/>
                        <a:latin typeface="Calibri"/>
                      </a:endParaRP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0.96</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dirty="0">
                          <a:solidFill>
                            <a:srgbClr val="FF0000"/>
                          </a:solidFill>
                          <a:effectLst/>
                          <a:latin typeface="Calibri"/>
                        </a:rPr>
                        <a:t>0.92</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0.97</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0.93</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0.97</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dirty="0">
                          <a:solidFill>
                            <a:srgbClr val="FF0000"/>
                          </a:solidFill>
                          <a:effectLst/>
                          <a:latin typeface="Calibri"/>
                        </a:rPr>
                        <a:t>1.02</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0.95</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0.81</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0.93</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1.00</a:t>
                      </a:r>
                    </a:p>
                  </a:txBody>
                  <a:tcPr marL="8219" marR="8219" marT="8219" marB="0" anchor="ctr">
                    <a:lnL>
                      <a:noFill/>
                    </a:lnL>
                    <a:lnR>
                      <a:noFill/>
                    </a:lnR>
                    <a:lnT>
                      <a:noFill/>
                    </a:lnT>
                    <a:lnB>
                      <a:noFill/>
                    </a:lnB>
                    <a:solidFill>
                      <a:srgbClr val="E6B8B7"/>
                    </a:solidFill>
                  </a:tcPr>
                </a:tc>
              </a:tr>
              <a:tr h="334685">
                <a:tc vMerge="1">
                  <a:txBody>
                    <a:bodyPr/>
                    <a:lstStyle/>
                    <a:p>
                      <a:endParaRPr lang="en-IN"/>
                    </a:p>
                  </a:txBody>
                  <a:tcPr/>
                </a:tc>
                <a:tc>
                  <a:txBody>
                    <a:bodyPr/>
                    <a:lstStyle/>
                    <a:p>
                      <a:pPr algn="ctr" fontAlgn="ctr"/>
                      <a:r>
                        <a:rPr lang="en-IN" sz="900" b="0" i="0" u="none" strike="noStrike">
                          <a:solidFill>
                            <a:srgbClr val="FF0000"/>
                          </a:solidFill>
                          <a:effectLst/>
                          <a:latin typeface="Calibri"/>
                        </a:rPr>
                        <a:t>P-IInd</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1.01</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a:solidFill>
                            <a:srgbClr val="FF0000"/>
                          </a:solidFill>
                          <a:effectLst/>
                          <a:latin typeface="Calibri"/>
                        </a:rPr>
                        <a:t>0.99</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1.00</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0.96</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1.01</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dirty="0">
                          <a:solidFill>
                            <a:srgbClr val="FF0000"/>
                          </a:solidFill>
                          <a:effectLst/>
                          <a:latin typeface="Calibri"/>
                        </a:rPr>
                        <a:t>0.98</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0.97</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0.85</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0.95</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1.04</a:t>
                      </a:r>
                    </a:p>
                  </a:txBody>
                  <a:tcPr marL="8219" marR="8219" marT="8219" marB="0" anchor="ctr">
                    <a:lnL>
                      <a:noFill/>
                    </a:lnL>
                    <a:lnR>
                      <a:noFill/>
                    </a:lnR>
                    <a:lnT>
                      <a:noFill/>
                    </a:lnT>
                    <a:lnB>
                      <a:noFill/>
                    </a:lnB>
                    <a:solidFill>
                      <a:srgbClr val="E6B8B7"/>
                    </a:solidFill>
                  </a:tcPr>
                </a:tc>
              </a:tr>
              <a:tr h="334685">
                <a:tc vMerge="1">
                  <a:txBody>
                    <a:bodyPr/>
                    <a:lstStyle/>
                    <a:p>
                      <a:endParaRPr lang="en-IN"/>
                    </a:p>
                  </a:txBody>
                  <a:tcPr/>
                </a:tc>
                <a:tc>
                  <a:txBody>
                    <a:bodyPr/>
                    <a:lstStyle/>
                    <a:p>
                      <a:pPr algn="ctr" fontAlgn="ctr"/>
                      <a:r>
                        <a:rPr lang="en-IN" sz="900" b="0" i="0" u="none" strike="noStrike">
                          <a:solidFill>
                            <a:srgbClr val="FF0000"/>
                          </a:solidFill>
                          <a:effectLst/>
                          <a:latin typeface="Calibri"/>
                        </a:rPr>
                        <a:t>P-IIIrd</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1.02</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a:solidFill>
                            <a:srgbClr val="FF0000"/>
                          </a:solidFill>
                          <a:effectLst/>
                          <a:latin typeface="Calibri"/>
                        </a:rPr>
                        <a:t>0.97</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1.00</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0.97</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1.08</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a:solidFill>
                            <a:srgbClr val="FF0000"/>
                          </a:solidFill>
                          <a:effectLst/>
                          <a:latin typeface="Calibri"/>
                        </a:rPr>
                        <a:t>1.02</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1.03</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0.94</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dirty="0">
                          <a:solidFill>
                            <a:srgbClr val="FF0000"/>
                          </a:solidFill>
                          <a:effectLst/>
                          <a:latin typeface="Calibri"/>
                        </a:rPr>
                        <a:t>0.98</a:t>
                      </a:r>
                    </a:p>
                  </a:txBody>
                  <a:tcPr marL="8219" marR="8219" marT="8219" marB="0" anchor="ctr">
                    <a:lnL>
                      <a:noFill/>
                    </a:lnL>
                    <a:lnR>
                      <a:noFill/>
                    </a:lnR>
                    <a:lnT>
                      <a:noFill/>
                    </a:lnT>
                    <a:lnB>
                      <a:noFill/>
                    </a:lnB>
                    <a:solidFill>
                      <a:srgbClr val="DCE6F1"/>
                    </a:solidFill>
                  </a:tcPr>
                </a:tc>
                <a:tc>
                  <a:txBody>
                    <a:bodyPr/>
                    <a:lstStyle/>
                    <a:p>
                      <a:pPr algn="ctr" fontAlgn="ctr"/>
                      <a:r>
                        <a:rPr lang="en-IN" sz="900" b="0" i="0" u="none" strike="noStrike">
                          <a:solidFill>
                            <a:srgbClr val="FF0000"/>
                          </a:solidFill>
                          <a:effectLst/>
                          <a:latin typeface="Calibri"/>
                        </a:rPr>
                        <a:t>1.11</a:t>
                      </a:r>
                    </a:p>
                  </a:txBody>
                  <a:tcPr marL="8219" marR="8219" marT="8219" marB="0" anchor="ctr">
                    <a:lnL>
                      <a:noFill/>
                    </a:lnL>
                    <a:lnR>
                      <a:noFill/>
                    </a:lnR>
                    <a:lnT>
                      <a:noFill/>
                    </a:lnT>
                    <a:lnB>
                      <a:noFill/>
                    </a:lnB>
                    <a:solidFill>
                      <a:srgbClr val="E6B8B7"/>
                    </a:solidFill>
                  </a:tcPr>
                </a:tc>
              </a:tr>
              <a:tr h="334685">
                <a:tc vMerge="1">
                  <a:txBody>
                    <a:bodyPr/>
                    <a:lstStyle/>
                    <a:p>
                      <a:endParaRPr lang="en-IN"/>
                    </a:p>
                  </a:txBody>
                  <a:tcPr/>
                </a:tc>
                <a:tc>
                  <a:txBody>
                    <a:bodyPr/>
                    <a:lstStyle/>
                    <a:p>
                      <a:pPr algn="ctr" fontAlgn="ctr"/>
                      <a:r>
                        <a:rPr lang="en-IN" sz="900" b="0" i="0" u="none" strike="noStrike" dirty="0">
                          <a:solidFill>
                            <a:srgbClr val="FF0000"/>
                          </a:solidFill>
                          <a:effectLst/>
                          <a:latin typeface="Calibri"/>
                        </a:rPr>
                        <a:t>overall</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1.00</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0.96</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0.99</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0.96</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1.02</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1.01</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0.99</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0.87</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0.98</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FF0000"/>
                          </a:solidFill>
                          <a:effectLst/>
                          <a:latin typeface="Calibri"/>
                        </a:rPr>
                        <a:t>1.05</a:t>
                      </a:r>
                    </a:p>
                  </a:txBody>
                  <a:tcPr marL="8219" marR="8219" marT="8219" marB="0" anchor="ctr">
                    <a:lnL>
                      <a:noFill/>
                    </a:lnL>
                    <a:lnR>
                      <a:noFill/>
                    </a:lnR>
                    <a:lnT>
                      <a:noFill/>
                    </a:lnT>
                    <a:lnB>
                      <a:noFill/>
                    </a:lnB>
                    <a:solidFill>
                      <a:schemeClr val="accent4">
                        <a:lumMod val="40000"/>
                        <a:lumOff val="60000"/>
                      </a:schemeClr>
                    </a:solidFill>
                  </a:tcPr>
                </a:tc>
              </a:tr>
              <a:tr h="334685">
                <a:tc rowSpan="4">
                  <a:txBody>
                    <a:bodyPr/>
                    <a:lstStyle/>
                    <a:p>
                      <a:pPr algn="ctr" fontAlgn="ctr"/>
                      <a:r>
                        <a:rPr lang="en-IN" sz="900" b="0" i="0" u="none" strike="noStrike" dirty="0">
                          <a:solidFill>
                            <a:srgbClr val="00B050"/>
                          </a:solidFill>
                          <a:effectLst/>
                          <a:latin typeface="Calibri"/>
                        </a:rPr>
                        <a:t>MEI</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P-</a:t>
                      </a:r>
                      <a:r>
                        <a:rPr lang="en-IN" sz="900" b="0" i="0" u="none" strike="noStrike" dirty="0" err="1">
                          <a:solidFill>
                            <a:srgbClr val="00B050"/>
                          </a:solidFill>
                          <a:effectLst/>
                          <a:latin typeface="Calibri"/>
                        </a:rPr>
                        <a:t>Ist</a:t>
                      </a:r>
                      <a:endParaRPr lang="en-IN" sz="900" b="0" i="0" u="none" strike="noStrike" dirty="0">
                        <a:solidFill>
                          <a:srgbClr val="00B050"/>
                        </a:solidFill>
                        <a:effectLst/>
                        <a:latin typeface="Calibri"/>
                      </a:endParaRP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0.76</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dirty="0">
                          <a:solidFill>
                            <a:srgbClr val="00B050"/>
                          </a:solidFill>
                          <a:effectLst/>
                          <a:latin typeface="Calibri"/>
                        </a:rPr>
                        <a:t>0.73</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0.77</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0.74</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0.78</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a:solidFill>
                            <a:srgbClr val="00B050"/>
                          </a:solidFill>
                          <a:effectLst/>
                          <a:latin typeface="Calibri"/>
                        </a:rPr>
                        <a:t>0.81</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0.76</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0.64</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0.74</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0.80</a:t>
                      </a:r>
                    </a:p>
                  </a:txBody>
                  <a:tcPr marL="8219" marR="8219" marT="8219" marB="0" anchor="ctr">
                    <a:lnL>
                      <a:noFill/>
                    </a:lnL>
                    <a:lnR>
                      <a:noFill/>
                    </a:lnR>
                    <a:lnT>
                      <a:noFill/>
                    </a:lnT>
                    <a:lnB>
                      <a:noFill/>
                    </a:lnB>
                    <a:solidFill>
                      <a:srgbClr val="E6B8B7"/>
                    </a:solidFill>
                  </a:tcPr>
                </a:tc>
              </a:tr>
              <a:tr h="384888">
                <a:tc vMerge="1">
                  <a:txBody>
                    <a:bodyPr/>
                    <a:lstStyle/>
                    <a:p>
                      <a:endParaRPr lang="en-IN"/>
                    </a:p>
                  </a:txBody>
                  <a:tcPr/>
                </a:tc>
                <a:tc>
                  <a:txBody>
                    <a:bodyPr/>
                    <a:lstStyle/>
                    <a:p>
                      <a:pPr algn="ctr" fontAlgn="ctr"/>
                      <a:r>
                        <a:rPr lang="en-IN" sz="900" b="0" i="0" u="none" strike="noStrike" dirty="0">
                          <a:solidFill>
                            <a:srgbClr val="00B050"/>
                          </a:solidFill>
                          <a:effectLst/>
                          <a:latin typeface="Calibri"/>
                        </a:rPr>
                        <a:t>P-</a:t>
                      </a:r>
                      <a:r>
                        <a:rPr lang="en-IN" sz="900" b="0" i="0" u="none" strike="noStrike" dirty="0" err="1">
                          <a:solidFill>
                            <a:srgbClr val="00B050"/>
                          </a:solidFill>
                          <a:effectLst/>
                          <a:latin typeface="Calibri"/>
                        </a:rPr>
                        <a:t>IInd</a:t>
                      </a:r>
                      <a:endParaRPr lang="en-IN" sz="900" b="0" i="0" u="none" strike="noStrike" dirty="0">
                        <a:solidFill>
                          <a:srgbClr val="00B050"/>
                        </a:solidFill>
                        <a:effectLst/>
                        <a:latin typeface="Calibri"/>
                      </a:endParaRP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0.80</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dirty="0">
                          <a:solidFill>
                            <a:srgbClr val="00B050"/>
                          </a:solidFill>
                          <a:effectLst/>
                          <a:latin typeface="Calibri"/>
                        </a:rPr>
                        <a:t>0.79</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0.80</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0.76</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0.80</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dirty="0">
                          <a:solidFill>
                            <a:srgbClr val="00B050"/>
                          </a:solidFill>
                          <a:effectLst/>
                          <a:latin typeface="Calibri"/>
                        </a:rPr>
                        <a:t>0.78</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0.77</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0.67</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0.76</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0.83</a:t>
                      </a:r>
                    </a:p>
                  </a:txBody>
                  <a:tcPr marL="8219" marR="8219" marT="8219" marB="0" anchor="ctr">
                    <a:lnL>
                      <a:noFill/>
                    </a:lnL>
                    <a:lnR>
                      <a:noFill/>
                    </a:lnR>
                    <a:lnT>
                      <a:noFill/>
                    </a:lnT>
                    <a:lnB>
                      <a:noFill/>
                    </a:lnB>
                    <a:solidFill>
                      <a:srgbClr val="E6B8B7"/>
                    </a:solidFill>
                  </a:tcPr>
                </a:tc>
              </a:tr>
              <a:tr h="334685">
                <a:tc vMerge="1">
                  <a:txBody>
                    <a:bodyPr/>
                    <a:lstStyle/>
                    <a:p>
                      <a:endParaRPr lang="en-IN"/>
                    </a:p>
                  </a:txBody>
                  <a:tcPr/>
                </a:tc>
                <a:tc>
                  <a:txBody>
                    <a:bodyPr/>
                    <a:lstStyle/>
                    <a:p>
                      <a:pPr algn="ctr" fontAlgn="ctr"/>
                      <a:r>
                        <a:rPr lang="en-IN" sz="900" b="0" i="0" u="none" strike="noStrike">
                          <a:solidFill>
                            <a:srgbClr val="00B050"/>
                          </a:solidFill>
                          <a:effectLst/>
                          <a:latin typeface="Calibri"/>
                        </a:rPr>
                        <a:t>P-IIIrd</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0.81</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a:solidFill>
                            <a:srgbClr val="00B050"/>
                          </a:solidFill>
                          <a:effectLst/>
                          <a:latin typeface="Calibri"/>
                        </a:rPr>
                        <a:t>0.77</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a:solidFill>
                            <a:srgbClr val="00B050"/>
                          </a:solidFill>
                          <a:effectLst/>
                          <a:latin typeface="Calibri"/>
                        </a:rPr>
                        <a:t>0.80</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0.78</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0.86</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dirty="0">
                          <a:solidFill>
                            <a:srgbClr val="00B050"/>
                          </a:solidFill>
                          <a:effectLst/>
                          <a:latin typeface="Calibri"/>
                        </a:rPr>
                        <a:t>0.81</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0.82</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0.75</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0.78</a:t>
                      </a:r>
                    </a:p>
                  </a:txBody>
                  <a:tcPr marL="8219" marR="8219" marT="8219" marB="0" anchor="ctr">
                    <a:lnL>
                      <a:noFill/>
                    </a:lnL>
                    <a:lnR>
                      <a:noFill/>
                    </a:lnR>
                    <a:lnT>
                      <a:noFill/>
                    </a:lnT>
                    <a:lnB>
                      <a:noFill/>
                    </a:lnB>
                    <a:solidFill>
                      <a:srgbClr val="FDE9D9"/>
                    </a:solidFill>
                  </a:tcPr>
                </a:tc>
                <a:tc>
                  <a:txBody>
                    <a:bodyPr/>
                    <a:lstStyle/>
                    <a:p>
                      <a:pPr algn="ctr" fontAlgn="ctr"/>
                      <a:r>
                        <a:rPr lang="en-IN" sz="900" b="0" i="0" u="none" strike="noStrike" dirty="0">
                          <a:solidFill>
                            <a:srgbClr val="00B050"/>
                          </a:solidFill>
                          <a:effectLst/>
                          <a:latin typeface="Calibri"/>
                        </a:rPr>
                        <a:t>0.88</a:t>
                      </a:r>
                    </a:p>
                  </a:txBody>
                  <a:tcPr marL="8219" marR="8219" marT="8219" marB="0" anchor="ctr">
                    <a:lnL>
                      <a:noFill/>
                    </a:lnL>
                    <a:lnR>
                      <a:noFill/>
                    </a:lnR>
                    <a:lnT>
                      <a:noFill/>
                    </a:lnT>
                    <a:lnB>
                      <a:noFill/>
                    </a:lnB>
                    <a:solidFill>
                      <a:srgbClr val="E6B8B7"/>
                    </a:solidFill>
                  </a:tcPr>
                </a:tc>
              </a:tr>
              <a:tr h="334685">
                <a:tc vMerge="1">
                  <a:txBody>
                    <a:bodyPr/>
                    <a:lstStyle/>
                    <a:p>
                      <a:endParaRPr lang="en-IN"/>
                    </a:p>
                  </a:txBody>
                  <a:tcPr/>
                </a:tc>
                <a:tc>
                  <a:txBody>
                    <a:bodyPr/>
                    <a:lstStyle/>
                    <a:p>
                      <a:pPr algn="ctr" fontAlgn="ctr"/>
                      <a:r>
                        <a:rPr lang="en-IN" sz="900" b="0" i="0" u="none" strike="noStrike" dirty="0">
                          <a:solidFill>
                            <a:srgbClr val="00B050"/>
                          </a:solidFill>
                          <a:effectLst/>
                          <a:latin typeface="Calibri"/>
                        </a:rPr>
                        <a:t>overall</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a:solidFill>
                            <a:srgbClr val="00B050"/>
                          </a:solidFill>
                          <a:effectLst/>
                          <a:latin typeface="Calibri"/>
                        </a:rPr>
                        <a:t>0.79</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a:solidFill>
                            <a:srgbClr val="00B050"/>
                          </a:solidFill>
                          <a:effectLst/>
                          <a:latin typeface="Calibri"/>
                        </a:rPr>
                        <a:t>0.77</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0.79</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0.76</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0.82</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0.80</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0.79</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0.69</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0.78</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B050"/>
                          </a:solidFill>
                          <a:effectLst/>
                          <a:latin typeface="Calibri"/>
                        </a:rPr>
                        <a:t>0.84</a:t>
                      </a:r>
                    </a:p>
                  </a:txBody>
                  <a:tcPr marL="8219" marR="8219" marT="8219" marB="0" anchor="ctr">
                    <a:lnL>
                      <a:noFill/>
                    </a:lnL>
                    <a:lnR>
                      <a:noFill/>
                    </a:lnR>
                    <a:lnT>
                      <a:noFill/>
                    </a:lnT>
                    <a:lnB>
                      <a:noFill/>
                    </a:lnB>
                    <a:solidFill>
                      <a:schemeClr val="accent4">
                        <a:lumMod val="40000"/>
                        <a:lumOff val="60000"/>
                      </a:schemeClr>
                    </a:solidFill>
                  </a:tcPr>
                </a:tc>
              </a:tr>
              <a:tr h="334685">
                <a:tc rowSpan="4">
                  <a:txBody>
                    <a:bodyPr/>
                    <a:lstStyle/>
                    <a:p>
                      <a:pPr algn="ctr" fontAlgn="ctr"/>
                      <a:r>
                        <a:rPr lang="en-IN" sz="900" b="0" i="0" u="none" strike="noStrike">
                          <a:solidFill>
                            <a:srgbClr val="000000"/>
                          </a:solidFill>
                          <a:effectLst/>
                          <a:latin typeface="Calibri"/>
                        </a:rPr>
                        <a:t>CEI</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P-Ist</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dirty="0">
                          <a:solidFill>
                            <a:srgbClr val="000000"/>
                          </a:solidFill>
                          <a:effectLst/>
                          <a:latin typeface="Calibri"/>
                        </a:rPr>
                        <a:t>0.72</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dirty="0">
                          <a:solidFill>
                            <a:srgbClr val="000000"/>
                          </a:solidFill>
                          <a:effectLst/>
                          <a:latin typeface="Calibri"/>
                        </a:rPr>
                        <a:t>0.69</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dirty="0">
                          <a:solidFill>
                            <a:srgbClr val="000000"/>
                          </a:solidFill>
                          <a:effectLst/>
                          <a:latin typeface="Calibri"/>
                        </a:rPr>
                        <a:t>0.73</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0.70</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0.73</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a:solidFill>
                            <a:srgbClr val="000000"/>
                          </a:solidFill>
                          <a:effectLst/>
                          <a:latin typeface="Calibri"/>
                        </a:rPr>
                        <a:t>0.76</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0.72</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0.61</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0.70</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0.75</a:t>
                      </a:r>
                    </a:p>
                  </a:txBody>
                  <a:tcPr marL="8219" marR="8219" marT="8219" marB="0" anchor="ctr">
                    <a:lnL>
                      <a:noFill/>
                    </a:lnL>
                    <a:lnR>
                      <a:noFill/>
                    </a:lnR>
                    <a:lnT>
                      <a:noFill/>
                    </a:lnT>
                    <a:lnB>
                      <a:noFill/>
                    </a:lnB>
                    <a:solidFill>
                      <a:srgbClr val="E6B8B7"/>
                    </a:solidFill>
                  </a:tcPr>
                </a:tc>
              </a:tr>
              <a:tr h="351421">
                <a:tc vMerge="1">
                  <a:txBody>
                    <a:bodyPr/>
                    <a:lstStyle/>
                    <a:p>
                      <a:endParaRPr lang="en-IN"/>
                    </a:p>
                  </a:txBody>
                  <a:tcPr/>
                </a:tc>
                <a:tc>
                  <a:txBody>
                    <a:bodyPr/>
                    <a:lstStyle/>
                    <a:p>
                      <a:pPr algn="ctr" fontAlgn="ctr"/>
                      <a:r>
                        <a:rPr lang="en-IN" sz="900" b="0" i="0" u="none" strike="noStrike">
                          <a:solidFill>
                            <a:srgbClr val="000000"/>
                          </a:solidFill>
                          <a:effectLst/>
                          <a:latin typeface="Calibri"/>
                        </a:rPr>
                        <a:t>P-IInd</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0.76</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a:solidFill>
                            <a:srgbClr val="000000"/>
                          </a:solidFill>
                          <a:effectLst/>
                          <a:latin typeface="Calibri"/>
                        </a:rPr>
                        <a:t>0.75</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0.75</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0.72</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0.76</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a:solidFill>
                            <a:srgbClr val="000000"/>
                          </a:solidFill>
                          <a:effectLst/>
                          <a:latin typeface="Calibri"/>
                        </a:rPr>
                        <a:t>0.74</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0.73</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0.64</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0.72</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0.78</a:t>
                      </a:r>
                    </a:p>
                  </a:txBody>
                  <a:tcPr marL="8219" marR="8219" marT="8219" marB="0" anchor="ctr">
                    <a:lnL>
                      <a:noFill/>
                    </a:lnL>
                    <a:lnR>
                      <a:noFill/>
                    </a:lnR>
                    <a:lnT>
                      <a:noFill/>
                    </a:lnT>
                    <a:lnB>
                      <a:noFill/>
                    </a:lnB>
                    <a:solidFill>
                      <a:srgbClr val="E6B8B7"/>
                    </a:solidFill>
                  </a:tcPr>
                </a:tc>
              </a:tr>
              <a:tr h="334685">
                <a:tc vMerge="1">
                  <a:txBody>
                    <a:bodyPr/>
                    <a:lstStyle/>
                    <a:p>
                      <a:endParaRPr lang="en-IN"/>
                    </a:p>
                  </a:txBody>
                  <a:tcPr/>
                </a:tc>
                <a:tc>
                  <a:txBody>
                    <a:bodyPr/>
                    <a:lstStyle/>
                    <a:p>
                      <a:pPr algn="ctr" fontAlgn="ctr"/>
                      <a:r>
                        <a:rPr lang="en-IN" sz="900" b="0" i="0" u="none" strike="noStrike">
                          <a:solidFill>
                            <a:srgbClr val="000000"/>
                          </a:solidFill>
                          <a:effectLst/>
                          <a:latin typeface="Calibri"/>
                        </a:rPr>
                        <a:t>P-IIIrd</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dirty="0">
                          <a:solidFill>
                            <a:srgbClr val="000000"/>
                          </a:solidFill>
                          <a:effectLst/>
                          <a:latin typeface="Calibri"/>
                        </a:rPr>
                        <a:t>0.77</a:t>
                      </a:r>
                    </a:p>
                  </a:txBody>
                  <a:tcPr marL="8219" marR="8219" marT="8219" marB="0" anchor="ctr">
                    <a:lnL>
                      <a:noFill/>
                    </a:lnL>
                    <a:lnR>
                      <a:noFill/>
                    </a:lnR>
                    <a:lnT>
                      <a:noFill/>
                    </a:lnT>
                    <a:lnB>
                      <a:noFill/>
                    </a:lnB>
                    <a:solidFill>
                      <a:srgbClr val="FABF8F"/>
                    </a:solidFill>
                  </a:tcPr>
                </a:tc>
                <a:tc>
                  <a:txBody>
                    <a:bodyPr/>
                    <a:lstStyle/>
                    <a:p>
                      <a:pPr algn="ctr" fontAlgn="ctr"/>
                      <a:r>
                        <a:rPr lang="en-IN" sz="900" b="0" i="0" u="none" strike="noStrike">
                          <a:solidFill>
                            <a:srgbClr val="000000"/>
                          </a:solidFill>
                          <a:effectLst/>
                          <a:latin typeface="Calibri"/>
                        </a:rPr>
                        <a:t>0.73</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0.75</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dirty="0">
                          <a:solidFill>
                            <a:srgbClr val="000000"/>
                          </a:solidFill>
                          <a:effectLst/>
                          <a:latin typeface="Calibri"/>
                        </a:rPr>
                        <a:t>0.73</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0.81</a:t>
                      </a:r>
                    </a:p>
                  </a:txBody>
                  <a:tcPr marL="8219" marR="8219" marT="8219" marB="0" anchor="ctr">
                    <a:lnL>
                      <a:noFill/>
                    </a:lnL>
                    <a:lnR>
                      <a:noFill/>
                    </a:lnR>
                    <a:lnT>
                      <a:noFill/>
                    </a:lnT>
                    <a:lnB>
                      <a:noFill/>
                    </a:lnB>
                    <a:solidFill>
                      <a:srgbClr val="CCC0DA"/>
                    </a:solidFill>
                  </a:tcPr>
                </a:tc>
                <a:tc>
                  <a:txBody>
                    <a:bodyPr/>
                    <a:lstStyle/>
                    <a:p>
                      <a:pPr algn="ctr" fontAlgn="ctr"/>
                      <a:r>
                        <a:rPr lang="en-IN" sz="900" b="0" i="0" u="none" strike="noStrike">
                          <a:solidFill>
                            <a:srgbClr val="000000"/>
                          </a:solidFill>
                          <a:effectLst/>
                          <a:latin typeface="Calibri"/>
                        </a:rPr>
                        <a:t>0.77</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0.77</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0.70</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0.74</a:t>
                      </a:r>
                    </a:p>
                  </a:txBody>
                  <a:tcPr marL="8219" marR="8219" marT="8219" marB="0" anchor="ctr">
                    <a:lnL>
                      <a:noFill/>
                    </a:lnL>
                    <a:lnR>
                      <a:noFill/>
                    </a:lnR>
                    <a:lnT>
                      <a:noFill/>
                    </a:lnT>
                    <a:lnB>
                      <a:noFill/>
                    </a:lnB>
                    <a:solidFill>
                      <a:srgbClr val="DAEEF3"/>
                    </a:solidFill>
                  </a:tcPr>
                </a:tc>
                <a:tc>
                  <a:txBody>
                    <a:bodyPr/>
                    <a:lstStyle/>
                    <a:p>
                      <a:pPr algn="ctr" fontAlgn="ctr"/>
                      <a:r>
                        <a:rPr lang="en-IN" sz="900" b="0" i="0" u="none" strike="noStrike">
                          <a:solidFill>
                            <a:srgbClr val="000000"/>
                          </a:solidFill>
                          <a:effectLst/>
                          <a:latin typeface="Calibri"/>
                        </a:rPr>
                        <a:t>0.83</a:t>
                      </a:r>
                    </a:p>
                  </a:txBody>
                  <a:tcPr marL="8219" marR="8219" marT="8219" marB="0" anchor="ctr">
                    <a:lnL>
                      <a:noFill/>
                    </a:lnL>
                    <a:lnR>
                      <a:noFill/>
                    </a:lnR>
                    <a:lnT>
                      <a:noFill/>
                    </a:lnT>
                    <a:lnB>
                      <a:noFill/>
                    </a:lnB>
                    <a:solidFill>
                      <a:srgbClr val="E6B8B7"/>
                    </a:solidFill>
                  </a:tcPr>
                </a:tc>
              </a:tr>
              <a:tr h="334685">
                <a:tc vMerge="1">
                  <a:txBody>
                    <a:bodyPr/>
                    <a:lstStyle/>
                    <a:p>
                      <a:endParaRPr lang="en-IN"/>
                    </a:p>
                  </a:txBody>
                  <a:tcPr/>
                </a:tc>
                <a:tc>
                  <a:txBody>
                    <a:bodyPr/>
                    <a:lstStyle/>
                    <a:p>
                      <a:pPr algn="ctr" fontAlgn="ctr"/>
                      <a:r>
                        <a:rPr lang="en-IN" sz="900" b="0" i="0" u="none" strike="noStrike" dirty="0">
                          <a:solidFill>
                            <a:srgbClr val="000000"/>
                          </a:solidFill>
                          <a:effectLst/>
                          <a:latin typeface="Calibri"/>
                        </a:rPr>
                        <a:t>overall</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0.75</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a:solidFill>
                            <a:srgbClr val="000000"/>
                          </a:solidFill>
                          <a:effectLst/>
                          <a:latin typeface="Calibri"/>
                        </a:rPr>
                        <a:t>0.72</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0.74</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0.72</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a:solidFill>
                            <a:srgbClr val="000000"/>
                          </a:solidFill>
                          <a:effectLst/>
                          <a:latin typeface="Calibri"/>
                        </a:rPr>
                        <a:t>0.77</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0.76</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0.74</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0.65</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0.73</a:t>
                      </a:r>
                    </a:p>
                  </a:txBody>
                  <a:tcPr marL="8219" marR="8219" marT="8219" marB="0" anchor="ctr">
                    <a:lnL>
                      <a:noFill/>
                    </a:lnL>
                    <a:lnR>
                      <a:noFill/>
                    </a:lnR>
                    <a:lnT>
                      <a:noFill/>
                    </a:lnT>
                    <a:lnB>
                      <a:noFill/>
                    </a:lnB>
                    <a:solidFill>
                      <a:schemeClr val="accent4">
                        <a:lumMod val="40000"/>
                        <a:lumOff val="60000"/>
                      </a:schemeClr>
                    </a:solidFill>
                  </a:tcPr>
                </a:tc>
                <a:tc>
                  <a:txBody>
                    <a:bodyPr/>
                    <a:lstStyle/>
                    <a:p>
                      <a:pPr algn="ctr" fontAlgn="ctr"/>
                      <a:r>
                        <a:rPr lang="en-IN" sz="900" b="0" i="0" u="none" strike="noStrike" dirty="0">
                          <a:solidFill>
                            <a:srgbClr val="000000"/>
                          </a:solidFill>
                          <a:effectLst/>
                          <a:latin typeface="Calibri"/>
                        </a:rPr>
                        <a:t>0.79</a:t>
                      </a:r>
                    </a:p>
                  </a:txBody>
                  <a:tcPr marL="8219" marR="8219" marT="8219" marB="0" anchor="ctr">
                    <a:lnL>
                      <a:noFill/>
                    </a:lnL>
                    <a:lnR>
                      <a:noFill/>
                    </a:lnR>
                    <a:lnT>
                      <a:noFill/>
                    </a:lnT>
                    <a:lnB>
                      <a:noFill/>
                    </a:lnB>
                    <a:solidFill>
                      <a:schemeClr val="accent4">
                        <a:lumMod val="40000"/>
                        <a:lumOff val="60000"/>
                      </a:schemeClr>
                    </a:solidFill>
                  </a:tcPr>
                </a:tc>
              </a:tr>
            </a:tbl>
          </a:graphicData>
        </a:graphic>
      </p:graphicFrame>
      <p:sp>
        <p:nvSpPr>
          <p:cNvPr id="3" name="Rectangle 2"/>
          <p:cNvSpPr/>
          <p:nvPr/>
        </p:nvSpPr>
        <p:spPr>
          <a:xfrm>
            <a:off x="251520" y="5805264"/>
            <a:ext cx="7992888" cy="879728"/>
          </a:xfrm>
          <a:prstGeom prst="rect">
            <a:avLst/>
          </a:prstGeom>
        </p:spPr>
        <p:txBody>
          <a:bodyPr wrap="square">
            <a:spAutoFit/>
          </a:bodyPr>
          <a:lstStyle/>
          <a:p>
            <a:pPr algn="just">
              <a:lnSpc>
                <a:spcPct val="115000"/>
              </a:lnSpc>
              <a:spcAft>
                <a:spcPts val="1000"/>
              </a:spcAft>
            </a:pPr>
            <a:r>
              <a:rPr lang="en-IN" sz="1000" b="1" dirty="0">
                <a:latin typeface="Times New Roman"/>
                <a:ea typeface="Calibri"/>
                <a:cs typeface="Times New Roman"/>
              </a:rPr>
              <a:t>Note : 1. EI-Entropy Index, MEI-Modified Entropy Index, CEI-   Composite Entropy Index</a:t>
            </a:r>
            <a:endParaRPr lang="en-IN" sz="1000" b="1" dirty="0">
              <a:ea typeface="Calibri"/>
              <a:cs typeface="Times New Roman"/>
            </a:endParaRPr>
          </a:p>
          <a:p>
            <a:pPr algn="just">
              <a:lnSpc>
                <a:spcPct val="115000"/>
              </a:lnSpc>
              <a:spcAft>
                <a:spcPts val="1000"/>
              </a:spcAft>
            </a:pPr>
            <a:r>
              <a:rPr lang="en-IN" sz="1000" b="1" dirty="0">
                <a:latin typeface="Times New Roman"/>
                <a:ea typeface="Calibri"/>
                <a:cs typeface="Times New Roman"/>
              </a:rPr>
              <a:t>           2. Period I- 1980-81 to 1989-90 , Period II – 1990-91 to 1999-2000,Period III-2000-01 to 2009-10</a:t>
            </a:r>
            <a:endParaRPr lang="en-IN" sz="1000" b="1" dirty="0">
              <a:ea typeface="Calibri"/>
              <a:cs typeface="Times New Roman"/>
            </a:endParaRPr>
          </a:p>
          <a:p>
            <a:pPr algn="just">
              <a:lnSpc>
                <a:spcPct val="115000"/>
              </a:lnSpc>
              <a:spcAft>
                <a:spcPts val="1000"/>
              </a:spcAft>
            </a:pPr>
            <a:r>
              <a:rPr lang="en-IN" sz="1000" b="1" dirty="0">
                <a:latin typeface="Times New Roman"/>
                <a:ea typeface="Calibri"/>
                <a:cs typeface="Times New Roman"/>
              </a:rPr>
              <a:t>           3. Overall period- 1980-81 to 2009-10</a:t>
            </a:r>
            <a:endParaRPr lang="en-IN" sz="1000" b="1" dirty="0">
              <a:ea typeface="Calibri"/>
              <a:cs typeface="Times New Roman"/>
            </a:endParaRPr>
          </a:p>
        </p:txBody>
      </p:sp>
    </p:spTree>
    <p:extLst>
      <p:ext uri="{BB962C8B-B14F-4D97-AF65-F5344CB8AC3E}">
        <p14:creationId xmlns:p14="http://schemas.microsoft.com/office/powerpoint/2010/main" val="3268599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568952" cy="778098"/>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sz="1800" dirty="0">
                <a:solidFill>
                  <a:srgbClr val="C00000"/>
                </a:solidFill>
              </a:rPr>
              <a:t>Measurement of crop diversification :- </a:t>
            </a:r>
            <a:r>
              <a:rPr lang="en-US" sz="1800" dirty="0" smtClean="0">
                <a:solidFill>
                  <a:srgbClr val="C00000"/>
                </a:solidFill>
              </a:rPr>
              <a:t>Decadal Diversification </a:t>
            </a:r>
            <a:r>
              <a:rPr lang="en-US" sz="1800" dirty="0">
                <a:solidFill>
                  <a:srgbClr val="C00000"/>
                </a:solidFill>
              </a:rPr>
              <a:t>indices for various districts of </a:t>
            </a:r>
            <a:br>
              <a:rPr lang="en-US" sz="1800" dirty="0">
                <a:solidFill>
                  <a:srgbClr val="C00000"/>
                </a:solidFill>
              </a:rPr>
            </a:br>
            <a:r>
              <a:rPr lang="en-US" sz="1800" dirty="0" err="1">
                <a:solidFill>
                  <a:srgbClr val="C00000"/>
                </a:solidFill>
              </a:rPr>
              <a:t>Marathwada</a:t>
            </a:r>
            <a:r>
              <a:rPr lang="en-US" sz="1800" dirty="0">
                <a:solidFill>
                  <a:srgbClr val="C00000"/>
                </a:solidFill>
              </a:rPr>
              <a:t> region as a whole with its Divisions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7215791"/>
              </p:ext>
            </p:extLst>
          </p:nvPr>
        </p:nvGraphicFramePr>
        <p:xfrm>
          <a:off x="467544" y="1196752"/>
          <a:ext cx="8363272"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115616" y="5877272"/>
            <a:ext cx="7632848" cy="879728"/>
          </a:xfrm>
          <a:prstGeom prst="rect">
            <a:avLst/>
          </a:prstGeom>
        </p:spPr>
        <p:txBody>
          <a:bodyPr wrap="square">
            <a:spAutoFit/>
          </a:bodyPr>
          <a:lstStyle/>
          <a:p>
            <a:pPr algn="just">
              <a:lnSpc>
                <a:spcPct val="115000"/>
              </a:lnSpc>
              <a:spcAft>
                <a:spcPts val="1000"/>
              </a:spcAft>
            </a:pPr>
            <a:r>
              <a:rPr lang="en-IN" sz="1000" b="1" dirty="0">
                <a:latin typeface="Times New Roman"/>
                <a:ea typeface="Calibri"/>
                <a:cs typeface="Times New Roman"/>
              </a:rPr>
              <a:t>Note : 1. EI-Entropy Index, MEI-Modified Entropy Index, CEI-   Composite Entropy Index</a:t>
            </a:r>
            <a:endParaRPr lang="en-IN" sz="1000" b="1" dirty="0">
              <a:ea typeface="Calibri"/>
              <a:cs typeface="Times New Roman"/>
            </a:endParaRPr>
          </a:p>
          <a:p>
            <a:pPr algn="just">
              <a:lnSpc>
                <a:spcPct val="115000"/>
              </a:lnSpc>
              <a:spcAft>
                <a:spcPts val="1000"/>
              </a:spcAft>
            </a:pPr>
            <a:r>
              <a:rPr lang="en-IN" sz="1000" b="1" dirty="0">
                <a:latin typeface="Times New Roman"/>
                <a:ea typeface="Calibri"/>
                <a:cs typeface="Times New Roman"/>
              </a:rPr>
              <a:t>           2. Period I- 1980-81 to 1989-90 , Period II – 1990-91 to 1999-2000,Period III-2000-01 to 2009-10</a:t>
            </a:r>
            <a:endParaRPr lang="en-IN" sz="1000" b="1" dirty="0">
              <a:ea typeface="Calibri"/>
              <a:cs typeface="Times New Roman"/>
            </a:endParaRPr>
          </a:p>
          <a:p>
            <a:pPr algn="just">
              <a:lnSpc>
                <a:spcPct val="115000"/>
              </a:lnSpc>
              <a:spcAft>
                <a:spcPts val="1000"/>
              </a:spcAft>
            </a:pPr>
            <a:r>
              <a:rPr lang="en-IN" sz="1000" b="1" dirty="0">
                <a:latin typeface="Times New Roman"/>
                <a:ea typeface="Calibri"/>
                <a:cs typeface="Times New Roman"/>
              </a:rPr>
              <a:t>           3. Overall period- 1980-81 to 2009-10</a:t>
            </a:r>
            <a:endParaRPr lang="en-IN" sz="1000" b="1" dirty="0">
              <a:ea typeface="Calibri"/>
              <a:cs typeface="Times New Roman"/>
            </a:endParaRPr>
          </a:p>
        </p:txBody>
      </p:sp>
    </p:spTree>
    <p:extLst>
      <p:ext uri="{BB962C8B-B14F-4D97-AF65-F5344CB8AC3E}">
        <p14:creationId xmlns:p14="http://schemas.microsoft.com/office/powerpoint/2010/main" val="2106962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496944" cy="72008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1800" dirty="0" smtClean="0">
                <a:solidFill>
                  <a:srgbClr val="C00000"/>
                </a:solidFill>
              </a:rPr>
              <a:t>Table 23. Measurement </a:t>
            </a:r>
            <a:r>
              <a:rPr lang="en-US" sz="1800" dirty="0">
                <a:solidFill>
                  <a:srgbClr val="C00000"/>
                </a:solidFill>
              </a:rPr>
              <a:t>of crop diversification :- </a:t>
            </a:r>
            <a:r>
              <a:rPr lang="en-US" sz="1800" dirty="0" smtClean="0">
                <a:solidFill>
                  <a:srgbClr val="C00000"/>
                </a:solidFill>
              </a:rPr>
              <a:t>Crops group wise </a:t>
            </a:r>
            <a:r>
              <a:rPr lang="en-US" sz="1800" dirty="0">
                <a:solidFill>
                  <a:srgbClr val="C00000"/>
                </a:solidFill>
              </a:rPr>
              <a:t>Diversification </a:t>
            </a:r>
            <a:r>
              <a:rPr lang="en-US" sz="1800" dirty="0" smtClean="0">
                <a:solidFill>
                  <a:srgbClr val="C00000"/>
                </a:solidFill>
              </a:rPr>
              <a:t>indices for various </a:t>
            </a:r>
            <a:r>
              <a:rPr lang="en-US" sz="1800" dirty="0">
                <a:solidFill>
                  <a:srgbClr val="C00000"/>
                </a:solidFill>
              </a:rPr>
              <a:t>districts of </a:t>
            </a:r>
            <a:r>
              <a:rPr lang="en-US" sz="1800" dirty="0" err="1" smtClean="0">
                <a:solidFill>
                  <a:srgbClr val="C00000"/>
                </a:solidFill>
              </a:rPr>
              <a:t>Marathwada</a:t>
            </a:r>
            <a:r>
              <a:rPr lang="en-US" sz="1800" dirty="0" smtClean="0">
                <a:solidFill>
                  <a:srgbClr val="C00000"/>
                </a:solidFill>
              </a:rPr>
              <a:t> </a:t>
            </a:r>
            <a:r>
              <a:rPr lang="en-US" sz="1800" dirty="0">
                <a:solidFill>
                  <a:srgbClr val="C00000"/>
                </a:solidFill>
              </a:rPr>
              <a:t>region as a whole with its Divisions</a:t>
            </a:r>
            <a:endParaRPr lang="en-IN"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4411993"/>
              </p:ext>
            </p:extLst>
          </p:nvPr>
        </p:nvGraphicFramePr>
        <p:xfrm>
          <a:off x="179511" y="980726"/>
          <a:ext cx="8507288" cy="4824537"/>
        </p:xfrm>
        <a:graphic>
          <a:graphicData uri="http://schemas.openxmlformats.org/drawingml/2006/table">
            <a:tbl>
              <a:tblPr/>
              <a:tblGrid>
                <a:gridCol w="1028562"/>
                <a:gridCol w="1028562"/>
                <a:gridCol w="747060"/>
                <a:gridCol w="638791"/>
                <a:gridCol w="649617"/>
                <a:gridCol w="609017"/>
                <a:gridCol w="606310"/>
                <a:gridCol w="606310"/>
                <a:gridCol w="673979"/>
                <a:gridCol w="660445"/>
                <a:gridCol w="584656"/>
                <a:gridCol w="673979"/>
              </a:tblGrid>
              <a:tr h="696180">
                <a:tc>
                  <a:txBody>
                    <a:bodyPr/>
                    <a:lstStyle/>
                    <a:p>
                      <a:pPr algn="ctr" fontAlgn="b"/>
                      <a:r>
                        <a:rPr lang="en-IN" sz="900" b="1" i="0" u="none" strike="noStrike" dirty="0">
                          <a:solidFill>
                            <a:srgbClr val="974706"/>
                          </a:solidFill>
                          <a:effectLst/>
                          <a:latin typeface="Calibri"/>
                        </a:rPr>
                        <a:t>Index</a:t>
                      </a:r>
                    </a:p>
                  </a:txBody>
                  <a:tcPr marL="8219" marR="8219" marT="8219"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000"/>
                    </a:solidFill>
                  </a:tcPr>
                </a:tc>
                <a:tc>
                  <a:txBody>
                    <a:bodyPr/>
                    <a:lstStyle/>
                    <a:p>
                      <a:pPr algn="l" fontAlgn="ctr"/>
                      <a:r>
                        <a:rPr lang="en-IN" sz="900" b="1" i="0" u="none" strike="noStrike" dirty="0">
                          <a:solidFill>
                            <a:srgbClr val="974706"/>
                          </a:solidFill>
                          <a:effectLst/>
                          <a:latin typeface="Calibri"/>
                        </a:rPr>
                        <a:t>Crop group</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ctr" fontAlgn="ctr"/>
                      <a:r>
                        <a:rPr lang="en-IN" sz="900" b="1" i="0" u="none" strike="noStrike" dirty="0">
                          <a:solidFill>
                            <a:srgbClr val="974706"/>
                          </a:solidFill>
                          <a:effectLst/>
                          <a:latin typeface="Calibri"/>
                        </a:rPr>
                        <a:t>Aurangabad Division</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chemeClr val="accent3"/>
                    </a:solidFill>
                  </a:tcPr>
                </a:tc>
                <a:tc>
                  <a:txBody>
                    <a:bodyPr/>
                    <a:lstStyle/>
                    <a:p>
                      <a:pPr algn="ctr" fontAlgn="ctr"/>
                      <a:r>
                        <a:rPr lang="en-IN" sz="900" b="1" i="0" u="none" strike="noStrike">
                          <a:solidFill>
                            <a:srgbClr val="974706"/>
                          </a:solidFill>
                          <a:effectLst/>
                          <a:latin typeface="Calibri"/>
                        </a:rPr>
                        <a:t>Aurangabad</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rgbClr val="FABF8F"/>
                    </a:solidFill>
                  </a:tcPr>
                </a:tc>
                <a:tc>
                  <a:txBody>
                    <a:bodyPr/>
                    <a:lstStyle/>
                    <a:p>
                      <a:pPr algn="ctr" fontAlgn="ctr"/>
                      <a:r>
                        <a:rPr lang="en-IN" sz="900" b="1" i="0" u="none" strike="noStrike">
                          <a:solidFill>
                            <a:srgbClr val="974706"/>
                          </a:solidFill>
                          <a:effectLst/>
                          <a:latin typeface="Calibri"/>
                        </a:rPr>
                        <a:t>jalna</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rgbClr val="FABF8F"/>
                    </a:solidFill>
                  </a:tcPr>
                </a:tc>
                <a:tc>
                  <a:txBody>
                    <a:bodyPr/>
                    <a:lstStyle/>
                    <a:p>
                      <a:pPr algn="ctr" fontAlgn="ctr"/>
                      <a:r>
                        <a:rPr lang="en-IN" sz="900" b="1" i="0" u="none" strike="noStrike">
                          <a:solidFill>
                            <a:srgbClr val="974706"/>
                          </a:solidFill>
                          <a:effectLst/>
                          <a:latin typeface="Calibri"/>
                        </a:rPr>
                        <a:t>Beed</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rgbClr val="FABF8F"/>
                    </a:solidFill>
                  </a:tcPr>
                </a:tc>
                <a:tc>
                  <a:txBody>
                    <a:bodyPr/>
                    <a:lstStyle/>
                    <a:p>
                      <a:pPr algn="ctr" fontAlgn="ctr"/>
                      <a:r>
                        <a:rPr lang="en-IN" sz="900" b="1" i="0" u="none" strike="noStrike" dirty="0" err="1">
                          <a:solidFill>
                            <a:srgbClr val="974706"/>
                          </a:solidFill>
                          <a:effectLst/>
                          <a:latin typeface="Calibri"/>
                        </a:rPr>
                        <a:t>Latur</a:t>
                      </a:r>
                      <a:r>
                        <a:rPr lang="en-IN" sz="900" b="1" i="0" u="none" strike="noStrike" dirty="0">
                          <a:solidFill>
                            <a:srgbClr val="974706"/>
                          </a:solidFill>
                          <a:effectLst/>
                          <a:latin typeface="Calibri"/>
                        </a:rPr>
                        <a:t> Division</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c>
                  <a:txBody>
                    <a:bodyPr/>
                    <a:lstStyle/>
                    <a:p>
                      <a:pPr algn="ctr" fontAlgn="ctr"/>
                      <a:r>
                        <a:rPr lang="en-IN" sz="900" b="1" i="0" u="none" strike="noStrike">
                          <a:solidFill>
                            <a:srgbClr val="974706"/>
                          </a:solidFill>
                          <a:effectLst/>
                          <a:latin typeface="Calibri"/>
                        </a:rPr>
                        <a:t>Latur</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rgbClr val="B1A0C7"/>
                    </a:solidFill>
                  </a:tcPr>
                </a:tc>
                <a:tc>
                  <a:txBody>
                    <a:bodyPr/>
                    <a:lstStyle/>
                    <a:p>
                      <a:pPr algn="ctr" fontAlgn="ctr"/>
                      <a:r>
                        <a:rPr lang="en-IN" sz="900" b="1" i="0" u="none" strike="noStrike">
                          <a:solidFill>
                            <a:srgbClr val="974706"/>
                          </a:solidFill>
                          <a:effectLst/>
                          <a:latin typeface="Calibri"/>
                        </a:rPr>
                        <a:t>Osmanabad</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rgbClr val="B1A0C7"/>
                    </a:solidFill>
                  </a:tcPr>
                </a:tc>
                <a:tc>
                  <a:txBody>
                    <a:bodyPr/>
                    <a:lstStyle/>
                    <a:p>
                      <a:pPr algn="ctr" fontAlgn="ctr"/>
                      <a:r>
                        <a:rPr lang="en-IN" sz="900" b="1" i="0" u="none" strike="noStrike">
                          <a:solidFill>
                            <a:srgbClr val="974706"/>
                          </a:solidFill>
                          <a:effectLst/>
                          <a:latin typeface="Calibri"/>
                        </a:rPr>
                        <a:t>Nanded</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rgbClr val="B1A0C7"/>
                    </a:solidFill>
                  </a:tcPr>
                </a:tc>
                <a:tc>
                  <a:txBody>
                    <a:bodyPr/>
                    <a:lstStyle/>
                    <a:p>
                      <a:pPr algn="ctr" fontAlgn="ctr"/>
                      <a:r>
                        <a:rPr lang="en-IN" sz="900" b="1" i="0" u="none" strike="noStrike">
                          <a:solidFill>
                            <a:srgbClr val="974706"/>
                          </a:solidFill>
                          <a:effectLst/>
                          <a:latin typeface="Calibri"/>
                        </a:rPr>
                        <a:t>Parbhani</a:t>
                      </a:r>
                    </a:p>
                  </a:txBody>
                  <a:tcPr marL="8219" marR="8219" marT="8219" marB="0" anchor="ctr">
                    <a:lnL>
                      <a:noFill/>
                    </a:lnL>
                    <a:lnR>
                      <a:noFill/>
                    </a:lnR>
                    <a:lnT w="12700" cap="flat" cmpd="sng" algn="ctr">
                      <a:solidFill>
                        <a:srgbClr val="000000"/>
                      </a:solidFill>
                      <a:prstDash val="solid"/>
                      <a:round/>
                      <a:headEnd type="none" w="med" len="med"/>
                      <a:tailEnd type="none" w="med" len="med"/>
                    </a:lnT>
                    <a:lnB>
                      <a:noFill/>
                    </a:lnB>
                    <a:solidFill>
                      <a:srgbClr val="B1A0C7"/>
                    </a:solidFill>
                  </a:tcPr>
                </a:tc>
                <a:tc>
                  <a:txBody>
                    <a:bodyPr/>
                    <a:lstStyle/>
                    <a:p>
                      <a:pPr algn="ctr" fontAlgn="ctr"/>
                      <a:r>
                        <a:rPr lang="en-IN" sz="900" b="1" i="0" u="none" strike="noStrike" dirty="0" err="1">
                          <a:solidFill>
                            <a:srgbClr val="974706"/>
                          </a:solidFill>
                          <a:effectLst/>
                          <a:latin typeface="Calibri"/>
                        </a:rPr>
                        <a:t>Marathwada</a:t>
                      </a:r>
                      <a:r>
                        <a:rPr lang="en-IN" sz="900" b="1" i="0" u="none" strike="noStrike" dirty="0">
                          <a:solidFill>
                            <a:srgbClr val="974706"/>
                          </a:solidFill>
                          <a:effectLst/>
                          <a:latin typeface="Calibri"/>
                        </a:rPr>
                        <a:t> Region</a:t>
                      </a:r>
                    </a:p>
                  </a:txBody>
                  <a:tcPr marL="8219" marR="8219" marT="821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40000"/>
                        <a:lumOff val="60000"/>
                      </a:schemeClr>
                    </a:solidFill>
                  </a:tcPr>
                </a:tc>
              </a:tr>
              <a:tr h="348091">
                <a:tc rowSpan="3">
                  <a:txBody>
                    <a:bodyPr/>
                    <a:lstStyle/>
                    <a:p>
                      <a:pPr algn="ctr" fontAlgn="ctr"/>
                      <a:r>
                        <a:rPr lang="en-IN" sz="900" b="0" i="0" u="none" strike="noStrike" dirty="0">
                          <a:solidFill>
                            <a:srgbClr val="00B050"/>
                          </a:solidFill>
                          <a:effectLst/>
                          <a:latin typeface="Calibri"/>
                        </a:rPr>
                        <a:t>EI</a:t>
                      </a:r>
                    </a:p>
                  </a:txBody>
                  <a:tcPr marL="8219" marR="8219" marT="8219" marB="0" anchor="ctr">
                    <a:lnL w="12700" cap="flat" cmpd="sng" algn="ctr">
                      <a:solidFill>
                        <a:srgbClr val="000000"/>
                      </a:solidFill>
                      <a:prstDash val="solid"/>
                      <a:round/>
                      <a:headEnd type="none" w="med" len="med"/>
                      <a:tailEnd type="none" w="med" len="med"/>
                    </a:lnL>
                    <a:lnR>
                      <a:noFill/>
                    </a:lnR>
                    <a:lnT>
                      <a:noFill/>
                    </a:lnT>
                    <a:lnB>
                      <a:noFill/>
                    </a:lnB>
                    <a:solidFill>
                      <a:schemeClr val="accent2">
                        <a:lumMod val="40000"/>
                        <a:lumOff val="60000"/>
                      </a:schemeClr>
                    </a:solidFill>
                  </a:tcPr>
                </a:tc>
                <a:tc>
                  <a:txBody>
                    <a:bodyPr/>
                    <a:lstStyle/>
                    <a:p>
                      <a:pPr algn="l" fontAlgn="ctr"/>
                      <a:r>
                        <a:rPr lang="en-IN" sz="900" b="0" i="0" u="none" strike="noStrike" dirty="0">
                          <a:solidFill>
                            <a:srgbClr val="00B050"/>
                          </a:solidFill>
                          <a:effectLst/>
                          <a:latin typeface="Calibri"/>
                        </a:rPr>
                        <a:t>oilseed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00B050"/>
                          </a:solidFill>
                          <a:effectLst/>
                          <a:latin typeface="Calibri"/>
                        </a:rPr>
                        <a:t>0.49</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a:solidFill>
                            <a:srgbClr val="00B050"/>
                          </a:solidFill>
                          <a:effectLst/>
                          <a:latin typeface="Calibri"/>
                        </a:rPr>
                        <a:t>0.46</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a:solidFill>
                            <a:srgbClr val="00B050"/>
                          </a:solidFill>
                          <a:effectLst/>
                          <a:latin typeface="Calibri"/>
                        </a:rPr>
                        <a:t>0.42</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a:solidFill>
                            <a:srgbClr val="00B050"/>
                          </a:solidFill>
                          <a:effectLst/>
                          <a:latin typeface="Calibri"/>
                        </a:rPr>
                        <a:t>0.51</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0.50</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dirty="0">
                          <a:solidFill>
                            <a:srgbClr val="00B050"/>
                          </a:solidFill>
                          <a:effectLst/>
                          <a:latin typeface="Calibri"/>
                        </a:rPr>
                        <a:t>0.46</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a:solidFill>
                            <a:srgbClr val="00B050"/>
                          </a:solidFill>
                          <a:effectLst/>
                          <a:latin typeface="Calibri"/>
                        </a:rPr>
                        <a:t>0.49</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a:solidFill>
                            <a:srgbClr val="00B050"/>
                          </a:solidFill>
                          <a:effectLst/>
                          <a:latin typeface="Calibri"/>
                        </a:rPr>
                        <a:t>0.45</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a:solidFill>
                            <a:srgbClr val="00B050"/>
                          </a:solidFill>
                          <a:effectLst/>
                          <a:latin typeface="Calibri"/>
                        </a:rPr>
                        <a:t>0.44</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0.50</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348091">
                <a:tc vMerge="1">
                  <a:txBody>
                    <a:bodyPr/>
                    <a:lstStyle/>
                    <a:p>
                      <a:endParaRPr lang="en-IN"/>
                    </a:p>
                  </a:txBody>
                  <a:tcPr/>
                </a:tc>
                <a:tc>
                  <a:txBody>
                    <a:bodyPr/>
                    <a:lstStyle/>
                    <a:p>
                      <a:pPr algn="l" fontAlgn="ctr"/>
                      <a:r>
                        <a:rPr lang="en-IN" sz="900" b="0" i="0" u="none" strike="noStrike" dirty="0">
                          <a:solidFill>
                            <a:srgbClr val="00B050"/>
                          </a:solidFill>
                          <a:effectLst/>
                          <a:latin typeface="Calibri"/>
                        </a:rPr>
                        <a:t>cereals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00B050"/>
                          </a:solidFill>
                          <a:effectLst/>
                          <a:latin typeface="Calibri"/>
                        </a:rPr>
                        <a:t>0.62</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dirty="0">
                          <a:solidFill>
                            <a:srgbClr val="00B050"/>
                          </a:solidFill>
                          <a:effectLst/>
                          <a:latin typeface="Calibri"/>
                        </a:rPr>
                        <a:t>0.62</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0.64</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0.57</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0.57</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a:solidFill>
                            <a:srgbClr val="00B050"/>
                          </a:solidFill>
                          <a:effectLst/>
                          <a:latin typeface="Calibri"/>
                        </a:rPr>
                        <a:t>0.54</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0.64</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0.43</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0.55</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0.66</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630045">
                <a:tc vMerge="1">
                  <a:txBody>
                    <a:bodyPr/>
                    <a:lstStyle/>
                    <a:p>
                      <a:endParaRPr lang="en-IN"/>
                    </a:p>
                  </a:txBody>
                  <a:tcPr/>
                </a:tc>
                <a:tc>
                  <a:txBody>
                    <a:bodyPr/>
                    <a:lstStyle/>
                    <a:p>
                      <a:pPr algn="l" fontAlgn="ctr"/>
                      <a:r>
                        <a:rPr lang="en-IN" sz="900" b="0" i="0" u="none" strike="noStrike" dirty="0">
                          <a:solidFill>
                            <a:srgbClr val="00B050"/>
                          </a:solidFill>
                          <a:effectLst/>
                          <a:latin typeface="Calibri"/>
                        </a:rPr>
                        <a:t>pulses and commercial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00B050"/>
                          </a:solidFill>
                          <a:effectLst/>
                          <a:latin typeface="Calibri"/>
                        </a:rPr>
                        <a:t>0.62</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dirty="0">
                          <a:solidFill>
                            <a:srgbClr val="00B050"/>
                          </a:solidFill>
                          <a:effectLst/>
                          <a:latin typeface="Calibri"/>
                        </a:rPr>
                        <a:t>0.60</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0.64</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a:solidFill>
                            <a:srgbClr val="00B050"/>
                          </a:solidFill>
                          <a:effectLst/>
                          <a:latin typeface="Calibri"/>
                        </a:rPr>
                        <a:t>0.57</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0.64</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dirty="0">
                          <a:solidFill>
                            <a:srgbClr val="00B050"/>
                          </a:solidFill>
                          <a:effectLst/>
                          <a:latin typeface="Calibri"/>
                        </a:rPr>
                        <a:t>0.64</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0.60</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0.53</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0.59</a:t>
                      </a:r>
                    </a:p>
                  </a:txBody>
                  <a:tcPr marL="8219" marR="8219" marT="8219" marB="0" anchor="ctr">
                    <a:lnL>
                      <a:noFill/>
                    </a:lnL>
                    <a:lnR>
                      <a:noFill/>
                    </a:lnR>
                    <a:lnT>
                      <a:noFill/>
                    </a:lnT>
                    <a:lnB>
                      <a:noFill/>
                    </a:lnB>
                    <a:solidFill>
                      <a:schemeClr val="accent2">
                        <a:lumMod val="40000"/>
                        <a:lumOff val="60000"/>
                      </a:schemeClr>
                    </a:solidFill>
                  </a:tcPr>
                </a:tc>
                <a:tc>
                  <a:txBody>
                    <a:bodyPr/>
                    <a:lstStyle/>
                    <a:p>
                      <a:pPr algn="ctr" fontAlgn="ctr"/>
                      <a:r>
                        <a:rPr lang="en-IN" sz="900" b="0" i="0" u="none" strike="noStrike" dirty="0">
                          <a:solidFill>
                            <a:srgbClr val="00B050"/>
                          </a:solidFill>
                          <a:effectLst/>
                          <a:latin typeface="Calibri"/>
                        </a:rPr>
                        <a:t>0.64</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348091">
                <a:tc rowSpan="3">
                  <a:txBody>
                    <a:bodyPr/>
                    <a:lstStyle/>
                    <a:p>
                      <a:pPr algn="ctr" fontAlgn="ctr"/>
                      <a:r>
                        <a:rPr lang="en-IN" sz="900" b="0" i="0" u="none" strike="noStrike" dirty="0">
                          <a:solidFill>
                            <a:srgbClr val="FF0000"/>
                          </a:solidFill>
                          <a:effectLst/>
                          <a:latin typeface="Calibri"/>
                        </a:rPr>
                        <a:t>MEI</a:t>
                      </a:r>
                    </a:p>
                  </a:txBody>
                  <a:tcPr marL="8219" marR="8219" marT="8219" marB="0" anchor="ctr">
                    <a:lnL w="12700" cap="flat" cmpd="sng" algn="ctr">
                      <a:solidFill>
                        <a:srgbClr val="000000"/>
                      </a:solidFill>
                      <a:prstDash val="solid"/>
                      <a:round/>
                      <a:headEnd type="none" w="med" len="med"/>
                      <a:tailEnd type="none" w="med" len="med"/>
                    </a:lnL>
                    <a:lnR>
                      <a:noFill/>
                    </a:lnR>
                    <a:lnT>
                      <a:noFill/>
                    </a:lnT>
                    <a:lnB>
                      <a:noFill/>
                    </a:lnB>
                    <a:solidFill>
                      <a:schemeClr val="accent3">
                        <a:lumMod val="60000"/>
                        <a:lumOff val="40000"/>
                      </a:schemeClr>
                    </a:solidFill>
                  </a:tcPr>
                </a:tc>
                <a:tc>
                  <a:txBody>
                    <a:bodyPr/>
                    <a:lstStyle/>
                    <a:p>
                      <a:pPr algn="l" fontAlgn="ctr"/>
                      <a:r>
                        <a:rPr lang="en-IN" sz="900" b="0" i="0" u="none" strike="noStrike" dirty="0">
                          <a:solidFill>
                            <a:srgbClr val="FF0000"/>
                          </a:solidFill>
                          <a:effectLst/>
                          <a:latin typeface="Calibri"/>
                        </a:rPr>
                        <a:t>oilseed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FF0000"/>
                          </a:solidFill>
                          <a:effectLst/>
                          <a:latin typeface="Calibri"/>
                        </a:rPr>
                        <a:t>0.39</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dirty="0">
                          <a:solidFill>
                            <a:srgbClr val="FF0000"/>
                          </a:solidFill>
                          <a:effectLst/>
                          <a:latin typeface="Calibri"/>
                        </a:rPr>
                        <a:t>0.36</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0.33</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a:solidFill>
                            <a:srgbClr val="FF0000"/>
                          </a:solidFill>
                          <a:effectLst/>
                          <a:latin typeface="Calibri"/>
                        </a:rPr>
                        <a:t>0.41</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0.40</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dirty="0">
                          <a:solidFill>
                            <a:srgbClr val="FF0000"/>
                          </a:solidFill>
                          <a:effectLst/>
                          <a:latin typeface="Calibri"/>
                        </a:rPr>
                        <a:t>0.36</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0.39</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a:solidFill>
                            <a:srgbClr val="FF0000"/>
                          </a:solidFill>
                          <a:effectLst/>
                          <a:latin typeface="Calibri"/>
                        </a:rPr>
                        <a:t>0.36</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a:solidFill>
                            <a:srgbClr val="FF0000"/>
                          </a:solidFill>
                          <a:effectLst/>
                          <a:latin typeface="Calibri"/>
                        </a:rPr>
                        <a:t>0.35</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0.40</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348091">
                <a:tc vMerge="1">
                  <a:txBody>
                    <a:bodyPr/>
                    <a:lstStyle/>
                    <a:p>
                      <a:endParaRPr lang="en-IN"/>
                    </a:p>
                  </a:txBody>
                  <a:tcPr/>
                </a:tc>
                <a:tc>
                  <a:txBody>
                    <a:bodyPr/>
                    <a:lstStyle/>
                    <a:p>
                      <a:pPr algn="l" fontAlgn="ctr"/>
                      <a:r>
                        <a:rPr lang="en-IN" sz="900" b="0" i="0" u="none" strike="noStrike" dirty="0">
                          <a:solidFill>
                            <a:srgbClr val="FF0000"/>
                          </a:solidFill>
                          <a:effectLst/>
                          <a:latin typeface="Calibri"/>
                        </a:rPr>
                        <a:t>cereals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FF0000"/>
                          </a:solidFill>
                          <a:effectLst/>
                          <a:latin typeface="Calibri"/>
                        </a:rPr>
                        <a:t>0.50</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dirty="0">
                          <a:solidFill>
                            <a:srgbClr val="FF0000"/>
                          </a:solidFill>
                          <a:effectLst/>
                          <a:latin typeface="Calibri"/>
                        </a:rPr>
                        <a:t>0.49</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a:solidFill>
                            <a:srgbClr val="FF0000"/>
                          </a:solidFill>
                          <a:effectLst/>
                          <a:latin typeface="Calibri"/>
                        </a:rPr>
                        <a:t>0.51</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0.45</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0.45</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dirty="0">
                          <a:solidFill>
                            <a:srgbClr val="FF0000"/>
                          </a:solidFill>
                          <a:effectLst/>
                          <a:latin typeface="Calibri"/>
                        </a:rPr>
                        <a:t>0.43</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0.51</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0.34</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0.44</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0.53</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696180">
                <a:tc vMerge="1">
                  <a:txBody>
                    <a:bodyPr/>
                    <a:lstStyle/>
                    <a:p>
                      <a:endParaRPr lang="en-IN"/>
                    </a:p>
                  </a:txBody>
                  <a:tcPr/>
                </a:tc>
                <a:tc>
                  <a:txBody>
                    <a:bodyPr/>
                    <a:lstStyle/>
                    <a:p>
                      <a:pPr algn="l" fontAlgn="ctr"/>
                      <a:r>
                        <a:rPr lang="en-IN" sz="900" b="0" i="0" u="none" strike="noStrike" dirty="0">
                          <a:solidFill>
                            <a:srgbClr val="FF0000"/>
                          </a:solidFill>
                          <a:effectLst/>
                          <a:latin typeface="Calibri"/>
                        </a:rPr>
                        <a:t>pulses and commercial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FF0000"/>
                          </a:solidFill>
                          <a:effectLst/>
                          <a:latin typeface="Calibri"/>
                        </a:rPr>
                        <a:t>0.49</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a:solidFill>
                            <a:srgbClr val="FF0000"/>
                          </a:solidFill>
                          <a:effectLst/>
                          <a:latin typeface="Calibri"/>
                        </a:rPr>
                        <a:t>0.48</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a:solidFill>
                            <a:srgbClr val="FF0000"/>
                          </a:solidFill>
                          <a:effectLst/>
                          <a:latin typeface="Calibri"/>
                        </a:rPr>
                        <a:t>0.51</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a:solidFill>
                            <a:srgbClr val="FF0000"/>
                          </a:solidFill>
                          <a:effectLst/>
                          <a:latin typeface="Calibri"/>
                        </a:rPr>
                        <a:t>0.45</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0.51</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dirty="0">
                          <a:solidFill>
                            <a:srgbClr val="FF0000"/>
                          </a:solidFill>
                          <a:effectLst/>
                          <a:latin typeface="Calibri"/>
                        </a:rPr>
                        <a:t>0.51</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0.48</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0.42</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0.47</a:t>
                      </a:r>
                    </a:p>
                  </a:txBody>
                  <a:tcPr marL="8219" marR="8219" marT="8219" marB="0" anchor="ctr">
                    <a:lnL>
                      <a:noFill/>
                    </a:lnL>
                    <a:lnR>
                      <a:noFill/>
                    </a:lnR>
                    <a:lnT>
                      <a:noFill/>
                    </a:lnT>
                    <a:lnB>
                      <a:noFill/>
                    </a:lnB>
                    <a:solidFill>
                      <a:schemeClr val="accent3">
                        <a:lumMod val="60000"/>
                        <a:lumOff val="40000"/>
                      </a:schemeClr>
                    </a:solidFill>
                  </a:tcPr>
                </a:tc>
                <a:tc>
                  <a:txBody>
                    <a:bodyPr/>
                    <a:lstStyle/>
                    <a:p>
                      <a:pPr algn="ctr" fontAlgn="ctr"/>
                      <a:r>
                        <a:rPr lang="en-IN" sz="900" b="0" i="0" u="none" strike="noStrike" dirty="0">
                          <a:solidFill>
                            <a:srgbClr val="FF0000"/>
                          </a:solidFill>
                          <a:effectLst/>
                          <a:latin typeface="Calibri"/>
                        </a:rPr>
                        <a:t>0.51</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348091">
                <a:tc rowSpan="3">
                  <a:txBody>
                    <a:bodyPr/>
                    <a:lstStyle/>
                    <a:p>
                      <a:pPr algn="ctr" fontAlgn="ctr"/>
                      <a:r>
                        <a:rPr lang="en-IN" sz="900" b="0" i="0" u="none" strike="noStrike" dirty="0">
                          <a:solidFill>
                            <a:srgbClr val="60497A"/>
                          </a:solidFill>
                          <a:effectLst/>
                          <a:latin typeface="Calibri"/>
                        </a:rPr>
                        <a:t>CEI</a:t>
                      </a:r>
                    </a:p>
                  </a:txBody>
                  <a:tcPr marL="8219" marR="8219" marT="8219"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en-IN" sz="900" b="0" i="0" u="none" strike="noStrike" dirty="0">
                          <a:solidFill>
                            <a:srgbClr val="60497A"/>
                          </a:solidFill>
                          <a:effectLst/>
                          <a:latin typeface="Calibri"/>
                        </a:rPr>
                        <a:t>oilseed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60497A"/>
                          </a:solidFill>
                          <a:effectLst/>
                          <a:latin typeface="Calibri"/>
                        </a:rPr>
                        <a:t>0.31</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a:solidFill>
                            <a:srgbClr val="60497A"/>
                          </a:solidFill>
                          <a:effectLst/>
                          <a:latin typeface="Calibri"/>
                        </a:rPr>
                        <a:t>0.29</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0.27</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0.33</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0.32</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a:solidFill>
                            <a:srgbClr val="60497A"/>
                          </a:solidFill>
                          <a:effectLst/>
                          <a:latin typeface="Calibri"/>
                        </a:rPr>
                        <a:t>0.29</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0.31</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0.29</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0.28</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0.32</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348091">
                <a:tc vMerge="1">
                  <a:txBody>
                    <a:bodyPr/>
                    <a:lstStyle/>
                    <a:p>
                      <a:endParaRPr lang="en-IN"/>
                    </a:p>
                  </a:txBody>
                  <a:tcPr/>
                </a:tc>
                <a:tc>
                  <a:txBody>
                    <a:bodyPr/>
                    <a:lstStyle/>
                    <a:p>
                      <a:pPr algn="l" fontAlgn="ctr"/>
                      <a:r>
                        <a:rPr lang="en-IN" sz="900" b="0" i="0" u="none" strike="noStrike" dirty="0">
                          <a:solidFill>
                            <a:srgbClr val="60497A"/>
                          </a:solidFill>
                          <a:effectLst/>
                          <a:latin typeface="Calibri"/>
                        </a:rPr>
                        <a:t>cereals group</a:t>
                      </a:r>
                    </a:p>
                  </a:txBody>
                  <a:tcPr marL="8219" marR="8219" marT="8219" marB="0" anchor="ctr">
                    <a:lnL>
                      <a:noFill/>
                    </a:lnL>
                    <a:lnR>
                      <a:noFill/>
                    </a:lnR>
                    <a:lnT>
                      <a:noFill/>
                    </a:lnT>
                    <a:lnB>
                      <a:noFill/>
                    </a:lnB>
                    <a:solidFill>
                      <a:schemeClr val="bg2">
                        <a:lumMod val="90000"/>
                      </a:schemeClr>
                    </a:solidFill>
                  </a:tcPr>
                </a:tc>
                <a:tc>
                  <a:txBody>
                    <a:bodyPr/>
                    <a:lstStyle/>
                    <a:p>
                      <a:pPr algn="ctr" fontAlgn="ctr"/>
                      <a:r>
                        <a:rPr lang="en-IN" sz="900" b="0" i="0" u="none" strike="noStrike" dirty="0">
                          <a:solidFill>
                            <a:srgbClr val="60497A"/>
                          </a:solidFill>
                          <a:effectLst/>
                          <a:latin typeface="Calibri"/>
                        </a:rPr>
                        <a:t>0.43</a:t>
                      </a:r>
                    </a:p>
                  </a:txBody>
                  <a:tcPr marL="8219" marR="8219" marT="8219" marB="0" anchor="ctr">
                    <a:lnL>
                      <a:noFill/>
                    </a:lnL>
                    <a:lnR>
                      <a:noFill/>
                    </a:lnR>
                    <a:lnT>
                      <a:noFill/>
                    </a:lnT>
                    <a:lnB>
                      <a:noFill/>
                    </a:lnB>
                    <a:solidFill>
                      <a:schemeClr val="accent3"/>
                    </a:solidFill>
                  </a:tcPr>
                </a:tc>
                <a:tc>
                  <a:txBody>
                    <a:bodyPr/>
                    <a:lstStyle/>
                    <a:p>
                      <a:pPr algn="ctr" fontAlgn="ctr"/>
                      <a:r>
                        <a:rPr lang="en-IN" sz="900" b="0" i="0" u="none" strike="noStrike">
                          <a:solidFill>
                            <a:srgbClr val="60497A"/>
                          </a:solidFill>
                          <a:effectLst/>
                          <a:latin typeface="Calibri"/>
                        </a:rPr>
                        <a:t>0.42</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0.44</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0.39</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0.39</a:t>
                      </a:r>
                    </a:p>
                  </a:txBody>
                  <a:tcPr marL="8219" marR="8219" marT="8219" marB="0" anchor="ctr">
                    <a:lnL>
                      <a:noFill/>
                    </a:lnL>
                    <a:lnR>
                      <a:noFill/>
                    </a:lnR>
                    <a:lnT>
                      <a:noFill/>
                    </a:lnT>
                    <a:lnB>
                      <a:noFill/>
                    </a:lnB>
                    <a:solidFill>
                      <a:schemeClr val="accent5">
                        <a:lumMod val="40000"/>
                        <a:lumOff val="60000"/>
                      </a:schemeClr>
                    </a:solidFill>
                  </a:tcPr>
                </a:tc>
                <a:tc>
                  <a:txBody>
                    <a:bodyPr/>
                    <a:lstStyle/>
                    <a:p>
                      <a:pPr algn="ctr" fontAlgn="ctr"/>
                      <a:r>
                        <a:rPr lang="en-IN" sz="900" b="0" i="0" u="none" strike="noStrike">
                          <a:solidFill>
                            <a:srgbClr val="60497A"/>
                          </a:solidFill>
                          <a:effectLst/>
                          <a:latin typeface="Calibri"/>
                        </a:rPr>
                        <a:t>0.37</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0.44</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0.29</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0.37</a:t>
                      </a:r>
                    </a:p>
                  </a:txBody>
                  <a:tcPr marL="8219" marR="8219" marT="8219" marB="0" anchor="ctr">
                    <a:lnL>
                      <a:noFill/>
                    </a:lnL>
                    <a:lnR>
                      <a:noFill/>
                    </a:lnR>
                    <a:lnT>
                      <a:noFill/>
                    </a:lnT>
                    <a:lnB>
                      <a:noFill/>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0.45</a:t>
                      </a:r>
                    </a:p>
                  </a:txBody>
                  <a:tcPr marL="8219" marR="8219" marT="8219" marB="0" anchor="ctr">
                    <a:lnL>
                      <a:noFill/>
                    </a:lnL>
                    <a:lnR w="12700" cap="flat" cmpd="sng" algn="ctr">
                      <a:solidFill>
                        <a:srgbClr val="000000"/>
                      </a:solidFill>
                      <a:prstDash val="solid"/>
                      <a:round/>
                      <a:headEnd type="none" w="med" len="med"/>
                      <a:tailEnd type="none" w="med" len="med"/>
                    </a:lnR>
                    <a:lnT>
                      <a:noFill/>
                    </a:lnT>
                    <a:lnB>
                      <a:noFill/>
                    </a:lnB>
                    <a:solidFill>
                      <a:schemeClr val="accent5">
                        <a:lumMod val="40000"/>
                        <a:lumOff val="60000"/>
                      </a:schemeClr>
                    </a:solidFill>
                  </a:tcPr>
                </a:tc>
              </a:tr>
              <a:tr h="713586">
                <a:tc vMerge="1">
                  <a:txBody>
                    <a:bodyPr/>
                    <a:lstStyle/>
                    <a:p>
                      <a:endParaRPr lang="en-IN"/>
                    </a:p>
                  </a:txBody>
                  <a:tcPr/>
                </a:tc>
                <a:tc>
                  <a:txBody>
                    <a:bodyPr/>
                    <a:lstStyle/>
                    <a:p>
                      <a:pPr algn="l" fontAlgn="ctr"/>
                      <a:r>
                        <a:rPr lang="en-IN" sz="900" b="0" i="0" u="none" strike="noStrike" dirty="0">
                          <a:solidFill>
                            <a:srgbClr val="60497A"/>
                          </a:solidFill>
                          <a:effectLst/>
                          <a:latin typeface="Calibri"/>
                        </a:rPr>
                        <a:t>pulses and commercial group</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IN" sz="900" b="0" i="0" u="none" strike="noStrike" dirty="0" smtClean="0">
                          <a:solidFill>
                            <a:srgbClr val="60497A"/>
                          </a:solidFill>
                          <a:effectLst/>
                          <a:latin typeface="Calibri"/>
                        </a:rPr>
                        <a:t>0.41</a:t>
                      </a:r>
                      <a:endParaRPr lang="en-IN" sz="900" b="0" i="0" u="none" strike="noStrike" dirty="0">
                        <a:solidFill>
                          <a:srgbClr val="60497A"/>
                        </a:solidFill>
                        <a:effectLst/>
                        <a:latin typeface="Calibri"/>
                      </a:endParaRP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3"/>
                    </a:solidFill>
                  </a:tcPr>
                </a:tc>
                <a:tc>
                  <a:txBody>
                    <a:bodyPr/>
                    <a:lstStyle/>
                    <a:p>
                      <a:pPr algn="ctr" fontAlgn="ctr"/>
                      <a:r>
                        <a:rPr lang="en-IN" sz="900" b="0" i="0" u="none" strike="noStrike">
                          <a:solidFill>
                            <a:srgbClr val="60497A"/>
                          </a:solidFill>
                          <a:effectLst/>
                          <a:latin typeface="Calibri"/>
                        </a:rPr>
                        <a:t>0.40</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0.43</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IN" sz="900" b="0" i="0" u="none" strike="noStrike">
                          <a:solidFill>
                            <a:srgbClr val="60497A"/>
                          </a:solidFill>
                          <a:effectLst/>
                          <a:latin typeface="Calibri"/>
                        </a:rPr>
                        <a:t>0.38</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0.43</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IN" sz="900" b="0" i="0" u="none" strike="noStrike">
                          <a:solidFill>
                            <a:srgbClr val="60497A"/>
                          </a:solidFill>
                          <a:effectLst/>
                          <a:latin typeface="Calibri"/>
                        </a:rPr>
                        <a:t>0.43</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0.40</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0.35</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0.39</a:t>
                      </a:r>
                    </a:p>
                  </a:txBody>
                  <a:tcPr marL="8219" marR="8219" marT="8219"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IN" sz="900" b="0" i="0" u="none" strike="noStrike" dirty="0">
                          <a:solidFill>
                            <a:srgbClr val="60497A"/>
                          </a:solidFill>
                          <a:effectLst/>
                          <a:latin typeface="Calibri"/>
                        </a:rPr>
                        <a:t>0.43</a:t>
                      </a:r>
                    </a:p>
                  </a:txBody>
                  <a:tcPr marL="8219" marR="8219" marT="8219"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3" name="Rectangle 2"/>
          <p:cNvSpPr/>
          <p:nvPr/>
        </p:nvSpPr>
        <p:spPr>
          <a:xfrm>
            <a:off x="179512" y="5938695"/>
            <a:ext cx="8352928" cy="258084"/>
          </a:xfrm>
          <a:prstGeom prst="rect">
            <a:avLst/>
          </a:prstGeom>
        </p:spPr>
        <p:txBody>
          <a:bodyPr wrap="square">
            <a:spAutoFit/>
          </a:bodyPr>
          <a:lstStyle/>
          <a:p>
            <a:pPr algn="just">
              <a:lnSpc>
                <a:spcPct val="115000"/>
              </a:lnSpc>
              <a:spcAft>
                <a:spcPts val="1000"/>
              </a:spcAft>
            </a:pPr>
            <a:r>
              <a:rPr lang="en-IN" sz="1000" b="1" dirty="0">
                <a:latin typeface="Times New Roman"/>
                <a:ea typeface="Calibri"/>
                <a:cs typeface="Times New Roman"/>
              </a:rPr>
              <a:t>Note : </a:t>
            </a:r>
            <a:r>
              <a:rPr lang="en-IN" sz="1000" b="1" dirty="0" smtClean="0">
                <a:latin typeface="Times New Roman"/>
                <a:ea typeface="Calibri"/>
                <a:cs typeface="Times New Roman"/>
              </a:rPr>
              <a:t> </a:t>
            </a:r>
            <a:r>
              <a:rPr lang="en-IN" sz="1000" b="1" dirty="0">
                <a:latin typeface="Times New Roman"/>
                <a:ea typeface="Calibri"/>
                <a:cs typeface="Times New Roman"/>
              </a:rPr>
              <a:t>EI-Entropy Index, MEI-Modified Entropy Index, CEI-   Composite Entropy Index</a:t>
            </a:r>
            <a:endParaRPr lang="en-IN" sz="1000" b="1" dirty="0">
              <a:ea typeface="Calibri"/>
              <a:cs typeface="Times New Roman"/>
            </a:endParaRPr>
          </a:p>
        </p:txBody>
      </p:sp>
    </p:spTree>
    <p:extLst>
      <p:ext uri="{BB962C8B-B14F-4D97-AF65-F5344CB8AC3E}">
        <p14:creationId xmlns:p14="http://schemas.microsoft.com/office/powerpoint/2010/main" val="918125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1800" dirty="0">
                <a:solidFill>
                  <a:srgbClr val="C00000"/>
                </a:solidFill>
              </a:rPr>
              <a:t>Measurement of crop diversification :- Crops group wise Diversification indices for various districts of </a:t>
            </a:r>
            <a:r>
              <a:rPr lang="en-US" sz="1800" dirty="0" err="1">
                <a:solidFill>
                  <a:srgbClr val="C00000"/>
                </a:solidFill>
              </a:rPr>
              <a:t>Marathwada</a:t>
            </a:r>
            <a:r>
              <a:rPr lang="en-US" sz="1800" dirty="0">
                <a:solidFill>
                  <a:srgbClr val="C00000"/>
                </a:solidFill>
              </a:rPr>
              <a:t> region as a whole with its Divisions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2272474"/>
              </p:ext>
            </p:extLst>
          </p:nvPr>
        </p:nvGraphicFramePr>
        <p:xfrm>
          <a:off x="457200" y="1196753"/>
          <a:ext cx="8229600" cy="4608511"/>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373505" y="6021288"/>
            <a:ext cx="7798895" cy="340093"/>
          </a:xfrm>
          <a:prstGeom prst="rect">
            <a:avLst/>
          </a:prstGeom>
        </p:spPr>
        <p:txBody>
          <a:bodyPr wrap="square">
            <a:spAutoFit/>
          </a:bodyPr>
          <a:lstStyle/>
          <a:p>
            <a:pPr algn="just">
              <a:lnSpc>
                <a:spcPct val="115000"/>
              </a:lnSpc>
              <a:spcAft>
                <a:spcPts val="1000"/>
              </a:spcAft>
            </a:pPr>
            <a:r>
              <a:rPr lang="en-IN" sz="1400" b="1" dirty="0">
                <a:latin typeface="Times New Roman"/>
                <a:ea typeface="Calibri"/>
                <a:cs typeface="Times New Roman"/>
              </a:rPr>
              <a:t>Note : </a:t>
            </a:r>
            <a:r>
              <a:rPr lang="en-IN" sz="1400" b="1" dirty="0" smtClean="0">
                <a:latin typeface="Times New Roman"/>
                <a:ea typeface="Calibri"/>
                <a:cs typeface="Times New Roman"/>
              </a:rPr>
              <a:t> </a:t>
            </a:r>
            <a:r>
              <a:rPr lang="en-IN" sz="1400" b="1" dirty="0">
                <a:latin typeface="Times New Roman"/>
                <a:ea typeface="Calibri"/>
                <a:cs typeface="Times New Roman"/>
              </a:rPr>
              <a:t>EI-Entropy Index, MEI-Modified Entropy Index, CEI-   Composite Entropy Index</a:t>
            </a:r>
            <a:endParaRPr lang="en-IN" sz="1400" b="1" dirty="0">
              <a:ea typeface="Calibri"/>
              <a:cs typeface="Times New Roman"/>
            </a:endParaRPr>
          </a:p>
        </p:txBody>
      </p:sp>
    </p:spTree>
    <p:extLst>
      <p:ext uri="{BB962C8B-B14F-4D97-AF65-F5344CB8AC3E}">
        <p14:creationId xmlns:p14="http://schemas.microsoft.com/office/powerpoint/2010/main" val="669747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634082"/>
          </a:xfr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1800" b="1" dirty="0" smtClean="0">
                <a:solidFill>
                  <a:srgbClr val="C00000"/>
                </a:solidFill>
              </a:rPr>
              <a:t>Table 4. Estimated </a:t>
            </a:r>
            <a:r>
              <a:rPr lang="en-US" sz="1800" b="1" dirty="0">
                <a:solidFill>
                  <a:srgbClr val="C00000"/>
                </a:solidFill>
              </a:rPr>
              <a:t>regression function for the determinants of crop diversification for </a:t>
            </a:r>
            <a:br>
              <a:rPr lang="en-US" sz="1800" b="1" dirty="0">
                <a:solidFill>
                  <a:srgbClr val="C00000"/>
                </a:solidFill>
              </a:rPr>
            </a:br>
            <a:r>
              <a:rPr lang="en-US" sz="1800" b="1" dirty="0" smtClean="0">
                <a:solidFill>
                  <a:srgbClr val="C00000"/>
                </a:solidFill>
              </a:rPr>
              <a:t>Overall crops</a:t>
            </a:r>
            <a:endParaRPr lang="en-IN"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0666272"/>
              </p:ext>
            </p:extLst>
          </p:nvPr>
        </p:nvGraphicFramePr>
        <p:xfrm>
          <a:off x="107505" y="1124746"/>
          <a:ext cx="8856982" cy="5400597"/>
        </p:xfrm>
        <a:graphic>
          <a:graphicData uri="http://schemas.openxmlformats.org/drawingml/2006/table">
            <a:tbl>
              <a:tblPr firstRow="1" firstCol="1" bandRow="1"/>
              <a:tblGrid>
                <a:gridCol w="675488"/>
                <a:gridCol w="843708"/>
                <a:gridCol w="1013232"/>
                <a:gridCol w="865225"/>
                <a:gridCol w="829364"/>
                <a:gridCol w="1013232"/>
                <a:gridCol w="813716"/>
                <a:gridCol w="904347"/>
                <a:gridCol w="1013232"/>
                <a:gridCol w="885438"/>
              </a:tblGrid>
              <a:tr h="427021">
                <a:tc gridSpan="10">
                  <a:txBody>
                    <a:bodyPr/>
                    <a:lstStyle/>
                    <a:p>
                      <a:pPr>
                        <a:lnSpc>
                          <a:spcPct val="115000"/>
                        </a:lnSpc>
                        <a:spcAft>
                          <a:spcPts val="0"/>
                        </a:spcAft>
                      </a:pPr>
                      <a:r>
                        <a:rPr lang="en-IN" sz="1300" b="1" dirty="0">
                          <a:effectLst/>
                          <a:latin typeface="Times New Roman"/>
                          <a:ea typeface="Calibri"/>
                          <a:cs typeface="Times New Roman"/>
                        </a:rPr>
                        <a:t>Table No.  </a:t>
                      </a:r>
                      <a:r>
                        <a:rPr lang="en-IN" sz="1300" b="1" dirty="0" smtClean="0">
                          <a:effectLst/>
                          <a:latin typeface="Times New Roman"/>
                          <a:ea typeface="Calibri"/>
                          <a:cs typeface="Times New Roman"/>
                        </a:rPr>
                        <a:t>4       </a:t>
                      </a:r>
                      <a:r>
                        <a:rPr lang="en-IN" sz="1300" b="1" dirty="0">
                          <a:effectLst/>
                          <a:latin typeface="Times New Roman"/>
                          <a:ea typeface="Calibri"/>
                          <a:cs typeface="Times New Roman"/>
                        </a:rPr>
                        <a:t>Estimated regression function for the determinants of crop diversification for overall crops</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20267">
                <a:tc gridSpan="4">
                  <a:txBody>
                    <a:bodyPr/>
                    <a:lstStyle/>
                    <a:p>
                      <a:pPr algn="ctr">
                        <a:lnSpc>
                          <a:spcPct val="115000"/>
                        </a:lnSpc>
                        <a:spcAft>
                          <a:spcPts val="0"/>
                        </a:spcAft>
                      </a:pPr>
                      <a:r>
                        <a:rPr lang="en-IN" sz="1000" b="1">
                          <a:effectLst/>
                          <a:highlight>
                            <a:srgbClr val="FF0000"/>
                          </a:highlight>
                          <a:latin typeface="Calibri"/>
                          <a:ea typeface="Calibri"/>
                          <a:cs typeface="Times New Roman"/>
                        </a:rPr>
                        <a:t>Aurangabad Division</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gridSpan="3">
                  <a:txBody>
                    <a:bodyPr/>
                    <a:lstStyle/>
                    <a:p>
                      <a:pPr algn="ctr">
                        <a:lnSpc>
                          <a:spcPct val="115000"/>
                        </a:lnSpc>
                        <a:spcAft>
                          <a:spcPts val="0"/>
                        </a:spcAft>
                      </a:pPr>
                      <a:r>
                        <a:rPr lang="en-IN" sz="1000" b="1">
                          <a:effectLst/>
                          <a:highlight>
                            <a:srgbClr val="FF0000"/>
                          </a:highlight>
                          <a:latin typeface="Calibri"/>
                          <a:ea typeface="Calibri"/>
                          <a:cs typeface="Times New Roman"/>
                        </a:rPr>
                        <a:t>Latur Division</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3">
                  <a:txBody>
                    <a:bodyPr/>
                    <a:lstStyle/>
                    <a:p>
                      <a:pPr algn="ctr">
                        <a:lnSpc>
                          <a:spcPct val="115000"/>
                        </a:lnSpc>
                        <a:spcAft>
                          <a:spcPts val="0"/>
                        </a:spcAft>
                      </a:pPr>
                      <a:r>
                        <a:rPr lang="en-IN" sz="1000" b="1">
                          <a:effectLst/>
                          <a:highlight>
                            <a:srgbClr val="FF0000"/>
                          </a:highlight>
                          <a:latin typeface="Calibri"/>
                          <a:ea typeface="Calibri"/>
                          <a:cs typeface="Times New Roman"/>
                        </a:rPr>
                        <a:t>Marathwada region</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308675">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Coefficients</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Standard Error</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t Stat</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Coefficients</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dirty="0">
                          <a:solidFill>
                            <a:srgbClr val="0070C0"/>
                          </a:solidFill>
                          <a:effectLst/>
                          <a:highlight>
                            <a:srgbClr val="00FF00"/>
                          </a:highlight>
                          <a:latin typeface="Calibri"/>
                          <a:ea typeface="Calibri"/>
                          <a:cs typeface="Times New Roman"/>
                        </a:rPr>
                        <a:t>Standard Error</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t Stat</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Coefficients</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Standard Error</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a:solidFill>
                            <a:srgbClr val="0070C0"/>
                          </a:solidFill>
                          <a:effectLst/>
                          <a:highlight>
                            <a:srgbClr val="00FF00"/>
                          </a:highlight>
                          <a:latin typeface="Calibri"/>
                          <a:ea typeface="Calibri"/>
                          <a:cs typeface="Times New Roman"/>
                        </a:rPr>
                        <a:t>t Stat</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nSpc>
                          <a:spcPct val="115000"/>
                        </a:lnSpc>
                        <a:spcAft>
                          <a:spcPts val="0"/>
                        </a:spcAft>
                      </a:pPr>
                      <a:r>
                        <a:rPr lang="en-IN" sz="1000" b="1">
                          <a:effectLst/>
                          <a:latin typeface="Calibri"/>
                          <a:ea typeface="Calibri"/>
                          <a:cs typeface="Times New Roman"/>
                        </a:rPr>
                        <a:t>Constant</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0.842407</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0.188571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4.467309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0.924175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0.174822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5.286385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1.012290</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0.191849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5.276502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1</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0.000092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0.007363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0.012558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-0.012775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0.006589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-1.938850</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-0.007698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0.005182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-1.485676</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2</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-0.012189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0.022448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-0.542977</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-0.011788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0.010197</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-1.156023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-0.009738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0.011650</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-0.835892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3</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-0.000411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0.001668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-0.246359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-0.002584</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0.001363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-1.895288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-0.001692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0.001875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-0.902398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4</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-0.000221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0.001228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-0.180193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0.000984</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dirty="0" smtClean="0">
                          <a:effectLst/>
                          <a:latin typeface="Calibri"/>
                          <a:ea typeface="Calibri"/>
                          <a:cs typeface="Times New Roman"/>
                        </a:rPr>
                        <a:t>0.000430**</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IN" sz="1000">
                          <a:effectLst/>
                          <a:latin typeface="Calibri"/>
                          <a:ea typeface="Calibri"/>
                          <a:cs typeface="Times New Roman"/>
                        </a:rPr>
                        <a:t>2.287402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0.000468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0.000452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1.036978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5</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-0.003992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0.003185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-1.253203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-0.002148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dirty="0">
                          <a:effectLst/>
                          <a:latin typeface="Calibri"/>
                          <a:ea typeface="Calibri"/>
                          <a:cs typeface="Times New Roman"/>
                        </a:rPr>
                        <a:t>0.002085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-1.030445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-0.006372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0.002339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-2.723828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6</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0.000755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0.000635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1.189359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0.000073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0.000318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0.228766</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0.000481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0.000311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1.548870</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7</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0.000032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0.000048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0.672345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0.000064</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dirty="0" smtClean="0">
                          <a:effectLst/>
                          <a:latin typeface="Calibri"/>
                          <a:ea typeface="Calibri"/>
                          <a:cs typeface="Times New Roman"/>
                        </a:rPr>
                        <a:t>0.000032**</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IN" sz="1000">
                          <a:effectLst/>
                          <a:latin typeface="Calibri"/>
                          <a:ea typeface="Calibri"/>
                          <a:cs typeface="Times New Roman"/>
                        </a:rPr>
                        <a:t>2.013599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0.000026</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0.000025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1.030208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267">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8</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0.006933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0.016261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0.426392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0.001863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0.009185</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0.202834</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0.021480</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dirty="0" smtClean="0">
                          <a:effectLst/>
                          <a:latin typeface="Calibri"/>
                          <a:ea typeface="Calibri"/>
                          <a:cs typeface="Times New Roman"/>
                        </a:rPr>
                        <a:t>0.011629**</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en-IN" sz="1000">
                          <a:effectLst/>
                          <a:latin typeface="Calibri"/>
                          <a:ea typeface="Calibri"/>
                          <a:cs typeface="Times New Roman"/>
                        </a:rPr>
                        <a:t>1.847177</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9</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-0.000042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0.000811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-0.052157</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0.001396</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dirty="0" smtClean="0">
                          <a:effectLst/>
                          <a:latin typeface="Calibri"/>
                          <a:ea typeface="Calibri"/>
                          <a:cs typeface="Times New Roman"/>
                        </a:rPr>
                        <a:t>0.000933*</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0"/>
                        </a:spcAft>
                      </a:pPr>
                      <a:r>
                        <a:rPr lang="en-IN" sz="1000">
                          <a:effectLst/>
                          <a:latin typeface="Calibri"/>
                          <a:ea typeface="Calibri"/>
                          <a:cs typeface="Times New Roman"/>
                        </a:rPr>
                        <a:t>1.496942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0.000562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0.000758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0.741297</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10</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0.000002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0.000002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1.256313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0.000002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0.000002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0.862908</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0.000003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dirty="0" smtClean="0">
                          <a:effectLst/>
                          <a:latin typeface="Calibri"/>
                          <a:ea typeface="Calibri"/>
                          <a:cs typeface="Times New Roman"/>
                        </a:rPr>
                        <a:t>0.000002*</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0"/>
                        </a:spcAft>
                      </a:pPr>
                      <a:r>
                        <a:rPr lang="en-IN" sz="1000" dirty="0">
                          <a:effectLst/>
                          <a:latin typeface="Calibri"/>
                          <a:ea typeface="Calibri"/>
                          <a:cs typeface="Times New Roman"/>
                        </a:rPr>
                        <a:t>1.843440</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pPr algn="ctr">
                        <a:lnSpc>
                          <a:spcPct val="115000"/>
                        </a:lnSpc>
                        <a:spcAft>
                          <a:spcPts val="0"/>
                        </a:spcAft>
                      </a:pPr>
                      <a:r>
                        <a:rPr lang="en-IN" sz="1000" b="1">
                          <a:effectLst/>
                          <a:latin typeface="Calibri"/>
                          <a:ea typeface="Calibri"/>
                          <a:cs typeface="Times New Roman"/>
                        </a:rPr>
                        <a:t>X</a:t>
                      </a:r>
                      <a:r>
                        <a:rPr lang="en-IN" sz="1000" b="1" baseline="-25000">
                          <a:effectLst/>
                          <a:latin typeface="Calibri"/>
                          <a:ea typeface="Calibri"/>
                          <a:cs typeface="Times New Roman"/>
                        </a:rPr>
                        <a:t>11</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-0.019273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0.007467</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-2.581222</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0.001179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0.009131</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0.129164</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-0.021283</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0.007090</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a:effectLst/>
                          <a:latin typeface="Calibri"/>
                          <a:ea typeface="Calibri"/>
                          <a:cs typeface="Times New Roman"/>
                        </a:rPr>
                        <a:t>-3.001829</a:t>
                      </a: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267">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effectLst/>
                          <a:latin typeface="Calibri"/>
                          <a:ea typeface="Calibri"/>
                          <a:cs typeface="Times New Roman"/>
                        </a:rPr>
                        <a:t>R Square</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effectLst/>
                          <a:latin typeface="Calibri"/>
                          <a:ea typeface="Calibri"/>
                          <a:cs typeface="Times New Roman"/>
                        </a:rPr>
                        <a:t>0.78</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effectLst/>
                          <a:latin typeface="Calibri"/>
                          <a:ea typeface="Calibri"/>
                          <a:cs typeface="Times New Roman"/>
                        </a:rPr>
                        <a:t>0.91</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a:effectLst/>
                          <a:latin typeface="Calibri"/>
                          <a:ea typeface="Calibri"/>
                          <a:cs typeface="Times New Roman"/>
                        </a:rPr>
                        <a:t>0.95</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dirty="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75">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i="1">
                          <a:effectLst/>
                          <a:latin typeface="Calibri"/>
                          <a:ea typeface="Calibri"/>
                          <a:cs typeface="Times New Roman"/>
                        </a:rPr>
                        <a:t>F</a:t>
                      </a:r>
                      <a:endParaRPr lang="en-IN" sz="100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smtClean="0">
                          <a:effectLst/>
                          <a:latin typeface="Calibri"/>
                          <a:ea typeface="Calibri"/>
                          <a:cs typeface="Times New Roman"/>
                        </a:rPr>
                        <a:t>6.35</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smtClean="0">
                          <a:effectLst/>
                          <a:latin typeface="Calibri"/>
                          <a:ea typeface="Calibri"/>
                          <a:cs typeface="Times New Roman"/>
                        </a:rPr>
                        <a:t>18.44**</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000" b="1" dirty="0" smtClean="0">
                          <a:effectLst/>
                          <a:latin typeface="Calibri"/>
                          <a:ea typeface="Calibri"/>
                          <a:cs typeface="Times New Roman"/>
                        </a:rPr>
                        <a:t>35.96**</a:t>
                      </a:r>
                      <a:endParaRPr lang="en-IN" sz="1000" dirty="0">
                        <a:effectLst/>
                        <a:latin typeface="Calibri"/>
                        <a:ea typeface="Calibri"/>
                        <a:cs typeface="Times New Roman"/>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000" dirty="0">
                        <a:effectLst/>
                        <a:latin typeface="Calibri"/>
                      </a:endParaRPr>
                    </a:p>
                  </a:txBody>
                  <a:tcPr marL="65430" marR="65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0158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720080"/>
          </a:xfr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Conclusions</a:t>
            </a:r>
            <a:endParaRPr lang="en-IN" dirty="0"/>
          </a:p>
        </p:txBody>
      </p:sp>
      <p:sp>
        <p:nvSpPr>
          <p:cNvPr id="3" name="Content Placeholder 2"/>
          <p:cNvSpPr>
            <a:spLocks noGrp="1"/>
          </p:cNvSpPr>
          <p:nvPr>
            <p:ph idx="1"/>
          </p:nvPr>
        </p:nvSpPr>
        <p:spPr>
          <a:xfrm>
            <a:off x="179512" y="908720"/>
            <a:ext cx="8712968" cy="5760640"/>
          </a:xfrm>
        </p:spPr>
        <p:txBody>
          <a:bodyPr>
            <a:normAutofit fontScale="77500" lnSpcReduction="20000"/>
          </a:bodyPr>
          <a:lstStyle/>
          <a:p>
            <a:pPr marL="0" indent="0" algn="just">
              <a:lnSpc>
                <a:spcPct val="115000"/>
              </a:lnSpc>
              <a:spcAft>
                <a:spcPts val="1000"/>
              </a:spcAft>
              <a:buNone/>
            </a:pPr>
            <a:r>
              <a:rPr lang="en-US" dirty="0">
                <a:latin typeface="Times New Roman"/>
                <a:ea typeface="Times New Roman"/>
                <a:cs typeface="Times New Roman"/>
              </a:rPr>
              <a:t>1</a:t>
            </a:r>
            <a:r>
              <a:rPr lang="en-US" dirty="0" smtClean="0">
                <a:latin typeface="Times New Roman"/>
                <a:ea typeface="Times New Roman"/>
                <a:cs typeface="Times New Roman"/>
              </a:rPr>
              <a:t>) In </a:t>
            </a:r>
            <a:r>
              <a:rPr lang="en-US" dirty="0" err="1" smtClean="0">
                <a:latin typeface="Times New Roman"/>
                <a:ea typeface="Times New Roman"/>
                <a:cs typeface="Times New Roman"/>
              </a:rPr>
              <a:t>Marathwada</a:t>
            </a:r>
            <a:r>
              <a:rPr lang="en-US" dirty="0" smtClean="0">
                <a:latin typeface="Times New Roman"/>
                <a:ea typeface="Times New Roman"/>
                <a:cs typeface="Times New Roman"/>
              </a:rPr>
              <a:t> region  gross </a:t>
            </a:r>
            <a:r>
              <a:rPr lang="en-US" dirty="0">
                <a:latin typeface="Times New Roman"/>
                <a:ea typeface="Times New Roman"/>
                <a:cs typeface="Times New Roman"/>
              </a:rPr>
              <a:t>cropped area increased from </a:t>
            </a:r>
            <a:r>
              <a:rPr lang="en-US" dirty="0" smtClean="0">
                <a:latin typeface="Times New Roman"/>
                <a:ea typeface="Times New Roman"/>
                <a:cs typeface="Times New Roman"/>
              </a:rPr>
              <a:t>49.97 </a:t>
            </a:r>
            <a:r>
              <a:rPr lang="en-US" dirty="0">
                <a:latin typeface="Times New Roman"/>
                <a:ea typeface="Times New Roman"/>
                <a:cs typeface="Times New Roman"/>
              </a:rPr>
              <a:t>lakh hectares to </a:t>
            </a:r>
            <a:r>
              <a:rPr lang="en-US" dirty="0" smtClean="0">
                <a:latin typeface="Times New Roman"/>
                <a:ea typeface="Times New Roman"/>
                <a:cs typeface="Times New Roman"/>
              </a:rPr>
              <a:t>68.48 </a:t>
            </a:r>
            <a:r>
              <a:rPr lang="en-US" dirty="0">
                <a:latin typeface="Times New Roman"/>
                <a:ea typeface="Times New Roman"/>
                <a:cs typeface="Times New Roman"/>
              </a:rPr>
              <a:t>lakh hectares during the period of thirty </a:t>
            </a:r>
            <a:r>
              <a:rPr lang="en-US" dirty="0" smtClean="0">
                <a:latin typeface="Times New Roman"/>
                <a:ea typeface="Times New Roman"/>
                <a:cs typeface="Times New Roman"/>
              </a:rPr>
              <a:t>years </a:t>
            </a:r>
            <a:r>
              <a:rPr lang="en-US" dirty="0" err="1" smtClean="0">
                <a:latin typeface="Times New Roman"/>
                <a:ea typeface="Times New Roman"/>
                <a:cs typeface="Times New Roman"/>
              </a:rPr>
              <a:t>i.e</a:t>
            </a:r>
            <a:r>
              <a:rPr lang="en-US" dirty="0" smtClean="0">
                <a:latin typeface="Times New Roman"/>
                <a:ea typeface="Times New Roman"/>
                <a:cs typeface="Times New Roman"/>
              </a:rPr>
              <a:t> net </a:t>
            </a:r>
            <a:r>
              <a:rPr lang="en-US" dirty="0">
                <a:latin typeface="Times New Roman"/>
                <a:ea typeface="Times New Roman"/>
                <a:cs typeface="Times New Roman"/>
              </a:rPr>
              <a:t>increase in the area </a:t>
            </a:r>
            <a:r>
              <a:rPr lang="en-US" dirty="0" smtClean="0">
                <a:latin typeface="Times New Roman"/>
                <a:ea typeface="Times New Roman"/>
                <a:cs typeface="Times New Roman"/>
              </a:rPr>
              <a:t>was 18.51 </a:t>
            </a:r>
            <a:r>
              <a:rPr lang="en-US" dirty="0">
                <a:latin typeface="Times New Roman"/>
                <a:ea typeface="Times New Roman"/>
                <a:cs typeface="Times New Roman"/>
              </a:rPr>
              <a:t>lakh hectares </a:t>
            </a:r>
            <a:r>
              <a:rPr lang="en-US" dirty="0" smtClean="0">
                <a:latin typeface="Times New Roman"/>
                <a:ea typeface="Times New Roman"/>
                <a:cs typeface="Times New Roman"/>
              </a:rPr>
              <a:t>. </a:t>
            </a:r>
          </a:p>
          <a:p>
            <a:pPr marL="0" indent="0" algn="just">
              <a:lnSpc>
                <a:spcPct val="115000"/>
              </a:lnSpc>
              <a:spcAft>
                <a:spcPts val="1000"/>
              </a:spcAft>
              <a:buNone/>
            </a:pPr>
            <a:r>
              <a:rPr lang="en-US" dirty="0">
                <a:latin typeface="Times New Roman"/>
                <a:ea typeface="Times New Roman"/>
                <a:cs typeface="Times New Roman"/>
              </a:rPr>
              <a:t>2</a:t>
            </a:r>
            <a:r>
              <a:rPr lang="en-US" dirty="0" smtClean="0">
                <a:latin typeface="Times New Roman"/>
                <a:ea typeface="Times New Roman"/>
                <a:cs typeface="Times New Roman"/>
              </a:rPr>
              <a:t>) Area under cereal crops and </a:t>
            </a:r>
            <a:r>
              <a:rPr lang="en-US" dirty="0" err="1" smtClean="0">
                <a:latin typeface="Times New Roman"/>
                <a:ea typeface="Times New Roman"/>
                <a:cs typeface="Times New Roman"/>
              </a:rPr>
              <a:t>mung</a:t>
            </a:r>
            <a:r>
              <a:rPr lang="en-US" dirty="0" smtClean="0">
                <a:latin typeface="Times New Roman"/>
                <a:ea typeface="Times New Roman"/>
                <a:cs typeface="Times New Roman"/>
              </a:rPr>
              <a:t> decreased during last thirty years period. That area diverted to soybean and maize crop while area under </a:t>
            </a:r>
            <a:r>
              <a:rPr lang="en-US" dirty="0" err="1" smtClean="0">
                <a:latin typeface="Times New Roman"/>
                <a:ea typeface="Times New Roman"/>
                <a:cs typeface="Times New Roman"/>
              </a:rPr>
              <a:t>rabi</a:t>
            </a:r>
            <a:r>
              <a:rPr lang="en-US" dirty="0" smtClean="0">
                <a:latin typeface="Times New Roman"/>
                <a:ea typeface="Times New Roman"/>
                <a:cs typeface="Times New Roman"/>
              </a:rPr>
              <a:t> </a:t>
            </a:r>
            <a:r>
              <a:rPr lang="en-US" dirty="0" err="1" smtClean="0">
                <a:latin typeface="Times New Roman"/>
                <a:ea typeface="Times New Roman"/>
                <a:cs typeface="Times New Roman"/>
              </a:rPr>
              <a:t>jawar</a:t>
            </a:r>
            <a:r>
              <a:rPr lang="en-US" dirty="0" smtClean="0">
                <a:latin typeface="Times New Roman"/>
                <a:ea typeface="Times New Roman"/>
                <a:cs typeface="Times New Roman"/>
              </a:rPr>
              <a:t> diverted to gram.</a:t>
            </a:r>
            <a:endParaRPr lang="en-IN" dirty="0" smtClean="0">
              <a:latin typeface="Times New Roman"/>
              <a:ea typeface="Times New Roman"/>
              <a:cs typeface="Latha"/>
            </a:endParaRPr>
          </a:p>
          <a:p>
            <a:pPr marL="0" indent="0" algn="just">
              <a:lnSpc>
                <a:spcPct val="115000"/>
              </a:lnSpc>
              <a:spcAft>
                <a:spcPts val="1000"/>
              </a:spcAft>
              <a:buNone/>
            </a:pPr>
            <a:r>
              <a:rPr lang="en-US" dirty="0">
                <a:latin typeface="Times New Roman"/>
                <a:ea typeface="Times New Roman"/>
                <a:cs typeface="Times New Roman"/>
              </a:rPr>
              <a:t>3</a:t>
            </a:r>
            <a:r>
              <a:rPr lang="en-US" dirty="0" smtClean="0">
                <a:latin typeface="Times New Roman"/>
                <a:ea typeface="Times New Roman"/>
                <a:cs typeface="Times New Roman"/>
              </a:rPr>
              <a:t>) </a:t>
            </a:r>
            <a:r>
              <a:rPr lang="en-US" dirty="0">
                <a:latin typeface="Times New Roman"/>
                <a:ea typeface="Times New Roman"/>
                <a:cs typeface="Times New Roman"/>
              </a:rPr>
              <a:t>Soybean is emerging as one of the major crop of </a:t>
            </a:r>
            <a:r>
              <a:rPr lang="en-US" dirty="0" err="1">
                <a:latin typeface="Times New Roman"/>
                <a:ea typeface="Times New Roman"/>
                <a:cs typeface="Times New Roman"/>
              </a:rPr>
              <a:t>Marathwada</a:t>
            </a:r>
            <a:r>
              <a:rPr lang="en-US" dirty="0">
                <a:latin typeface="Times New Roman"/>
                <a:ea typeface="Times New Roman"/>
                <a:cs typeface="Times New Roman"/>
              </a:rPr>
              <a:t> region which </a:t>
            </a:r>
            <a:r>
              <a:rPr lang="en-US" dirty="0" smtClean="0">
                <a:latin typeface="Times New Roman"/>
                <a:ea typeface="Times New Roman"/>
                <a:cs typeface="Times New Roman"/>
              </a:rPr>
              <a:t>occupied 6.96 lakh </a:t>
            </a:r>
            <a:r>
              <a:rPr lang="en-US" dirty="0">
                <a:latin typeface="Times New Roman"/>
                <a:ea typeface="Times New Roman"/>
                <a:cs typeface="Times New Roman"/>
              </a:rPr>
              <a:t>hectares out of </a:t>
            </a:r>
            <a:r>
              <a:rPr lang="en-US" dirty="0" smtClean="0">
                <a:latin typeface="Times New Roman"/>
                <a:ea typeface="Times New Roman"/>
                <a:cs typeface="Times New Roman"/>
              </a:rPr>
              <a:t>68.48 lakh </a:t>
            </a:r>
            <a:r>
              <a:rPr lang="en-US" dirty="0">
                <a:latin typeface="Times New Roman"/>
                <a:ea typeface="Times New Roman"/>
                <a:cs typeface="Times New Roman"/>
              </a:rPr>
              <a:t>hectares gross cropped </a:t>
            </a:r>
            <a:r>
              <a:rPr lang="en-US" dirty="0" smtClean="0">
                <a:latin typeface="Times New Roman"/>
                <a:ea typeface="Times New Roman"/>
                <a:cs typeface="Times New Roman"/>
              </a:rPr>
              <a:t>area. Area </a:t>
            </a:r>
            <a:r>
              <a:rPr lang="en-US" dirty="0">
                <a:latin typeface="Times New Roman"/>
                <a:ea typeface="Times New Roman"/>
                <a:cs typeface="Times New Roman"/>
              </a:rPr>
              <a:t>increased by </a:t>
            </a:r>
            <a:r>
              <a:rPr lang="en-US" dirty="0" smtClean="0">
                <a:latin typeface="Times New Roman"/>
                <a:ea typeface="Times New Roman"/>
                <a:cs typeface="Times New Roman"/>
              </a:rPr>
              <a:t>10.17 </a:t>
            </a:r>
            <a:r>
              <a:rPr lang="en-US" dirty="0">
                <a:latin typeface="Times New Roman"/>
                <a:ea typeface="Times New Roman"/>
                <a:cs typeface="Times New Roman"/>
              </a:rPr>
              <a:t>percent to gross cropped area during study period.</a:t>
            </a:r>
            <a:endParaRPr lang="en-IN" dirty="0">
              <a:latin typeface="Times New Roman"/>
              <a:ea typeface="Times New Roman"/>
              <a:cs typeface="Latha"/>
            </a:endParaRPr>
          </a:p>
          <a:p>
            <a:pPr marL="0" indent="0" algn="just">
              <a:lnSpc>
                <a:spcPct val="115000"/>
              </a:lnSpc>
              <a:spcAft>
                <a:spcPts val="1000"/>
              </a:spcAft>
              <a:buNone/>
            </a:pPr>
            <a:r>
              <a:rPr lang="en-US" dirty="0">
                <a:latin typeface="Times New Roman"/>
                <a:ea typeface="Times New Roman"/>
                <a:cs typeface="Times New Roman"/>
              </a:rPr>
              <a:t>4</a:t>
            </a:r>
            <a:r>
              <a:rPr lang="en-US" dirty="0" smtClean="0">
                <a:latin typeface="Times New Roman"/>
                <a:ea typeface="Times New Roman"/>
                <a:cs typeface="Times New Roman"/>
              </a:rPr>
              <a:t>) </a:t>
            </a:r>
            <a:r>
              <a:rPr lang="en-US" dirty="0" err="1">
                <a:latin typeface="Times New Roman"/>
                <a:ea typeface="Times New Roman"/>
                <a:cs typeface="Times New Roman"/>
              </a:rPr>
              <a:t>Latur</a:t>
            </a:r>
            <a:r>
              <a:rPr lang="en-US" dirty="0">
                <a:latin typeface="Times New Roman"/>
                <a:ea typeface="Times New Roman"/>
                <a:cs typeface="Times New Roman"/>
              </a:rPr>
              <a:t> division diversified more than that of Aurangabad division which showed continuously increased trend of </a:t>
            </a:r>
            <a:r>
              <a:rPr lang="en-US" dirty="0" smtClean="0">
                <a:latin typeface="Times New Roman"/>
                <a:ea typeface="Times New Roman"/>
                <a:cs typeface="Times New Roman"/>
              </a:rPr>
              <a:t>Entropy </a:t>
            </a:r>
            <a:r>
              <a:rPr lang="en-US" dirty="0">
                <a:latin typeface="Times New Roman"/>
                <a:ea typeface="Times New Roman"/>
                <a:cs typeface="Times New Roman"/>
              </a:rPr>
              <a:t>, Modified Entropy and Composite Entropy index.</a:t>
            </a:r>
            <a:endParaRPr lang="en-IN" dirty="0">
              <a:latin typeface="Times New Roman"/>
              <a:ea typeface="Times New Roman"/>
              <a:cs typeface="Latha"/>
            </a:endParaRPr>
          </a:p>
          <a:p>
            <a:pPr marL="0" indent="0">
              <a:buNone/>
            </a:pPr>
            <a:endParaRPr lang="en-IN" dirty="0"/>
          </a:p>
        </p:txBody>
      </p:sp>
    </p:spTree>
    <p:extLst>
      <p:ext uri="{BB962C8B-B14F-4D97-AF65-F5344CB8AC3E}">
        <p14:creationId xmlns:p14="http://schemas.microsoft.com/office/powerpoint/2010/main" val="418864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dirty="0" err="1" smtClean="0"/>
              <a:t>Cont</a:t>
            </a:r>
            <a:r>
              <a:rPr lang="en-US" smtClean="0"/>
              <a:t>……</a:t>
            </a:r>
            <a:endParaRPr lang="en-IN" dirty="0"/>
          </a:p>
        </p:txBody>
      </p:sp>
      <p:sp>
        <p:nvSpPr>
          <p:cNvPr id="3" name="Content Placeholder 2"/>
          <p:cNvSpPr>
            <a:spLocks noGrp="1"/>
          </p:cNvSpPr>
          <p:nvPr>
            <p:ph idx="1"/>
          </p:nvPr>
        </p:nvSpPr>
        <p:spPr>
          <a:xfrm>
            <a:off x="251520" y="908720"/>
            <a:ext cx="8640960" cy="5688632"/>
          </a:xfrm>
        </p:spPr>
        <p:txBody>
          <a:bodyPr>
            <a:normAutofit fontScale="70000" lnSpcReduction="20000"/>
          </a:bodyPr>
          <a:lstStyle/>
          <a:p>
            <a:pPr marL="0" indent="0" algn="just">
              <a:lnSpc>
                <a:spcPct val="115000"/>
              </a:lnSpc>
              <a:spcAft>
                <a:spcPts val="1000"/>
              </a:spcAft>
              <a:buNone/>
            </a:pPr>
            <a:r>
              <a:rPr lang="en-US" dirty="0">
                <a:latin typeface="Times New Roman"/>
                <a:ea typeface="Times New Roman"/>
                <a:cs typeface="Times New Roman"/>
              </a:rPr>
              <a:t>5</a:t>
            </a:r>
            <a:r>
              <a:rPr lang="en-US" dirty="0" smtClean="0">
                <a:latin typeface="Times New Roman"/>
                <a:ea typeface="Times New Roman"/>
                <a:cs typeface="Times New Roman"/>
              </a:rPr>
              <a:t>) </a:t>
            </a:r>
            <a:r>
              <a:rPr lang="en-US" dirty="0">
                <a:latin typeface="Times New Roman"/>
                <a:ea typeface="Times New Roman"/>
                <a:cs typeface="Times New Roman"/>
              </a:rPr>
              <a:t>Overall </a:t>
            </a:r>
            <a:r>
              <a:rPr lang="en-US" dirty="0" err="1">
                <a:latin typeface="Times New Roman"/>
                <a:ea typeface="Times New Roman"/>
                <a:cs typeface="Times New Roman"/>
              </a:rPr>
              <a:t>Latur</a:t>
            </a:r>
            <a:r>
              <a:rPr lang="en-US" dirty="0">
                <a:latin typeface="Times New Roman"/>
                <a:ea typeface="Times New Roman"/>
                <a:cs typeface="Times New Roman"/>
              </a:rPr>
              <a:t> district diversified more and </a:t>
            </a:r>
            <a:r>
              <a:rPr lang="en-US" dirty="0" err="1">
                <a:latin typeface="Times New Roman"/>
                <a:ea typeface="Times New Roman"/>
                <a:cs typeface="Times New Roman"/>
              </a:rPr>
              <a:t>Nanded</a:t>
            </a:r>
            <a:r>
              <a:rPr lang="en-US" dirty="0">
                <a:latin typeface="Times New Roman"/>
                <a:ea typeface="Times New Roman"/>
                <a:cs typeface="Times New Roman"/>
              </a:rPr>
              <a:t> district diversified less in </a:t>
            </a:r>
            <a:r>
              <a:rPr lang="en-US" dirty="0" err="1">
                <a:latin typeface="Times New Roman"/>
                <a:ea typeface="Times New Roman"/>
                <a:cs typeface="Times New Roman"/>
              </a:rPr>
              <a:t>Marathwada</a:t>
            </a:r>
            <a:r>
              <a:rPr lang="en-US" dirty="0">
                <a:latin typeface="Times New Roman"/>
                <a:ea typeface="Times New Roman"/>
                <a:cs typeface="Times New Roman"/>
              </a:rPr>
              <a:t> region .Aurangabad and </a:t>
            </a:r>
            <a:r>
              <a:rPr lang="en-US" dirty="0" err="1">
                <a:latin typeface="Times New Roman"/>
                <a:ea typeface="Times New Roman"/>
                <a:cs typeface="Times New Roman"/>
              </a:rPr>
              <a:t>Beed</a:t>
            </a:r>
            <a:r>
              <a:rPr lang="en-US" dirty="0">
                <a:latin typeface="Times New Roman"/>
                <a:ea typeface="Times New Roman"/>
                <a:cs typeface="Times New Roman"/>
              </a:rPr>
              <a:t> districts diversified somewhat at equal level.</a:t>
            </a:r>
            <a:endParaRPr lang="en-IN" dirty="0">
              <a:latin typeface="Times New Roman"/>
              <a:ea typeface="Times New Roman"/>
              <a:cs typeface="Latha"/>
            </a:endParaRPr>
          </a:p>
          <a:p>
            <a:pPr marL="0" indent="0" algn="just">
              <a:lnSpc>
                <a:spcPct val="115000"/>
              </a:lnSpc>
              <a:spcAft>
                <a:spcPts val="1000"/>
              </a:spcAft>
              <a:buNone/>
            </a:pPr>
            <a:r>
              <a:rPr lang="en-US" dirty="0" smtClean="0">
                <a:latin typeface="Times New Roman"/>
                <a:ea typeface="Times New Roman"/>
                <a:cs typeface="Times New Roman"/>
              </a:rPr>
              <a:t>6) </a:t>
            </a:r>
            <a:r>
              <a:rPr lang="en-US" dirty="0">
                <a:latin typeface="Times New Roman"/>
                <a:ea typeface="Times New Roman"/>
                <a:cs typeface="Times New Roman"/>
              </a:rPr>
              <a:t>About cereals group, </a:t>
            </a:r>
            <a:r>
              <a:rPr lang="en-US" dirty="0" err="1">
                <a:latin typeface="Times New Roman"/>
                <a:ea typeface="Times New Roman"/>
                <a:cs typeface="Times New Roman"/>
              </a:rPr>
              <a:t>Jalana</a:t>
            </a:r>
            <a:r>
              <a:rPr lang="en-US" dirty="0">
                <a:latin typeface="Times New Roman"/>
                <a:ea typeface="Times New Roman"/>
                <a:cs typeface="Times New Roman"/>
              </a:rPr>
              <a:t> and </a:t>
            </a:r>
            <a:r>
              <a:rPr lang="en-US" dirty="0" err="1">
                <a:latin typeface="Times New Roman"/>
                <a:ea typeface="Times New Roman"/>
                <a:cs typeface="Times New Roman"/>
              </a:rPr>
              <a:t>Osmanabad</a:t>
            </a:r>
            <a:r>
              <a:rPr lang="en-US" dirty="0">
                <a:latin typeface="Times New Roman"/>
                <a:ea typeface="Times New Roman"/>
                <a:cs typeface="Times New Roman"/>
              </a:rPr>
              <a:t> equally diversified where low level of diversification has been found in </a:t>
            </a:r>
            <a:r>
              <a:rPr lang="en-US" dirty="0" err="1">
                <a:latin typeface="Times New Roman"/>
                <a:ea typeface="Times New Roman"/>
                <a:cs typeface="Times New Roman"/>
              </a:rPr>
              <a:t>Nanded</a:t>
            </a:r>
            <a:r>
              <a:rPr lang="en-US" dirty="0">
                <a:latin typeface="Times New Roman"/>
                <a:ea typeface="Times New Roman"/>
                <a:cs typeface="Times New Roman"/>
              </a:rPr>
              <a:t> district.</a:t>
            </a:r>
            <a:endParaRPr lang="en-IN" dirty="0">
              <a:latin typeface="Times New Roman"/>
              <a:ea typeface="Times New Roman"/>
              <a:cs typeface="Latha"/>
            </a:endParaRPr>
          </a:p>
          <a:p>
            <a:pPr marL="0" indent="0" algn="just">
              <a:lnSpc>
                <a:spcPct val="115000"/>
              </a:lnSpc>
              <a:spcAft>
                <a:spcPts val="1000"/>
              </a:spcAft>
              <a:buNone/>
            </a:pPr>
            <a:r>
              <a:rPr lang="en-US" dirty="0" smtClean="0">
                <a:latin typeface="Times New Roman"/>
                <a:ea typeface="Times New Roman"/>
                <a:cs typeface="Times New Roman"/>
              </a:rPr>
              <a:t>7) </a:t>
            </a:r>
            <a:r>
              <a:rPr lang="en-US" dirty="0">
                <a:latin typeface="Times New Roman"/>
                <a:ea typeface="Times New Roman"/>
                <a:cs typeface="Times New Roman"/>
              </a:rPr>
              <a:t>In case of cereals group ,mechanization showed significant impact on crop diversification in Aurangabad district where fertilizer use was significantly affect on crop diversification in </a:t>
            </a:r>
            <a:r>
              <a:rPr lang="en-US" dirty="0" err="1">
                <a:latin typeface="Times New Roman"/>
                <a:ea typeface="Times New Roman"/>
                <a:cs typeface="Times New Roman"/>
              </a:rPr>
              <a:t>Latur</a:t>
            </a:r>
            <a:r>
              <a:rPr lang="en-US" dirty="0">
                <a:latin typeface="Times New Roman"/>
                <a:ea typeface="Times New Roman"/>
                <a:cs typeface="Times New Roman"/>
              </a:rPr>
              <a:t> </a:t>
            </a:r>
            <a:r>
              <a:rPr lang="en-US" dirty="0" err="1" smtClean="0">
                <a:latin typeface="Times New Roman"/>
                <a:ea typeface="Times New Roman"/>
                <a:cs typeface="Times New Roman"/>
              </a:rPr>
              <a:t>district.In</a:t>
            </a:r>
            <a:r>
              <a:rPr lang="en-US" dirty="0" smtClean="0">
                <a:latin typeface="Times New Roman"/>
                <a:ea typeface="Times New Roman"/>
                <a:cs typeface="Times New Roman"/>
              </a:rPr>
              <a:t> </a:t>
            </a:r>
            <a:r>
              <a:rPr lang="en-US" dirty="0">
                <a:latin typeface="Times New Roman"/>
                <a:ea typeface="Times New Roman"/>
                <a:cs typeface="Times New Roman"/>
              </a:rPr>
              <a:t>the case of oilseed group ,percentage of small and marginal land holders in total holding showed positively significant impact on oilseed group in Aurangabad district where average size of holding showed positive significant impact on crop diversification  in </a:t>
            </a:r>
            <a:r>
              <a:rPr lang="en-US" dirty="0" err="1">
                <a:latin typeface="Times New Roman"/>
                <a:ea typeface="Times New Roman"/>
                <a:cs typeface="Times New Roman"/>
              </a:rPr>
              <a:t>Latur</a:t>
            </a:r>
            <a:r>
              <a:rPr lang="en-US" dirty="0">
                <a:latin typeface="Times New Roman"/>
                <a:ea typeface="Times New Roman"/>
                <a:cs typeface="Times New Roman"/>
              </a:rPr>
              <a:t> division.</a:t>
            </a:r>
            <a:endParaRPr lang="en-IN" dirty="0">
              <a:latin typeface="Times New Roman"/>
              <a:ea typeface="Times New Roman"/>
              <a:cs typeface="Latha"/>
            </a:endParaRPr>
          </a:p>
          <a:p>
            <a:pPr marL="0" indent="0">
              <a:buNone/>
            </a:pPr>
            <a:endParaRPr lang="en-IN" dirty="0"/>
          </a:p>
        </p:txBody>
      </p:sp>
    </p:spTree>
    <p:extLst>
      <p:ext uri="{BB962C8B-B14F-4D97-AF65-F5344CB8AC3E}">
        <p14:creationId xmlns:p14="http://schemas.microsoft.com/office/powerpoint/2010/main" val="2969631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Policy implications</a:t>
            </a:r>
            <a:endParaRPr lang="en-IN"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457200" y="1268760"/>
            <a:ext cx="8229600" cy="5184576"/>
          </a:xfrm>
        </p:spPr>
        <p:txBody>
          <a:bodyPr>
            <a:normAutofit fontScale="62500" lnSpcReduction="20000"/>
          </a:bodyPr>
          <a:lstStyle/>
          <a:p>
            <a:pPr marL="0" indent="0" algn="just">
              <a:lnSpc>
                <a:spcPct val="115000"/>
              </a:lnSpc>
              <a:spcAft>
                <a:spcPts val="1000"/>
              </a:spcAft>
              <a:buNone/>
            </a:pPr>
            <a:r>
              <a:rPr lang="en-US" dirty="0">
                <a:latin typeface="Times New Roman"/>
                <a:ea typeface="Times New Roman"/>
                <a:cs typeface="Times New Roman"/>
              </a:rPr>
              <a:t>The following implications are bought out from the important findings of the </a:t>
            </a:r>
            <a:r>
              <a:rPr lang="en-US" dirty="0" smtClean="0">
                <a:latin typeface="Times New Roman"/>
                <a:ea typeface="Times New Roman"/>
                <a:cs typeface="Times New Roman"/>
              </a:rPr>
              <a:t>present </a:t>
            </a:r>
            <a:r>
              <a:rPr lang="en-US" dirty="0">
                <a:latin typeface="Times New Roman"/>
                <a:ea typeface="Times New Roman"/>
                <a:cs typeface="Times New Roman"/>
              </a:rPr>
              <a:t>study.</a:t>
            </a:r>
            <a:endParaRPr lang="en-IN" dirty="0">
              <a:latin typeface="Times New Roman"/>
              <a:ea typeface="Times New Roman"/>
              <a:cs typeface="Latha"/>
            </a:endParaRPr>
          </a:p>
          <a:p>
            <a:pPr lvl="0" algn="just">
              <a:lnSpc>
                <a:spcPct val="115000"/>
              </a:lnSpc>
              <a:spcAft>
                <a:spcPts val="1000"/>
              </a:spcAft>
              <a:buFont typeface="Wingdings" pitchFamily="2" charset="2"/>
              <a:buChar char="q"/>
            </a:pPr>
            <a:r>
              <a:rPr lang="en-US" dirty="0">
                <a:latin typeface="Times New Roman"/>
                <a:ea typeface="Times New Roman"/>
                <a:cs typeface="Times New Roman"/>
              </a:rPr>
              <a:t>It is revealed that cotton </a:t>
            </a:r>
            <a:r>
              <a:rPr lang="en-US" dirty="0" smtClean="0">
                <a:latin typeface="Times New Roman"/>
                <a:ea typeface="Times New Roman"/>
                <a:cs typeface="Times New Roman"/>
              </a:rPr>
              <a:t>, </a:t>
            </a:r>
            <a:r>
              <a:rPr lang="en-US" dirty="0" err="1" smtClean="0">
                <a:latin typeface="Times New Roman"/>
                <a:ea typeface="Times New Roman"/>
                <a:cs typeface="Times New Roman"/>
              </a:rPr>
              <a:t>kharif</a:t>
            </a:r>
            <a:r>
              <a:rPr lang="en-US" dirty="0" smtClean="0">
                <a:latin typeface="Times New Roman"/>
                <a:ea typeface="Times New Roman"/>
                <a:cs typeface="Times New Roman"/>
              </a:rPr>
              <a:t> </a:t>
            </a:r>
            <a:r>
              <a:rPr lang="en-US" dirty="0" err="1" smtClean="0">
                <a:latin typeface="Times New Roman"/>
                <a:ea typeface="Times New Roman"/>
                <a:cs typeface="Times New Roman"/>
              </a:rPr>
              <a:t>jawar</a:t>
            </a:r>
            <a:r>
              <a:rPr lang="en-US" dirty="0" smtClean="0">
                <a:latin typeface="Times New Roman"/>
                <a:ea typeface="Times New Roman"/>
                <a:cs typeface="Times New Roman"/>
              </a:rPr>
              <a:t> , </a:t>
            </a:r>
            <a:r>
              <a:rPr lang="en-US" dirty="0" err="1" smtClean="0">
                <a:latin typeface="Times New Roman"/>
                <a:ea typeface="Times New Roman"/>
                <a:cs typeface="Times New Roman"/>
              </a:rPr>
              <a:t>rabi</a:t>
            </a:r>
            <a:r>
              <a:rPr lang="en-US" dirty="0" smtClean="0">
                <a:latin typeface="Times New Roman"/>
                <a:ea typeface="Times New Roman"/>
                <a:cs typeface="Times New Roman"/>
              </a:rPr>
              <a:t> </a:t>
            </a:r>
            <a:r>
              <a:rPr lang="en-US" dirty="0" err="1">
                <a:latin typeface="Times New Roman"/>
                <a:ea typeface="Times New Roman"/>
                <a:cs typeface="Times New Roman"/>
              </a:rPr>
              <a:t>jawar</a:t>
            </a:r>
            <a:r>
              <a:rPr lang="en-US" dirty="0">
                <a:latin typeface="Times New Roman"/>
                <a:ea typeface="Times New Roman"/>
                <a:cs typeface="Times New Roman"/>
              </a:rPr>
              <a:t> </a:t>
            </a:r>
            <a:r>
              <a:rPr lang="en-US" dirty="0" smtClean="0">
                <a:latin typeface="Times New Roman"/>
                <a:ea typeface="Times New Roman"/>
                <a:cs typeface="Times New Roman"/>
              </a:rPr>
              <a:t>, soybean</a:t>
            </a:r>
            <a:r>
              <a:rPr lang="en-US" dirty="0">
                <a:latin typeface="Times New Roman"/>
                <a:ea typeface="Times New Roman"/>
                <a:cs typeface="Times New Roman"/>
              </a:rPr>
              <a:t>, </a:t>
            </a:r>
            <a:r>
              <a:rPr lang="en-US" dirty="0" err="1">
                <a:latin typeface="Times New Roman"/>
                <a:ea typeface="Times New Roman"/>
                <a:cs typeface="Times New Roman"/>
              </a:rPr>
              <a:t>tur</a:t>
            </a:r>
            <a:r>
              <a:rPr lang="en-US" dirty="0">
                <a:latin typeface="Times New Roman"/>
                <a:ea typeface="Times New Roman"/>
                <a:cs typeface="Times New Roman"/>
              </a:rPr>
              <a:t> and gram are major crops of </a:t>
            </a:r>
            <a:r>
              <a:rPr lang="en-US" dirty="0" err="1" smtClean="0">
                <a:latin typeface="Times New Roman"/>
                <a:ea typeface="Times New Roman"/>
                <a:cs typeface="Times New Roman"/>
              </a:rPr>
              <a:t>Marathwada</a:t>
            </a:r>
            <a:r>
              <a:rPr lang="en-US" dirty="0" smtClean="0">
                <a:latin typeface="Times New Roman"/>
                <a:ea typeface="Times New Roman"/>
                <a:cs typeface="Times New Roman"/>
              </a:rPr>
              <a:t> </a:t>
            </a:r>
            <a:r>
              <a:rPr lang="en-US" dirty="0">
                <a:latin typeface="Times New Roman"/>
                <a:ea typeface="Times New Roman"/>
                <a:cs typeface="Times New Roman"/>
              </a:rPr>
              <a:t>and therefore </a:t>
            </a:r>
            <a:r>
              <a:rPr lang="en-US" dirty="0" smtClean="0">
                <a:latin typeface="Times New Roman"/>
                <a:ea typeface="Times New Roman"/>
                <a:cs typeface="Times New Roman"/>
              </a:rPr>
              <a:t>thrust </a:t>
            </a:r>
            <a:r>
              <a:rPr lang="en-US" dirty="0">
                <a:latin typeface="Times New Roman"/>
                <a:ea typeface="Times New Roman"/>
                <a:cs typeface="Times New Roman"/>
              </a:rPr>
              <a:t>should be given for the growth of these crops.</a:t>
            </a:r>
            <a:endParaRPr lang="en-IN" dirty="0">
              <a:latin typeface="Times New Roman"/>
              <a:ea typeface="Times New Roman"/>
              <a:cs typeface="Latha"/>
            </a:endParaRPr>
          </a:p>
          <a:p>
            <a:pPr lvl="0" algn="just">
              <a:lnSpc>
                <a:spcPct val="115000"/>
              </a:lnSpc>
              <a:spcAft>
                <a:spcPts val="1000"/>
              </a:spcAft>
              <a:buFont typeface="Wingdings" pitchFamily="2" charset="2"/>
              <a:buChar char="q"/>
            </a:pPr>
            <a:r>
              <a:rPr lang="en-US" dirty="0">
                <a:latin typeface="Times New Roman"/>
                <a:ea typeface="Times New Roman"/>
                <a:cs typeface="Times New Roman"/>
              </a:rPr>
              <a:t>Soybean appeared to be one of the important emerging crop in the cropping plan and hence the farmers should be encouraged to grow this crop by extending incentives in the form of quality seeds ,credit facility ,technical knowledge ,assured price and processing </a:t>
            </a:r>
            <a:r>
              <a:rPr lang="en-US" dirty="0" smtClean="0">
                <a:latin typeface="Times New Roman"/>
                <a:ea typeface="Times New Roman"/>
                <a:cs typeface="Times New Roman"/>
              </a:rPr>
              <a:t>facilities </a:t>
            </a:r>
            <a:r>
              <a:rPr lang="en-US" dirty="0">
                <a:latin typeface="Times New Roman"/>
                <a:ea typeface="Times New Roman"/>
                <a:cs typeface="Times New Roman"/>
              </a:rPr>
              <a:t>in network.</a:t>
            </a:r>
            <a:endParaRPr lang="en-IN" dirty="0">
              <a:latin typeface="Times New Roman"/>
              <a:ea typeface="Times New Roman"/>
              <a:cs typeface="Latha"/>
            </a:endParaRPr>
          </a:p>
          <a:p>
            <a:pPr lvl="0" algn="just">
              <a:lnSpc>
                <a:spcPct val="115000"/>
              </a:lnSpc>
              <a:spcAft>
                <a:spcPts val="1000"/>
              </a:spcAft>
              <a:buFont typeface="Wingdings" pitchFamily="2" charset="2"/>
              <a:buChar char="q"/>
            </a:pPr>
            <a:r>
              <a:rPr lang="en-US" dirty="0">
                <a:latin typeface="Times New Roman"/>
                <a:ea typeface="Times New Roman"/>
                <a:cs typeface="Times New Roman"/>
              </a:rPr>
              <a:t>Crop diversification index showed significant possible indices indicating higher degree of diversification in </a:t>
            </a:r>
            <a:r>
              <a:rPr lang="en-US" dirty="0" err="1">
                <a:latin typeface="Times New Roman"/>
                <a:ea typeface="Times New Roman"/>
                <a:cs typeface="Times New Roman"/>
              </a:rPr>
              <a:t>Latur</a:t>
            </a:r>
            <a:r>
              <a:rPr lang="en-US" dirty="0">
                <a:latin typeface="Times New Roman"/>
                <a:ea typeface="Times New Roman"/>
                <a:cs typeface="Times New Roman"/>
              </a:rPr>
              <a:t> division while low diversification in Aurangabad division .This should be noted while deciding the policy on cropping plan in these regions</a:t>
            </a:r>
            <a:endParaRPr lang="en-IN" dirty="0">
              <a:latin typeface="Times New Roman"/>
              <a:ea typeface="Times New Roman"/>
              <a:cs typeface="Latha"/>
            </a:endParaRPr>
          </a:p>
          <a:p>
            <a:endParaRPr lang="en-IN" dirty="0"/>
          </a:p>
        </p:txBody>
      </p:sp>
    </p:spTree>
    <p:extLst>
      <p:ext uri="{BB962C8B-B14F-4D97-AF65-F5344CB8AC3E}">
        <p14:creationId xmlns:p14="http://schemas.microsoft.com/office/powerpoint/2010/main" val="1957194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sz="2800" b="1" dirty="0"/>
              <a:t>	</a:t>
            </a:r>
            <a:r>
              <a:rPr lang="en-US" sz="2800" b="1" dirty="0" smtClean="0"/>
              <a:t/>
            </a:r>
            <a:br>
              <a:rPr lang="en-US" sz="2800" b="1" dirty="0" smtClean="0"/>
            </a:br>
            <a:r>
              <a:rPr lang="en-US" sz="2800" b="1" dirty="0" smtClean="0">
                <a:ln>
                  <a:solidFill>
                    <a:srgbClr val="00B0F0"/>
                  </a:solidFill>
                </a:ln>
                <a:solidFill>
                  <a:srgbClr val="C00000"/>
                </a:solidFill>
              </a:rPr>
              <a:t>LITERATURE </a:t>
            </a:r>
            <a:r>
              <a:rPr lang="en-US" sz="2800" b="1" dirty="0">
                <a:ln>
                  <a:solidFill>
                    <a:srgbClr val="00B0F0"/>
                  </a:solidFill>
                </a:ln>
                <a:solidFill>
                  <a:srgbClr val="C00000"/>
                </a:solidFill>
              </a:rPr>
              <a:t>CITED</a:t>
            </a:r>
            <a:r>
              <a:rPr lang="en-IN" sz="2800" dirty="0">
                <a:ln>
                  <a:solidFill>
                    <a:srgbClr val="00B0F0"/>
                  </a:solidFill>
                </a:ln>
                <a:solidFill>
                  <a:srgbClr val="C00000"/>
                </a:solidFill>
              </a:rPr>
              <a:t/>
            </a:r>
            <a:br>
              <a:rPr lang="en-IN" sz="2800" dirty="0">
                <a:ln>
                  <a:solidFill>
                    <a:srgbClr val="00B0F0"/>
                  </a:solidFill>
                </a:ln>
                <a:solidFill>
                  <a:srgbClr val="C00000"/>
                </a:solidFill>
              </a:rPr>
            </a:br>
            <a:endParaRPr lang="en-IN" sz="2800" dirty="0">
              <a:ln>
                <a:solidFill>
                  <a:srgbClr val="00B0F0"/>
                </a:solidFill>
              </a:ln>
              <a:solidFill>
                <a:srgbClr val="C00000"/>
              </a:solidFill>
            </a:endParaRPr>
          </a:p>
        </p:txBody>
      </p:sp>
      <p:sp>
        <p:nvSpPr>
          <p:cNvPr id="3" name="Content Placeholder 2"/>
          <p:cNvSpPr>
            <a:spLocks noGrp="1"/>
          </p:cNvSpPr>
          <p:nvPr>
            <p:ph idx="1"/>
          </p:nvPr>
        </p:nvSpPr>
        <p:spPr>
          <a:xfrm>
            <a:off x="395536" y="1556792"/>
            <a:ext cx="8229600" cy="4525963"/>
          </a:xfrm>
        </p:spPr>
        <p:txBody>
          <a:bodyPr/>
          <a:lstStyle/>
          <a:p>
            <a:pPr marL="0" indent="0">
              <a:buNone/>
            </a:pPr>
            <a:endParaRPr lang="en-US" sz="2000" dirty="0" smtClean="0">
              <a:latin typeface="Times New Roman" pitchFamily="18" charset="0"/>
              <a:ea typeface="MingLiU-ExtB" pitchFamily="18" charset="-120"/>
              <a:cs typeface="Times New Roman" pitchFamily="18" charset="0"/>
            </a:endParaRPr>
          </a:p>
          <a:p>
            <a:pPr marL="0" indent="0">
              <a:buNone/>
            </a:pPr>
            <a:r>
              <a:rPr lang="en-US" sz="2000" dirty="0" err="1" smtClean="0">
                <a:latin typeface="Times New Roman" pitchFamily="18" charset="0"/>
                <a:ea typeface="MingLiU-ExtB" pitchFamily="18" charset="-120"/>
                <a:cs typeface="Times New Roman" pitchFamily="18" charset="0"/>
              </a:rPr>
              <a:t>Acharya</a:t>
            </a:r>
            <a:r>
              <a:rPr lang="en-US" sz="2000" dirty="0">
                <a:latin typeface="Times New Roman" pitchFamily="18" charset="0"/>
                <a:ea typeface="MingLiU-ExtB" pitchFamily="18" charset="-120"/>
                <a:cs typeface="Times New Roman" pitchFamily="18" charset="0"/>
              </a:rPr>
              <a:t>, S.P. </a:t>
            </a:r>
            <a:r>
              <a:rPr lang="en-US" sz="2000" dirty="0" err="1">
                <a:latin typeface="Times New Roman" pitchFamily="18" charset="0"/>
                <a:ea typeface="MingLiU-ExtB" pitchFamily="18" charset="-120"/>
                <a:cs typeface="Times New Roman" pitchFamily="18" charset="0"/>
              </a:rPr>
              <a:t>Basavaraja</a:t>
            </a:r>
            <a:r>
              <a:rPr lang="en-US" sz="2000" dirty="0">
                <a:latin typeface="Times New Roman" pitchFamily="18" charset="0"/>
                <a:ea typeface="MingLiU-ExtB" pitchFamily="18" charset="-120"/>
                <a:cs typeface="Times New Roman" pitchFamily="18" charset="0"/>
              </a:rPr>
              <a:t>, H., </a:t>
            </a:r>
            <a:r>
              <a:rPr lang="en-US" sz="2000" dirty="0" err="1">
                <a:latin typeface="Times New Roman" pitchFamily="18" charset="0"/>
                <a:ea typeface="MingLiU-ExtB" pitchFamily="18" charset="-120"/>
                <a:cs typeface="Times New Roman" pitchFamily="18" charset="0"/>
              </a:rPr>
              <a:t>Kunar</a:t>
            </a:r>
            <a:r>
              <a:rPr lang="en-US" sz="2000" dirty="0">
                <a:latin typeface="Times New Roman" pitchFamily="18" charset="0"/>
                <a:ea typeface="MingLiU-ExtB" pitchFamily="18" charset="-120"/>
                <a:cs typeface="Times New Roman" pitchFamily="18" charset="0"/>
              </a:rPr>
              <a:t>, L.B., </a:t>
            </a:r>
            <a:r>
              <a:rPr lang="en-US" sz="2000" dirty="0" err="1">
                <a:latin typeface="Times New Roman" pitchFamily="18" charset="0"/>
                <a:ea typeface="MingLiU-ExtB" pitchFamily="18" charset="-120"/>
                <a:cs typeface="Times New Roman" pitchFamily="18" charset="0"/>
              </a:rPr>
              <a:t>Mahajanashetti</a:t>
            </a:r>
            <a:r>
              <a:rPr lang="en-US" sz="2000" dirty="0">
                <a:latin typeface="Times New Roman" pitchFamily="18" charset="0"/>
                <a:ea typeface="MingLiU-ExtB" pitchFamily="18" charset="-120"/>
                <a:cs typeface="Times New Roman" pitchFamily="18" charset="0"/>
              </a:rPr>
              <a:t>, S.B. and </a:t>
            </a:r>
            <a:r>
              <a:rPr lang="en-US" sz="2000" dirty="0" err="1">
                <a:latin typeface="Times New Roman" pitchFamily="18" charset="0"/>
                <a:ea typeface="MingLiU-ExtB" pitchFamily="18" charset="-120"/>
                <a:cs typeface="Times New Roman" pitchFamily="18" charset="0"/>
              </a:rPr>
              <a:t>Bhat</a:t>
            </a:r>
            <a:r>
              <a:rPr lang="en-US" sz="2000" dirty="0">
                <a:latin typeface="Times New Roman" pitchFamily="18" charset="0"/>
                <a:ea typeface="MingLiU-ExtB" pitchFamily="18" charset="-120"/>
                <a:cs typeface="Times New Roman" pitchFamily="18" charset="0"/>
              </a:rPr>
              <a:t>, A.R.S. (2011).  Crop diversification in Karnataka : An economic analysis.  </a:t>
            </a:r>
            <a:r>
              <a:rPr lang="en-US" sz="2000" i="1" dirty="0" smtClean="0">
                <a:latin typeface="Times New Roman" pitchFamily="18" charset="0"/>
                <a:ea typeface="MingLiU-ExtB" pitchFamily="18" charset="-120"/>
                <a:cs typeface="Times New Roman" pitchFamily="18" charset="0"/>
              </a:rPr>
              <a:t>Econ. </a:t>
            </a:r>
            <a:r>
              <a:rPr lang="en-US" sz="2000" i="1" dirty="0" err="1" smtClean="0">
                <a:latin typeface="Times New Roman" pitchFamily="18" charset="0"/>
                <a:ea typeface="MingLiU-ExtB" pitchFamily="18" charset="-120"/>
                <a:cs typeface="Times New Roman" pitchFamily="18" charset="0"/>
              </a:rPr>
              <a:t>Res.Rev</a:t>
            </a:r>
            <a:r>
              <a:rPr lang="en-US" sz="2000" i="1" dirty="0" smtClean="0">
                <a:latin typeface="Times New Roman" pitchFamily="18" charset="0"/>
                <a:ea typeface="MingLiU-ExtB" pitchFamily="18" charset="-120"/>
                <a:cs typeface="Times New Roman" pitchFamily="18" charset="0"/>
              </a:rPr>
              <a:t>.</a:t>
            </a:r>
            <a:r>
              <a:rPr lang="en-US" sz="2000" dirty="0" smtClean="0">
                <a:latin typeface="Times New Roman" pitchFamily="18" charset="0"/>
                <a:ea typeface="MingLiU-ExtB" pitchFamily="18" charset="-120"/>
                <a:cs typeface="Times New Roman" pitchFamily="18" charset="0"/>
              </a:rPr>
              <a:t>, </a:t>
            </a:r>
            <a:r>
              <a:rPr lang="en-US" sz="2000" dirty="0">
                <a:latin typeface="Times New Roman" pitchFamily="18" charset="0"/>
                <a:ea typeface="MingLiU-ExtB" pitchFamily="18" charset="-120"/>
                <a:cs typeface="Times New Roman" pitchFamily="18" charset="0"/>
              </a:rPr>
              <a:t>24: 351-357</a:t>
            </a:r>
            <a:r>
              <a:rPr lang="en-US" sz="2000" dirty="0" smtClean="0">
                <a:latin typeface="Times New Roman" pitchFamily="18" charset="0"/>
                <a:ea typeface="MingLiU-ExtB" pitchFamily="18" charset="-120"/>
                <a:cs typeface="Times New Roman" pitchFamily="18" charset="0"/>
              </a:rPr>
              <a:t>.</a:t>
            </a:r>
          </a:p>
          <a:p>
            <a:pPr marL="0" indent="0">
              <a:buNone/>
            </a:pPr>
            <a:endParaRPr lang="en-US" sz="2000" dirty="0">
              <a:latin typeface="Times New Roman" pitchFamily="18" charset="0"/>
              <a:ea typeface="MingLiU-ExtB" pitchFamily="18" charset="-120"/>
              <a:cs typeface="Times New Roman" pitchFamily="18" charset="0"/>
            </a:endParaRPr>
          </a:p>
          <a:p>
            <a:pPr marL="0" indent="0">
              <a:buNone/>
            </a:pPr>
            <a:r>
              <a:rPr lang="en-US" sz="2000" dirty="0"/>
              <a:t>Kumar, A. and </a:t>
            </a:r>
            <a:r>
              <a:rPr lang="en-US" sz="2000" dirty="0" err="1"/>
              <a:t>Basawarja</a:t>
            </a:r>
            <a:r>
              <a:rPr lang="en-US" sz="2000" dirty="0"/>
              <a:t>, H. (2010).  Changes in cropping pattern in Northern </a:t>
            </a:r>
            <a:r>
              <a:rPr lang="en-US" sz="2000" dirty="0" err="1"/>
              <a:t>Tansitional</a:t>
            </a:r>
            <a:r>
              <a:rPr lang="en-US" sz="2000" dirty="0"/>
              <a:t> zone of </a:t>
            </a:r>
            <a:r>
              <a:rPr lang="en-US" sz="2000" dirty="0" smtClean="0"/>
              <a:t>Karnataka. </a:t>
            </a:r>
            <a:r>
              <a:rPr lang="en-US" sz="2000" i="1" dirty="0" err="1" smtClean="0"/>
              <a:t>Agril</a:t>
            </a:r>
            <a:r>
              <a:rPr lang="en-US" sz="2000" i="1" dirty="0" smtClean="0"/>
              <a:t> .Situ. </a:t>
            </a:r>
            <a:r>
              <a:rPr lang="en-US" sz="2000" i="1" dirty="0"/>
              <a:t>in </a:t>
            </a:r>
            <a:r>
              <a:rPr lang="en-US" sz="2000" i="1" dirty="0" smtClean="0"/>
              <a:t>India.</a:t>
            </a:r>
            <a:r>
              <a:rPr lang="en-US" sz="2000" dirty="0" smtClean="0"/>
              <a:t>, </a:t>
            </a:r>
            <a:r>
              <a:rPr lang="en-US" sz="2000" dirty="0"/>
              <a:t>LXVII (8): 447-452</a:t>
            </a:r>
            <a:r>
              <a:rPr lang="en-US" sz="2000" dirty="0" smtClean="0"/>
              <a:t>.</a:t>
            </a:r>
          </a:p>
          <a:p>
            <a:pPr marL="0" indent="0">
              <a:buNone/>
            </a:pPr>
            <a:endParaRPr lang="en-IN" sz="2000" dirty="0"/>
          </a:p>
          <a:p>
            <a:pPr marL="0" indent="0">
              <a:buNone/>
            </a:pPr>
            <a:r>
              <a:rPr lang="en-US" sz="2000" dirty="0" err="1"/>
              <a:t>Shete</a:t>
            </a:r>
            <a:r>
              <a:rPr lang="en-US" sz="2000" dirty="0"/>
              <a:t>, V.R., J.R. </a:t>
            </a:r>
            <a:r>
              <a:rPr lang="en-US" sz="2000" dirty="0" err="1"/>
              <a:t>Pawar</a:t>
            </a:r>
            <a:r>
              <a:rPr lang="en-US" sz="2000" dirty="0"/>
              <a:t> and S.B. </a:t>
            </a:r>
            <a:r>
              <a:rPr lang="en-US" sz="2000" dirty="0" err="1"/>
              <a:t>Dangat</a:t>
            </a:r>
            <a:r>
              <a:rPr lang="en-US" sz="2000" dirty="0"/>
              <a:t> (1997). Growth performance of Agriculture among the different regions in Maharashtra. </a:t>
            </a:r>
            <a:r>
              <a:rPr lang="en-US" sz="2000" i="1" dirty="0"/>
              <a:t>Indian </a:t>
            </a:r>
            <a:r>
              <a:rPr lang="en-US" sz="2000" i="1" dirty="0" smtClean="0"/>
              <a:t>.</a:t>
            </a:r>
            <a:r>
              <a:rPr lang="en-US" sz="2000" i="1" dirty="0" err="1" smtClean="0"/>
              <a:t>Jrnl</a:t>
            </a:r>
            <a:r>
              <a:rPr lang="en-US" sz="2000" i="1" dirty="0" smtClean="0"/>
              <a:t>. </a:t>
            </a:r>
            <a:r>
              <a:rPr lang="en-US" sz="2000" i="1" dirty="0"/>
              <a:t>of </a:t>
            </a:r>
            <a:r>
              <a:rPr lang="en-US" sz="2000" i="1" dirty="0" err="1" smtClean="0"/>
              <a:t>agril</a:t>
            </a:r>
            <a:r>
              <a:rPr lang="en-US" sz="2000" i="1" dirty="0" smtClean="0"/>
              <a:t> .Econ.</a:t>
            </a:r>
            <a:r>
              <a:rPr lang="en-US" sz="2000" dirty="0" smtClean="0"/>
              <a:t>, </a:t>
            </a:r>
            <a:r>
              <a:rPr lang="en-US" sz="2000" dirty="0"/>
              <a:t>52(3):449-450.</a:t>
            </a:r>
            <a:endParaRPr lang="en-IN" sz="2000" dirty="0"/>
          </a:p>
          <a:p>
            <a:pPr marL="0" indent="0">
              <a:buNone/>
            </a:pPr>
            <a:endParaRPr lang="en-US" dirty="0" smtClean="0"/>
          </a:p>
          <a:p>
            <a:endParaRPr lang="en-IN" dirty="0"/>
          </a:p>
        </p:txBody>
      </p:sp>
    </p:spTree>
    <p:extLst>
      <p:ext uri="{BB962C8B-B14F-4D97-AF65-F5344CB8AC3E}">
        <p14:creationId xmlns:p14="http://schemas.microsoft.com/office/powerpoint/2010/main" val="458310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US" sz="9600" dirty="0" smtClean="0">
                <a:latin typeface="Edwardian Script ITC" pitchFamily="66" charset="0"/>
              </a:rPr>
              <a:t>Thank You</a:t>
            </a:r>
            <a:endParaRPr lang="en-IN" sz="9600" dirty="0">
              <a:latin typeface="Edwardian Script ITC" pitchFamily="66" charset="0"/>
            </a:endParaRPr>
          </a:p>
        </p:txBody>
      </p:sp>
      <p:pic>
        <p:nvPicPr>
          <p:cNvPr id="3074" name="Picture 2" descr="C:\Users\supriya\Pictures\imagesE5LO75N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556792"/>
            <a:ext cx="6696744"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676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6632"/>
            <a:ext cx="8229600" cy="864096"/>
          </a:xfrm>
          <a:solidFill>
            <a:srgbClr val="92D050"/>
          </a:solidFill>
          <a:ln>
            <a:noFill/>
          </a:ln>
          <a:effectLst>
            <a:outerShdw blurRad="50800" dist="38100" dir="18900000" algn="bl" rotWithShape="0">
              <a:prstClr val="black">
                <a:alpha val="40000"/>
              </a:prstClr>
            </a:outerShdw>
          </a:effectLst>
          <a:scene3d>
            <a:camera prst="orthographicFront">
              <a:rot lat="0" lon="0" rev="0"/>
            </a:camera>
            <a:lightRig rig="contrasting" dir="t">
              <a:rot lat="0" lon="0" rev="7800000"/>
            </a:lightRig>
          </a:scene3d>
          <a:sp3d>
            <a:bevelT w="139700" h="139700"/>
          </a:sp3d>
        </p:spPr>
        <p:txBody>
          <a:bodyPr>
            <a:normAutofit fontScale="90000"/>
          </a:bodyPr>
          <a:lstStyle/>
          <a:p>
            <a:r>
              <a:rPr lang="en-US" b="1" dirty="0" smtClean="0">
                <a:effectLst>
                  <a:outerShdw blurRad="50800" dist="38100" algn="l" rotWithShape="0">
                    <a:prstClr val="black">
                      <a:alpha val="40000"/>
                    </a:prstClr>
                  </a:outerShdw>
                </a:effectLst>
              </a:rPr>
              <a:t/>
            </a:r>
            <a:br>
              <a:rPr lang="en-US" b="1" dirty="0" smtClean="0">
                <a:effectLst>
                  <a:outerShdw blurRad="50800" dist="38100" algn="l" rotWithShape="0">
                    <a:prstClr val="black">
                      <a:alpha val="40000"/>
                    </a:prstClr>
                  </a:outerShdw>
                </a:effectLst>
              </a:rPr>
            </a:br>
            <a:r>
              <a:rPr lang="en-US" b="1" dirty="0" smtClean="0">
                <a:effectLst>
                  <a:outerShdw blurRad="50800" dist="38100" algn="l" rotWithShape="0">
                    <a:prstClr val="black">
                      <a:alpha val="40000"/>
                    </a:prstClr>
                  </a:outerShdw>
                </a:effectLst>
              </a:rPr>
              <a:t>INTRODUCTION</a:t>
            </a:r>
            <a:r>
              <a:rPr lang="en-IN" b="1" dirty="0"/>
              <a:t/>
            </a:r>
            <a:br>
              <a:rPr lang="en-IN" b="1" dirty="0"/>
            </a:br>
            <a:endParaRPr lang="en-IN" dirty="0"/>
          </a:p>
        </p:txBody>
      </p:sp>
      <p:sp>
        <p:nvSpPr>
          <p:cNvPr id="4" name="Content Placeholder 3"/>
          <p:cNvSpPr>
            <a:spLocks noGrp="1"/>
          </p:cNvSpPr>
          <p:nvPr>
            <p:ph idx="1"/>
          </p:nvPr>
        </p:nvSpPr>
        <p:spPr>
          <a:xfrm>
            <a:off x="179512" y="1340768"/>
            <a:ext cx="8856984" cy="4785395"/>
          </a:xfrm>
        </p:spPr>
        <p:txBody>
          <a:bodyPr>
            <a:normAutofit/>
          </a:bodyPr>
          <a:lstStyle/>
          <a:p>
            <a:pPr marL="0" indent="0">
              <a:buNone/>
            </a:pPr>
            <a:r>
              <a:rPr lang="en-US" sz="2400" dirty="0" smtClean="0">
                <a:latin typeface="Times New Roman" pitchFamily="18" charset="0"/>
                <a:cs typeface="Times New Roman" pitchFamily="18" charset="0"/>
              </a:rPr>
              <a:t>                      Diversification </a:t>
            </a:r>
            <a:r>
              <a:rPr lang="en-US" sz="2400" dirty="0">
                <a:latin typeface="Times New Roman" pitchFamily="18" charset="0"/>
                <a:cs typeface="Times New Roman" pitchFamily="18" charset="0"/>
              </a:rPr>
              <a:t>is an integral part of the process of structural </a:t>
            </a:r>
            <a:r>
              <a:rPr lang="en-US" sz="2400" dirty="0" smtClean="0">
                <a:latin typeface="Times New Roman" pitchFamily="18" charset="0"/>
                <a:cs typeface="Times New Roman" pitchFamily="18" charset="0"/>
              </a:rPr>
              <a:t>transformation of an </a:t>
            </a:r>
            <a:r>
              <a:rPr lang="en-US" sz="2400" dirty="0">
                <a:latin typeface="Times New Roman" pitchFamily="18" charset="0"/>
                <a:cs typeface="Times New Roman" pitchFamily="18" charset="0"/>
              </a:rPr>
              <a:t>economy, diversification in agriculture can mean any of the three situations </a:t>
            </a:r>
            <a:r>
              <a:rPr lang="en-US" sz="2400" dirty="0" smtClean="0">
                <a:latin typeface="Times New Roman" pitchFamily="18" charset="0"/>
                <a:cs typeface="Times New Roman" pitchFamily="18" charset="0"/>
              </a:rPr>
              <a:t>:</a:t>
            </a:r>
          </a:p>
          <a:p>
            <a:pPr marL="457200" indent="-457200">
              <a:buAutoNum type="arabicParenBoth"/>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shift from less profitable crop (or enterprise) to more profitable crop (or enterprise) </a:t>
            </a:r>
            <a:endParaRPr lang="en-US" sz="2400" dirty="0" smtClean="0">
              <a:latin typeface="Times New Roman" pitchFamily="18" charset="0"/>
              <a:cs typeface="Times New Roman" pitchFamily="18" charset="0"/>
            </a:endParaRPr>
          </a:p>
          <a:p>
            <a:pPr marL="457200" indent="-457200">
              <a:buAutoNum type="arabicParenBoth"/>
            </a:pPr>
            <a:r>
              <a:rPr lang="en-US" sz="2400" dirty="0" smtClean="0">
                <a:latin typeface="Times New Roman" pitchFamily="18" charset="0"/>
                <a:cs typeface="Times New Roman" pitchFamily="18" charset="0"/>
              </a:rPr>
              <a:t>Using </a:t>
            </a:r>
            <a:r>
              <a:rPr lang="en-US" sz="2400" dirty="0">
                <a:latin typeface="Times New Roman" pitchFamily="18" charset="0"/>
                <a:cs typeface="Times New Roman" pitchFamily="18" charset="0"/>
              </a:rPr>
              <a:t>resources in diverse but complementary activities (Vyas,1996</a:t>
            </a: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The first </a:t>
            </a:r>
            <a:r>
              <a:rPr lang="en-US" sz="2400" dirty="0">
                <a:latin typeface="Times New Roman" pitchFamily="18" charset="0"/>
                <a:cs typeface="Times New Roman" pitchFamily="18" charset="0"/>
              </a:rPr>
              <a:t>type can be viewed as a </a:t>
            </a:r>
            <a:r>
              <a:rPr lang="en-US" sz="2400" dirty="0" smtClean="0">
                <a:latin typeface="Times New Roman" pitchFamily="18" charset="0"/>
                <a:cs typeface="Times New Roman" pitchFamily="18" charset="0"/>
              </a:rPr>
              <a:t>  farmers </a:t>
            </a:r>
            <a:r>
              <a:rPr lang="en-US" sz="2400" dirty="0">
                <a:latin typeface="Times New Roman" pitchFamily="18" charset="0"/>
                <a:cs typeface="Times New Roman" pitchFamily="18" charset="0"/>
              </a:rPr>
              <a:t>response to relative price signals to adjust to the market </a:t>
            </a:r>
            <a:r>
              <a:rPr lang="en-US" sz="2400" dirty="0" smtClean="0">
                <a:latin typeface="Times New Roman" pitchFamily="18" charset="0"/>
                <a:cs typeface="Times New Roman" pitchFamily="18" charset="0"/>
              </a:rPr>
              <a:t>conditions and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second </a:t>
            </a:r>
            <a:r>
              <a:rPr lang="en-US" sz="2400" dirty="0">
                <a:latin typeface="Times New Roman" pitchFamily="18" charset="0"/>
                <a:cs typeface="Times New Roman" pitchFamily="18" charset="0"/>
              </a:rPr>
              <a:t>type hints towards efficient allocation of resources.</a:t>
            </a:r>
            <a:endParaRPr lang="en-IN" sz="2400" dirty="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872615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066130"/>
          </a:xfr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IN" dirty="0"/>
              <a:t> </a:t>
            </a:r>
            <a:r>
              <a:rPr lang="en-US" b="1" dirty="0"/>
              <a:t>Objectives </a:t>
            </a:r>
            <a:endParaRPr lang="en-IN" dirty="0"/>
          </a:p>
        </p:txBody>
      </p:sp>
      <p:sp>
        <p:nvSpPr>
          <p:cNvPr id="3" name="Content Placeholder 2"/>
          <p:cNvSpPr>
            <a:spLocks noGrp="1"/>
          </p:cNvSpPr>
          <p:nvPr>
            <p:ph idx="1"/>
          </p:nvPr>
        </p:nvSpPr>
        <p:spPr>
          <a:xfrm>
            <a:off x="251520" y="1484784"/>
            <a:ext cx="8892480" cy="4752528"/>
          </a:xfrm>
        </p:spPr>
        <p:txBody>
          <a:bodyPr>
            <a:normAutofit/>
          </a:bodyPr>
          <a:lstStyle/>
          <a:p>
            <a:pPr marL="0" indent="0" algn="just">
              <a:lnSpc>
                <a:spcPct val="150000"/>
              </a:lnSpc>
              <a:spcAft>
                <a:spcPts val="0"/>
              </a:spcAft>
              <a:buNone/>
            </a:pPr>
            <a:r>
              <a:rPr lang="en-US" sz="2400" dirty="0" smtClean="0">
                <a:latin typeface="Times New Roman"/>
                <a:ea typeface="Times New Roman"/>
                <a:cs typeface="Times New Roman"/>
              </a:rPr>
              <a:t>1) </a:t>
            </a:r>
            <a:r>
              <a:rPr lang="en-US" sz="2400" dirty="0">
                <a:latin typeface="Times New Roman"/>
                <a:ea typeface="Times New Roman"/>
                <a:cs typeface="Times New Roman"/>
              </a:rPr>
              <a:t>To examine cropping pattern changes in different districts of </a:t>
            </a:r>
            <a:r>
              <a:rPr lang="en-US" sz="2400" dirty="0" err="1">
                <a:latin typeface="Times New Roman"/>
                <a:ea typeface="Times New Roman"/>
                <a:cs typeface="Times New Roman"/>
              </a:rPr>
              <a:t>Marathwada</a:t>
            </a:r>
            <a:r>
              <a:rPr lang="en-US" sz="2400" dirty="0">
                <a:latin typeface="Times New Roman"/>
                <a:ea typeface="Times New Roman"/>
                <a:cs typeface="Times New Roman"/>
              </a:rPr>
              <a:t> </a:t>
            </a:r>
            <a:r>
              <a:rPr lang="en-US" sz="2400" dirty="0" smtClean="0">
                <a:latin typeface="Times New Roman"/>
                <a:ea typeface="Times New Roman"/>
                <a:cs typeface="Times New Roman"/>
              </a:rPr>
              <a:t> </a:t>
            </a:r>
            <a:r>
              <a:rPr lang="en-US" sz="2400" dirty="0">
                <a:latin typeface="Times New Roman"/>
                <a:ea typeface="Times New Roman"/>
                <a:cs typeface="Times New Roman"/>
              </a:rPr>
              <a:t>region over a period of </a:t>
            </a:r>
            <a:r>
              <a:rPr lang="en-US" sz="2400" dirty="0" smtClean="0">
                <a:latin typeface="Times New Roman"/>
                <a:ea typeface="Times New Roman"/>
                <a:cs typeface="Times New Roman"/>
              </a:rPr>
              <a:t>time</a:t>
            </a:r>
          </a:p>
          <a:p>
            <a:pPr marL="0" lvl="0" indent="0" algn="just">
              <a:lnSpc>
                <a:spcPct val="150000"/>
              </a:lnSpc>
              <a:buNone/>
            </a:pPr>
            <a:r>
              <a:rPr lang="en-US" sz="2400" dirty="0" smtClean="0">
                <a:solidFill>
                  <a:prstClr val="black"/>
                </a:solidFill>
                <a:latin typeface="Times New Roman"/>
                <a:ea typeface="Times New Roman"/>
                <a:cs typeface="Times New Roman"/>
              </a:rPr>
              <a:t>2) </a:t>
            </a:r>
            <a:r>
              <a:rPr lang="en-US" sz="2400" dirty="0">
                <a:solidFill>
                  <a:prstClr val="black"/>
                </a:solidFill>
                <a:latin typeface="Times New Roman"/>
                <a:ea typeface="Times New Roman"/>
                <a:cs typeface="Times New Roman"/>
              </a:rPr>
              <a:t>To study growth rates of area , production and productivity of   major   crops in   different districts of </a:t>
            </a:r>
            <a:r>
              <a:rPr lang="en-US" sz="2400" dirty="0" err="1">
                <a:solidFill>
                  <a:prstClr val="black"/>
                </a:solidFill>
                <a:latin typeface="Times New Roman"/>
                <a:ea typeface="Times New Roman"/>
                <a:cs typeface="Times New Roman"/>
              </a:rPr>
              <a:t>Marathwada</a:t>
            </a:r>
            <a:r>
              <a:rPr lang="en-US" sz="2400" dirty="0">
                <a:solidFill>
                  <a:prstClr val="black"/>
                </a:solidFill>
                <a:latin typeface="Times New Roman"/>
                <a:ea typeface="Times New Roman"/>
                <a:cs typeface="Times New Roman"/>
              </a:rPr>
              <a:t> </a:t>
            </a:r>
            <a:r>
              <a:rPr lang="en-US" sz="2400" dirty="0" smtClean="0">
                <a:solidFill>
                  <a:prstClr val="black"/>
                </a:solidFill>
                <a:latin typeface="Times New Roman"/>
                <a:ea typeface="Times New Roman"/>
                <a:cs typeface="Times New Roman"/>
              </a:rPr>
              <a:t>region</a:t>
            </a:r>
            <a:endParaRPr lang="en-IN" sz="2000" dirty="0">
              <a:ea typeface="Times New Roman"/>
              <a:cs typeface="Times New Roman"/>
            </a:endParaRPr>
          </a:p>
          <a:p>
            <a:pPr marL="0" indent="0" algn="just">
              <a:lnSpc>
                <a:spcPct val="150000"/>
              </a:lnSpc>
              <a:spcAft>
                <a:spcPts val="0"/>
              </a:spcAft>
              <a:buNone/>
            </a:pPr>
            <a:r>
              <a:rPr lang="en-US" sz="2400" dirty="0" smtClean="0">
                <a:latin typeface="Times New Roman"/>
                <a:ea typeface="Times New Roman"/>
                <a:cs typeface="Times New Roman"/>
              </a:rPr>
              <a:t>3) </a:t>
            </a:r>
            <a:r>
              <a:rPr lang="en-US" sz="2400" dirty="0">
                <a:latin typeface="Times New Roman"/>
                <a:ea typeface="Times New Roman"/>
                <a:cs typeface="Times New Roman"/>
              </a:rPr>
              <a:t>To study extent of crop diversification in different districts of </a:t>
            </a:r>
            <a:r>
              <a:rPr lang="en-US" sz="2400" dirty="0" err="1">
                <a:latin typeface="Times New Roman"/>
                <a:ea typeface="Times New Roman"/>
                <a:cs typeface="Times New Roman"/>
              </a:rPr>
              <a:t>Marathwada</a:t>
            </a:r>
            <a:r>
              <a:rPr lang="en-US" sz="2400" dirty="0">
                <a:latin typeface="Times New Roman"/>
                <a:ea typeface="Times New Roman"/>
                <a:cs typeface="Times New Roman"/>
              </a:rPr>
              <a:t> region              </a:t>
            </a:r>
            <a:endParaRPr lang="en-IN" sz="2000" dirty="0">
              <a:ea typeface="Times New Roman"/>
              <a:cs typeface="Times New Roman"/>
            </a:endParaRPr>
          </a:p>
          <a:p>
            <a:pPr marL="0" indent="0" algn="just">
              <a:lnSpc>
                <a:spcPct val="150000"/>
              </a:lnSpc>
              <a:spcAft>
                <a:spcPts val="0"/>
              </a:spcAft>
              <a:buNone/>
            </a:pPr>
            <a:r>
              <a:rPr lang="en-US" sz="2400" dirty="0" smtClean="0">
                <a:latin typeface="Times New Roman"/>
                <a:ea typeface="Times New Roman"/>
                <a:cs typeface="Times New Roman"/>
              </a:rPr>
              <a:t>4)  </a:t>
            </a:r>
            <a:r>
              <a:rPr lang="en-US" sz="2400" dirty="0">
                <a:latin typeface="Times New Roman"/>
                <a:ea typeface="Times New Roman"/>
                <a:cs typeface="Times New Roman"/>
              </a:rPr>
              <a:t>To identify determinants of crop diversification in different </a:t>
            </a:r>
            <a:r>
              <a:rPr lang="en-US" sz="2400" dirty="0" smtClean="0">
                <a:latin typeface="Times New Roman"/>
                <a:ea typeface="Times New Roman"/>
                <a:cs typeface="Times New Roman"/>
              </a:rPr>
              <a:t>decadal </a:t>
            </a:r>
            <a:r>
              <a:rPr lang="en-US" sz="2400" dirty="0">
                <a:latin typeface="Times New Roman"/>
                <a:ea typeface="Times New Roman"/>
                <a:cs typeface="Times New Roman"/>
              </a:rPr>
              <a:t>periods.</a:t>
            </a:r>
            <a:endParaRPr lang="en-IN" sz="2000" dirty="0">
              <a:ea typeface="Times New Roman"/>
              <a:cs typeface="Times New Roman"/>
            </a:endParaRPr>
          </a:p>
          <a:p>
            <a:pPr marL="457200" algn="just">
              <a:lnSpc>
                <a:spcPct val="150000"/>
              </a:lnSpc>
              <a:spcAft>
                <a:spcPts val="0"/>
              </a:spcAft>
            </a:pPr>
            <a:endParaRPr lang="en-IN" sz="2000" dirty="0">
              <a:ea typeface="Times New Roman"/>
              <a:cs typeface="Times New Roman"/>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258893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720080"/>
          </a:xfr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METHODOLOGY </a:t>
            </a:r>
            <a:r>
              <a:rPr lang="en-IN" sz="3600" b="1" dirty="0">
                <a:latin typeface="Times New Roman" pitchFamily="18" charset="0"/>
                <a:cs typeface="Times New Roman" pitchFamily="18" charset="0"/>
              </a:rPr>
              <a:t/>
            </a:r>
            <a:br>
              <a:rPr lang="en-IN" sz="3600" b="1" dirty="0">
                <a:latin typeface="Times New Roman" pitchFamily="18" charset="0"/>
                <a:cs typeface="Times New Roman" pitchFamily="18" charset="0"/>
              </a:rPr>
            </a:b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0" y="980728"/>
            <a:ext cx="9144000" cy="5688632"/>
          </a:xfrm>
        </p:spPr>
        <p:txBody>
          <a:bodyPr>
            <a:normAutofit/>
          </a:bodyPr>
          <a:lstStyle/>
          <a:p>
            <a:pPr marL="0" indent="0">
              <a:buNone/>
            </a:pPr>
            <a:r>
              <a:rPr lang="en-US" sz="2400" dirty="0" smtClean="0">
                <a:latin typeface="Times New Roman" pitchFamily="18" charset="0"/>
                <a:cs typeface="Times New Roman" pitchFamily="18" charset="0"/>
              </a:rPr>
              <a:t>           </a:t>
            </a:r>
          </a:p>
          <a:p>
            <a:pPr marL="0" indent="0">
              <a:buNone/>
            </a:pP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study </a:t>
            </a:r>
            <a:r>
              <a:rPr lang="en-US" sz="2400" dirty="0" smtClean="0">
                <a:latin typeface="Times New Roman" pitchFamily="18" charset="0"/>
                <a:cs typeface="Times New Roman" pitchFamily="18" charset="0"/>
              </a:rPr>
              <a:t>was confirmed </a:t>
            </a:r>
            <a:r>
              <a:rPr lang="en-US" sz="2400" dirty="0">
                <a:latin typeface="Times New Roman" pitchFamily="18" charset="0"/>
                <a:cs typeface="Times New Roman" pitchFamily="18" charset="0"/>
              </a:rPr>
              <a:t>to the </a:t>
            </a:r>
            <a:r>
              <a:rPr lang="en-US" sz="2400" dirty="0" err="1">
                <a:latin typeface="Times New Roman" pitchFamily="18" charset="0"/>
                <a:cs typeface="Times New Roman" pitchFamily="18" charset="0"/>
              </a:rPr>
              <a:t>Marathwada</a:t>
            </a:r>
            <a:r>
              <a:rPr lang="en-US" sz="2400" dirty="0">
                <a:latin typeface="Times New Roman" pitchFamily="18" charset="0"/>
                <a:cs typeface="Times New Roman" pitchFamily="18" charset="0"/>
              </a:rPr>
              <a:t> region </a:t>
            </a:r>
            <a:r>
              <a:rPr lang="en-US" sz="2400" dirty="0" smtClean="0">
                <a:latin typeface="Times New Roman" pitchFamily="18" charset="0"/>
                <a:cs typeface="Times New Roman" pitchFamily="18" charset="0"/>
              </a:rPr>
              <a:t>of </a:t>
            </a:r>
          </a:p>
          <a:p>
            <a:pPr marL="0" indent="0">
              <a:buNone/>
            </a:pPr>
            <a:r>
              <a:rPr lang="en-US" sz="2400" dirty="0" smtClean="0">
                <a:latin typeface="Times New Roman" pitchFamily="18" charset="0"/>
                <a:cs typeface="Times New Roman" pitchFamily="18" charset="0"/>
              </a:rPr>
              <a:t>   Maharashtra </a:t>
            </a:r>
            <a:r>
              <a:rPr lang="en-US" sz="2400" dirty="0">
                <a:latin typeface="Times New Roman" pitchFamily="18" charset="0"/>
                <a:cs typeface="Times New Roman" pitchFamily="18" charset="0"/>
              </a:rPr>
              <a:t>state. </a:t>
            </a:r>
            <a:r>
              <a:rPr lang="en-US" sz="2400" dirty="0" smtClean="0">
                <a:latin typeface="Times New Roman" pitchFamily="18" charset="0"/>
                <a:cs typeface="Times New Roman" pitchFamily="18" charset="0"/>
              </a:rPr>
              <a:t>Therefore</a:t>
            </a:r>
            <a:r>
              <a:rPr lang="en-US" sz="2400" dirty="0">
                <a:latin typeface="Times New Roman" pitchFamily="18" charset="0"/>
                <a:cs typeface="Times New Roman" pitchFamily="18" charset="0"/>
              </a:rPr>
              <a:t>, the analysis for the present study </a:t>
            </a:r>
            <a:r>
              <a:rPr lang="en-US" sz="2400" dirty="0" smtClean="0">
                <a:latin typeface="Times New Roman" pitchFamily="18" charset="0"/>
                <a:cs typeface="Times New Roman" pitchFamily="18" charset="0"/>
              </a:rPr>
              <a:t>was</a:t>
            </a:r>
          </a:p>
          <a:p>
            <a:pPr marL="0" indent="0">
              <a:buNone/>
            </a:pPr>
            <a:r>
              <a:rPr lang="en-US" sz="2400" dirty="0" smtClean="0">
                <a:latin typeface="Times New Roman" pitchFamily="18" charset="0"/>
                <a:cs typeface="Times New Roman" pitchFamily="18" charset="0"/>
              </a:rPr>
              <a:t>   extended  </a:t>
            </a:r>
            <a:r>
              <a:rPr lang="en-US" sz="2400" dirty="0">
                <a:latin typeface="Times New Roman" pitchFamily="18" charset="0"/>
                <a:cs typeface="Times New Roman" pitchFamily="18" charset="0"/>
              </a:rPr>
              <a:t>to two divisions of  </a:t>
            </a:r>
            <a:r>
              <a:rPr lang="en-US" sz="2400" dirty="0" err="1">
                <a:latin typeface="Times New Roman" pitchFamily="18" charset="0"/>
                <a:cs typeface="Times New Roman" pitchFamily="18" charset="0"/>
              </a:rPr>
              <a:t>Marathwada</a:t>
            </a:r>
            <a:r>
              <a:rPr lang="en-US" sz="2400" dirty="0">
                <a:latin typeface="Times New Roman" pitchFamily="18" charset="0"/>
                <a:cs typeface="Times New Roman" pitchFamily="18" charset="0"/>
              </a:rPr>
              <a:t> i.e. Aurangabad </a:t>
            </a:r>
            <a:r>
              <a:rPr lang="en-US" sz="2400" dirty="0" smtClean="0">
                <a:latin typeface="Times New Roman" pitchFamily="18" charset="0"/>
                <a:cs typeface="Times New Roman" pitchFamily="18" charset="0"/>
              </a:rPr>
              <a:t>and</a:t>
            </a: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Latur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for </a:t>
            </a:r>
            <a:r>
              <a:rPr lang="en-US" sz="2400" dirty="0" err="1">
                <a:latin typeface="Times New Roman" pitchFamily="18" charset="0"/>
                <a:cs typeface="Times New Roman" pitchFamily="18" charset="0"/>
              </a:rPr>
              <a:t>Marathwada</a:t>
            </a:r>
            <a:r>
              <a:rPr lang="en-US" sz="2400" dirty="0">
                <a:latin typeface="Times New Roman" pitchFamily="18" charset="0"/>
                <a:cs typeface="Times New Roman" pitchFamily="18" charset="0"/>
              </a:rPr>
              <a:t> region as a whole.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districts selected </a:t>
            </a:r>
            <a:endParaRPr lang="en-US" sz="2400" dirty="0" smtClean="0">
              <a:latin typeface="Times New Roman" pitchFamily="18" charset="0"/>
              <a:cs typeface="Times New Roman" pitchFamily="18" charset="0"/>
            </a:endParaRPr>
          </a:p>
          <a:p>
            <a:pPr marL="0" lvl="0" indent="0">
              <a:buNone/>
            </a:pPr>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the present study </a:t>
            </a:r>
            <a:r>
              <a:rPr lang="en-US" sz="2400" dirty="0" smtClean="0">
                <a:latin typeface="Times New Roman" pitchFamily="18" charset="0"/>
                <a:cs typeface="Times New Roman" pitchFamily="18" charset="0"/>
              </a:rPr>
              <a:t>were </a:t>
            </a:r>
            <a:r>
              <a:rPr lang="en-US" sz="2400" dirty="0" smtClean="0">
                <a:solidFill>
                  <a:prstClr val="black"/>
                </a:solidFill>
                <a:latin typeface="Times New Roman" pitchFamily="18" charset="0"/>
                <a:cs typeface="Times New Roman" pitchFamily="18" charset="0"/>
              </a:rPr>
              <a:t>Aurangabad,</a:t>
            </a:r>
            <a:r>
              <a:rPr lang="en-US" sz="2400" dirty="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Jalana</a:t>
            </a:r>
            <a:r>
              <a:rPr lang="en-US" sz="2400" dirty="0" smtClean="0">
                <a:solidFill>
                  <a:prstClr val="black"/>
                </a:solidFill>
                <a:latin typeface="Times New Roman" pitchFamily="18" charset="0"/>
                <a:cs typeface="Times New Roman" pitchFamily="18" charset="0"/>
              </a:rPr>
              <a:t> , </a:t>
            </a:r>
            <a:r>
              <a:rPr lang="en-US" sz="2400" dirty="0" err="1" smtClean="0">
                <a:solidFill>
                  <a:prstClr val="black"/>
                </a:solidFill>
                <a:latin typeface="Times New Roman" pitchFamily="18" charset="0"/>
                <a:cs typeface="Times New Roman" pitchFamily="18" charset="0"/>
              </a:rPr>
              <a:t>Beed</a:t>
            </a:r>
            <a:r>
              <a:rPr lang="en-US" sz="2400" dirty="0" smtClean="0">
                <a:solidFill>
                  <a:prstClr val="black"/>
                </a:solidFill>
                <a:latin typeface="Times New Roman" pitchFamily="18" charset="0"/>
                <a:cs typeface="Times New Roman" pitchFamily="18" charset="0"/>
              </a:rPr>
              <a:t> , </a:t>
            </a:r>
            <a:r>
              <a:rPr lang="en-US" sz="2400" dirty="0" err="1" smtClean="0">
                <a:solidFill>
                  <a:prstClr val="black"/>
                </a:solidFill>
                <a:latin typeface="Times New Roman" pitchFamily="18" charset="0"/>
                <a:cs typeface="Times New Roman" pitchFamily="18" charset="0"/>
              </a:rPr>
              <a:t>Latur</a:t>
            </a:r>
            <a:r>
              <a:rPr lang="en-US" sz="2400" dirty="0" smtClean="0">
                <a:solidFill>
                  <a:prstClr val="black"/>
                </a:solidFill>
                <a:latin typeface="Times New Roman" pitchFamily="18" charset="0"/>
                <a:cs typeface="Times New Roman" pitchFamily="18" charset="0"/>
              </a:rPr>
              <a:t> ,               </a:t>
            </a:r>
            <a:r>
              <a:rPr lang="en-US" sz="2400" dirty="0" err="1" smtClean="0">
                <a:solidFill>
                  <a:prstClr val="black"/>
                </a:solidFill>
                <a:latin typeface="Times New Roman" pitchFamily="18" charset="0"/>
                <a:cs typeface="Times New Roman" pitchFamily="18" charset="0"/>
              </a:rPr>
              <a:t>Osmanabad</a:t>
            </a:r>
            <a:r>
              <a:rPr lang="en-US" sz="2400" dirty="0" smtClean="0">
                <a:solidFill>
                  <a:prstClr val="black"/>
                </a:solidFill>
                <a:latin typeface="Times New Roman" pitchFamily="18" charset="0"/>
                <a:cs typeface="Times New Roman" pitchFamily="18" charset="0"/>
              </a:rPr>
              <a:t> , </a:t>
            </a:r>
            <a:r>
              <a:rPr lang="en-US" sz="2400" dirty="0" err="1" smtClean="0">
                <a:solidFill>
                  <a:prstClr val="black"/>
                </a:solidFill>
                <a:latin typeface="Times New Roman" pitchFamily="18" charset="0"/>
                <a:cs typeface="Times New Roman" pitchFamily="18" charset="0"/>
              </a:rPr>
              <a:t>Nanded</a:t>
            </a:r>
            <a:r>
              <a:rPr lang="en-US" sz="2400" dirty="0" smtClean="0">
                <a:solidFill>
                  <a:prstClr val="black"/>
                </a:solidFill>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Parbhani</a:t>
            </a:r>
            <a:r>
              <a:rPr lang="en-US" sz="2400" dirty="0" smtClean="0">
                <a:latin typeface="Times New Roman" pitchFamily="18" charset="0"/>
                <a:cs typeface="Times New Roman" pitchFamily="18" charset="0"/>
              </a:rPr>
              <a:t> , and </a:t>
            </a:r>
            <a:r>
              <a:rPr lang="en-US" sz="2400" dirty="0" err="1" smtClean="0">
                <a:latin typeface="Times New Roman" pitchFamily="18" charset="0"/>
                <a:cs typeface="Times New Roman" pitchFamily="18" charset="0"/>
              </a:rPr>
              <a:t>Hingoli</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lv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the present study all the major food grain and </a:t>
            </a:r>
            <a:r>
              <a:rPr lang="en-US" sz="2400" dirty="0" smtClean="0">
                <a:latin typeface="Times New Roman" pitchFamily="18" charset="0"/>
                <a:cs typeface="Times New Roman" pitchFamily="18" charset="0"/>
              </a:rPr>
              <a:t>non</a:t>
            </a:r>
          </a:p>
          <a:p>
            <a:pPr marL="0" indent="0">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food grain crops of </a:t>
            </a:r>
            <a:r>
              <a:rPr lang="en-US" sz="2400" dirty="0" err="1">
                <a:latin typeface="Times New Roman" pitchFamily="18" charset="0"/>
                <a:cs typeface="Times New Roman" pitchFamily="18" charset="0"/>
              </a:rPr>
              <a:t>Marathwada</a:t>
            </a:r>
            <a:r>
              <a:rPr lang="en-US" sz="2400" dirty="0">
                <a:latin typeface="Times New Roman" pitchFamily="18" charset="0"/>
                <a:cs typeface="Times New Roman" pitchFamily="18" charset="0"/>
              </a:rPr>
              <a:t> region </a:t>
            </a:r>
            <a:r>
              <a:rPr lang="en-US" sz="2400" dirty="0" smtClean="0">
                <a:latin typeface="Times New Roman" pitchFamily="18" charset="0"/>
                <a:cs typeface="Times New Roman" pitchFamily="18" charset="0"/>
              </a:rPr>
              <a:t>were selected.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3764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99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sz="3200" b="1" dirty="0" smtClean="0"/>
              <a:t/>
            </a:r>
            <a:br>
              <a:rPr lang="en-US" sz="3200" b="1" dirty="0" smtClean="0"/>
            </a:br>
            <a:r>
              <a:rPr lang="en-US" sz="3200" b="1" dirty="0" smtClean="0"/>
              <a:t> Crops  selected  for  the  study</a:t>
            </a:r>
            <a:r>
              <a:rPr lang="en-IN" sz="3200" b="1" dirty="0"/>
              <a:t/>
            </a:r>
            <a:br>
              <a:rPr lang="en-IN" sz="3200" b="1" dirty="0"/>
            </a:br>
            <a:endParaRPr lang="en-IN" sz="3200" b="1" dirty="0"/>
          </a:p>
        </p:txBody>
      </p:sp>
      <p:sp>
        <p:nvSpPr>
          <p:cNvPr id="3" name="Content Placeholder 2"/>
          <p:cNvSpPr>
            <a:spLocks noGrp="1"/>
          </p:cNvSpPr>
          <p:nvPr>
            <p:ph idx="1"/>
          </p:nvPr>
        </p:nvSpPr>
        <p:spPr>
          <a:xfrm>
            <a:off x="457200" y="1600200"/>
            <a:ext cx="8229600" cy="5141168"/>
          </a:xfrm>
          <a:solidFill>
            <a:srgbClr val="FFCC66"/>
          </a:solidFill>
        </p:spPr>
        <p:txBody>
          <a:bodyPr>
            <a:noAutofit/>
          </a:bodyPr>
          <a:lstStyle/>
          <a:p>
            <a:pPr marL="0" lvl="0" indent="0">
              <a:buNone/>
            </a:pPr>
            <a:r>
              <a:rPr lang="en-US" sz="2000" dirty="0" smtClean="0">
                <a:solidFill>
                  <a:srgbClr val="FF0000"/>
                </a:solidFill>
              </a:rPr>
              <a:t>1) Cereals group -</a:t>
            </a:r>
            <a:r>
              <a:rPr lang="en-US" sz="2000" dirty="0" smtClean="0"/>
              <a:t>         </a:t>
            </a:r>
            <a:r>
              <a:rPr lang="en-US" sz="2000" dirty="0" smtClean="0">
                <a:solidFill>
                  <a:srgbClr val="FF0000"/>
                </a:solidFill>
              </a:rPr>
              <a:t>1.Rice </a:t>
            </a:r>
            <a:r>
              <a:rPr lang="en-IN" sz="2000" dirty="0" smtClean="0">
                <a:solidFill>
                  <a:srgbClr val="FF0000"/>
                </a:solidFill>
              </a:rPr>
              <a:t>              2. </a:t>
            </a:r>
            <a:r>
              <a:rPr lang="en-US" sz="2000" dirty="0" smtClean="0">
                <a:solidFill>
                  <a:srgbClr val="FF0000"/>
                </a:solidFill>
              </a:rPr>
              <a:t>Wheat</a:t>
            </a:r>
            <a:endParaRPr lang="en-IN" sz="2000" dirty="0">
              <a:solidFill>
                <a:srgbClr val="FF0000"/>
              </a:solidFill>
            </a:endParaRPr>
          </a:p>
          <a:p>
            <a:pPr marL="0" lvl="0" indent="0">
              <a:buNone/>
            </a:pPr>
            <a:r>
              <a:rPr lang="en-US" sz="2000" dirty="0" smtClean="0">
                <a:solidFill>
                  <a:srgbClr val="FF0000"/>
                </a:solidFill>
              </a:rPr>
              <a:t>                                         3.Jowar -          </a:t>
            </a:r>
            <a:r>
              <a:rPr lang="en-US" sz="2000" dirty="0" err="1" smtClean="0">
                <a:solidFill>
                  <a:srgbClr val="002060"/>
                </a:solidFill>
              </a:rPr>
              <a:t>Kharif</a:t>
            </a:r>
            <a:r>
              <a:rPr lang="en-US" sz="2000" dirty="0" smtClean="0">
                <a:solidFill>
                  <a:srgbClr val="002060"/>
                </a:solidFill>
              </a:rPr>
              <a:t> </a:t>
            </a:r>
            <a:r>
              <a:rPr lang="en-US" sz="2000" dirty="0" smtClean="0">
                <a:solidFill>
                  <a:srgbClr val="FF0000"/>
                </a:solidFill>
              </a:rPr>
              <a:t> and </a:t>
            </a:r>
            <a:r>
              <a:rPr lang="en-US" sz="2000" dirty="0" smtClean="0">
                <a:solidFill>
                  <a:srgbClr val="002060"/>
                </a:solidFill>
              </a:rPr>
              <a:t>Rabi</a:t>
            </a:r>
            <a:r>
              <a:rPr lang="en-US" sz="2000" dirty="0" smtClean="0">
                <a:solidFill>
                  <a:srgbClr val="FF0000"/>
                </a:solidFill>
              </a:rPr>
              <a:t>  </a:t>
            </a:r>
            <a:r>
              <a:rPr lang="en-US" sz="2000" dirty="0" err="1" smtClean="0">
                <a:solidFill>
                  <a:srgbClr val="FF0000"/>
                </a:solidFill>
              </a:rPr>
              <a:t>jowar</a:t>
            </a:r>
            <a:endParaRPr lang="en-IN" sz="2000" dirty="0">
              <a:solidFill>
                <a:srgbClr val="FF0000"/>
              </a:solidFill>
            </a:endParaRPr>
          </a:p>
          <a:p>
            <a:pPr marL="0" lvl="0" indent="0">
              <a:buNone/>
            </a:pPr>
            <a:r>
              <a:rPr lang="en-US" sz="2000" dirty="0" smtClean="0">
                <a:solidFill>
                  <a:srgbClr val="FF0000"/>
                </a:solidFill>
              </a:rPr>
              <a:t>                                         4.Bajara           5. Maize</a:t>
            </a:r>
          </a:p>
          <a:p>
            <a:pPr marL="0" lvl="0" indent="0">
              <a:buNone/>
            </a:pPr>
            <a:r>
              <a:rPr lang="en-US" sz="2000" dirty="0">
                <a:solidFill>
                  <a:srgbClr val="FF0000"/>
                </a:solidFill>
              </a:rPr>
              <a:t> </a:t>
            </a:r>
            <a:r>
              <a:rPr lang="en-US" sz="2000" dirty="0" smtClean="0">
                <a:solidFill>
                  <a:srgbClr val="FF0000"/>
                </a:solidFill>
              </a:rPr>
              <a:t>                                        6.Other cereals</a:t>
            </a:r>
            <a:endParaRPr lang="en-IN" sz="2000" dirty="0">
              <a:solidFill>
                <a:srgbClr val="FF0000"/>
              </a:solidFill>
            </a:endParaRPr>
          </a:p>
          <a:p>
            <a:pPr marL="0" lvl="0" indent="0">
              <a:buNone/>
            </a:pPr>
            <a:endParaRPr lang="en-US" sz="2000" dirty="0" smtClean="0"/>
          </a:p>
          <a:p>
            <a:pPr marL="0" lvl="0" indent="0">
              <a:buNone/>
            </a:pPr>
            <a:r>
              <a:rPr lang="en-US" sz="2000" dirty="0" smtClean="0">
                <a:solidFill>
                  <a:srgbClr val="7030A0"/>
                </a:solidFill>
              </a:rPr>
              <a:t>2) Pulses group   -          1.Tur               3.Mung</a:t>
            </a:r>
            <a:endParaRPr lang="en-IN" sz="2000" dirty="0">
              <a:solidFill>
                <a:srgbClr val="7030A0"/>
              </a:solidFill>
            </a:endParaRPr>
          </a:p>
          <a:p>
            <a:pPr marL="0" lvl="0" indent="0">
              <a:buNone/>
            </a:pPr>
            <a:r>
              <a:rPr lang="en-US" sz="2000" dirty="0" smtClean="0">
                <a:solidFill>
                  <a:srgbClr val="7030A0"/>
                </a:solidFill>
              </a:rPr>
              <a:t>                                          2.Gram           4.Other pulses</a:t>
            </a:r>
            <a:endParaRPr lang="en-IN" sz="2000" dirty="0">
              <a:solidFill>
                <a:srgbClr val="7030A0"/>
              </a:solidFill>
            </a:endParaRPr>
          </a:p>
          <a:p>
            <a:pPr marL="0" lvl="0" indent="0">
              <a:buNone/>
            </a:pPr>
            <a:endParaRPr lang="en-US" sz="2000" dirty="0" smtClean="0"/>
          </a:p>
          <a:p>
            <a:pPr marL="0" lvl="0" indent="0">
              <a:buNone/>
            </a:pPr>
            <a:r>
              <a:rPr lang="en-US" sz="2000" dirty="0" smtClean="0">
                <a:solidFill>
                  <a:srgbClr val="C00000"/>
                </a:solidFill>
              </a:rPr>
              <a:t>3) Oilseed groups -         1. Groundnut-  </a:t>
            </a:r>
            <a:r>
              <a:rPr lang="en-US" sz="2000" dirty="0" err="1" smtClean="0">
                <a:solidFill>
                  <a:srgbClr val="00B0F0"/>
                </a:solidFill>
              </a:rPr>
              <a:t>Kharif</a:t>
            </a:r>
            <a:r>
              <a:rPr lang="en-US" sz="2000" dirty="0" smtClean="0">
                <a:solidFill>
                  <a:srgbClr val="00B0F0"/>
                </a:solidFill>
              </a:rPr>
              <a:t> </a:t>
            </a:r>
            <a:r>
              <a:rPr lang="en-US" sz="2000" dirty="0" smtClean="0">
                <a:solidFill>
                  <a:srgbClr val="C00000"/>
                </a:solidFill>
              </a:rPr>
              <a:t>  and  </a:t>
            </a:r>
            <a:r>
              <a:rPr lang="en-US" sz="2000" dirty="0" smtClean="0">
                <a:solidFill>
                  <a:srgbClr val="00B0F0"/>
                </a:solidFill>
              </a:rPr>
              <a:t>Summer</a:t>
            </a:r>
            <a:r>
              <a:rPr lang="en-US" sz="2000" dirty="0" smtClean="0">
                <a:solidFill>
                  <a:srgbClr val="C00000"/>
                </a:solidFill>
              </a:rPr>
              <a:t> groundnut</a:t>
            </a:r>
            <a:endParaRPr lang="en-IN" sz="2000" dirty="0">
              <a:solidFill>
                <a:srgbClr val="C00000"/>
              </a:solidFill>
            </a:endParaRPr>
          </a:p>
          <a:p>
            <a:pPr marL="0" lvl="0" indent="0">
              <a:buNone/>
            </a:pPr>
            <a:r>
              <a:rPr lang="en-US" sz="2000" dirty="0" smtClean="0">
                <a:solidFill>
                  <a:srgbClr val="C00000"/>
                </a:solidFill>
              </a:rPr>
              <a:t>                                           2. Soybean</a:t>
            </a:r>
            <a:r>
              <a:rPr lang="en-IN" sz="2000" dirty="0" smtClean="0">
                <a:solidFill>
                  <a:srgbClr val="C00000"/>
                </a:solidFill>
              </a:rPr>
              <a:t>        3.</a:t>
            </a:r>
            <a:r>
              <a:rPr lang="en-US" sz="2000" dirty="0" smtClean="0">
                <a:solidFill>
                  <a:srgbClr val="C00000"/>
                </a:solidFill>
              </a:rPr>
              <a:t>Safflower     4. Sunflower</a:t>
            </a:r>
            <a:endParaRPr lang="en-IN" sz="2000" dirty="0">
              <a:solidFill>
                <a:srgbClr val="C00000"/>
              </a:solidFill>
            </a:endParaRPr>
          </a:p>
          <a:p>
            <a:pPr marL="0" lvl="0" indent="0">
              <a:buNone/>
            </a:pPr>
            <a:endParaRPr lang="en-US" sz="2000" dirty="0" smtClean="0"/>
          </a:p>
          <a:p>
            <a:pPr marL="0" lvl="0" indent="0">
              <a:buNone/>
            </a:pPr>
            <a:r>
              <a:rPr lang="en-US" sz="2000" dirty="0" smtClean="0">
                <a:solidFill>
                  <a:srgbClr val="009900"/>
                </a:solidFill>
              </a:rPr>
              <a:t>4) Commercial crops -    1. Cotton </a:t>
            </a:r>
            <a:endParaRPr lang="en-IN" sz="2000" dirty="0">
              <a:solidFill>
                <a:srgbClr val="009900"/>
              </a:solidFill>
            </a:endParaRPr>
          </a:p>
          <a:p>
            <a:pPr marL="0" lvl="0" indent="0">
              <a:buNone/>
            </a:pPr>
            <a:r>
              <a:rPr lang="en-US" sz="2000" dirty="0" smtClean="0">
                <a:solidFill>
                  <a:srgbClr val="009900"/>
                </a:solidFill>
              </a:rPr>
              <a:t>                                           2.Sugarcane</a:t>
            </a:r>
            <a:endParaRPr lang="en-IN" sz="2000" dirty="0">
              <a:solidFill>
                <a:srgbClr val="009900"/>
              </a:solidFill>
            </a:endParaRPr>
          </a:p>
        </p:txBody>
      </p:sp>
    </p:spTree>
    <p:extLst>
      <p:ext uri="{BB962C8B-B14F-4D97-AF65-F5344CB8AC3E}">
        <p14:creationId xmlns:p14="http://schemas.microsoft.com/office/powerpoint/2010/main" val="2908441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562074"/>
          </a:xfrm>
          <a:solidFill>
            <a:srgbClr val="00FF99"/>
          </a:solidFill>
          <a:effectLst>
            <a:innerShdw blurRad="63500" dist="50800" dir="13500000">
              <a:prstClr val="black">
                <a:alpha val="50000"/>
              </a:prstClr>
            </a:innerShdw>
          </a:effectLst>
        </p:spPr>
        <p:txBody>
          <a:bodyPr>
            <a:normAutofit fontScale="90000"/>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Data </a:t>
            </a:r>
            <a:r>
              <a:rPr lang="en-US" sz="4000" b="1" dirty="0">
                <a:latin typeface="Times New Roman" pitchFamily="18" charset="0"/>
                <a:cs typeface="Times New Roman" pitchFamily="18" charset="0"/>
              </a:rPr>
              <a:t>base</a:t>
            </a: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endParaRPr lang="en-IN" sz="24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980728"/>
            <a:ext cx="8712968" cy="5616624"/>
          </a:xfrm>
        </p:spPr>
        <p:txBody>
          <a:bodyPr>
            <a:noAutofit/>
          </a:bodyPr>
          <a:lstStyle/>
          <a:p>
            <a:pPr marL="0" indent="0" algn="just">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present study  </a:t>
            </a:r>
            <a:r>
              <a:rPr lang="en-US" sz="2400" dirty="0" smtClean="0">
                <a:latin typeface="Times New Roman" pitchFamily="18" charset="0"/>
                <a:cs typeface="Times New Roman" pitchFamily="18" charset="0"/>
              </a:rPr>
              <a:t>was based </a:t>
            </a:r>
            <a:r>
              <a:rPr lang="en-US" sz="2400" dirty="0">
                <a:latin typeface="Times New Roman" pitchFamily="18" charset="0"/>
                <a:cs typeface="Times New Roman" pitchFamily="18" charset="0"/>
              </a:rPr>
              <a:t>on secondary data</a:t>
            </a:r>
            <a:r>
              <a:rPr lang="en-US" sz="2400" dirty="0" smtClean="0">
                <a:latin typeface="Times New Roman" pitchFamily="18" charset="0"/>
                <a:cs typeface="Times New Roman" pitchFamily="18" charset="0"/>
              </a:rPr>
              <a:t>. Time </a:t>
            </a:r>
            <a:r>
              <a:rPr lang="en-US" sz="2400" dirty="0">
                <a:latin typeface="Times New Roman" pitchFamily="18" charset="0"/>
                <a:cs typeface="Times New Roman" pitchFamily="18" charset="0"/>
              </a:rPr>
              <a:t>series (secondary) data on the area, production and productivity of selected </a:t>
            </a:r>
            <a:r>
              <a:rPr lang="en-US" sz="2400" dirty="0" smtClean="0">
                <a:latin typeface="Times New Roman" pitchFamily="18" charset="0"/>
                <a:cs typeface="Times New Roman" pitchFamily="18" charset="0"/>
              </a:rPr>
              <a:t>crops , total </a:t>
            </a:r>
            <a:r>
              <a:rPr lang="en-US" sz="2400" dirty="0">
                <a:latin typeface="Times New Roman" pitchFamily="18" charset="0"/>
                <a:cs typeface="Times New Roman" pitchFamily="18" charset="0"/>
              </a:rPr>
              <a:t>food </a:t>
            </a:r>
            <a:r>
              <a:rPr lang="en-US" sz="2400" dirty="0" smtClean="0">
                <a:latin typeface="Times New Roman" pitchFamily="18" charset="0"/>
                <a:cs typeface="Times New Roman" pitchFamily="18" charset="0"/>
              </a:rPr>
              <a:t>production , crop-wise </a:t>
            </a:r>
            <a:r>
              <a:rPr lang="en-US" sz="2400" dirty="0">
                <a:latin typeface="Times New Roman" pitchFamily="18" charset="0"/>
                <a:cs typeface="Times New Roman" pitchFamily="18" charset="0"/>
              </a:rPr>
              <a:t>area under irrigation</a:t>
            </a:r>
            <a:r>
              <a:rPr lang="en-US" sz="2400" dirty="0" smtClean="0">
                <a:latin typeface="Times New Roman" pitchFamily="18" charset="0"/>
                <a:cs typeface="Times New Roman" pitchFamily="18" charset="0"/>
              </a:rPr>
              <a:t>, season-wise </a:t>
            </a:r>
            <a:r>
              <a:rPr lang="en-US" sz="2400" dirty="0">
                <a:latin typeface="Times New Roman" pitchFamily="18" charset="0"/>
                <a:cs typeface="Times New Roman" pitchFamily="18" charset="0"/>
              </a:rPr>
              <a:t>crops </a:t>
            </a:r>
            <a:r>
              <a:rPr lang="en-US" sz="2400" dirty="0" smtClean="0">
                <a:latin typeface="Times New Roman" pitchFamily="18" charset="0"/>
                <a:cs typeface="Times New Roman" pitchFamily="18" charset="0"/>
              </a:rPr>
              <a:t>grown , area </a:t>
            </a:r>
            <a:r>
              <a:rPr lang="en-US" sz="2400" dirty="0">
                <a:latin typeface="Times New Roman" pitchFamily="18" charset="0"/>
                <a:cs typeface="Times New Roman" pitchFamily="18" charset="0"/>
              </a:rPr>
              <a:t>under high yielding varieties of different crops</a:t>
            </a:r>
            <a:r>
              <a:rPr lang="en-US" sz="2400" dirty="0" smtClean="0">
                <a:latin typeface="Times New Roman" pitchFamily="18" charset="0"/>
                <a:cs typeface="Times New Roman" pitchFamily="18" charset="0"/>
              </a:rPr>
              <a:t>, net </a:t>
            </a:r>
            <a:r>
              <a:rPr lang="en-US" sz="2400" dirty="0">
                <a:latin typeface="Times New Roman" pitchFamily="18" charset="0"/>
                <a:cs typeface="Times New Roman" pitchFamily="18" charset="0"/>
              </a:rPr>
              <a:t>cultivated </a:t>
            </a:r>
            <a:r>
              <a:rPr lang="en-US" sz="2400" dirty="0" smtClean="0">
                <a:latin typeface="Times New Roman" pitchFamily="18" charset="0"/>
                <a:cs typeface="Times New Roman" pitchFamily="18" charset="0"/>
              </a:rPr>
              <a:t>area , area </a:t>
            </a:r>
            <a:r>
              <a:rPr lang="en-US" sz="2400" dirty="0">
                <a:latin typeface="Times New Roman" pitchFamily="18" charset="0"/>
                <a:cs typeface="Times New Roman" pitchFamily="18" charset="0"/>
              </a:rPr>
              <a:t>sown more than </a:t>
            </a:r>
            <a:r>
              <a:rPr lang="en-US" sz="2400" dirty="0" smtClean="0">
                <a:latin typeface="Times New Roman" pitchFamily="18" charset="0"/>
                <a:cs typeface="Times New Roman" pitchFamily="18" charset="0"/>
              </a:rPr>
              <a:t>once, gross </a:t>
            </a:r>
            <a:r>
              <a:rPr lang="en-US" sz="2400" dirty="0">
                <a:latin typeface="Times New Roman" pitchFamily="18" charset="0"/>
                <a:cs typeface="Times New Roman" pitchFamily="18" charset="0"/>
              </a:rPr>
              <a:t>cropped area</a:t>
            </a:r>
            <a:r>
              <a:rPr lang="en-US" sz="2400" dirty="0" smtClean="0">
                <a:latin typeface="Times New Roman" pitchFamily="18" charset="0"/>
                <a:cs typeface="Times New Roman" pitchFamily="18" charset="0"/>
              </a:rPr>
              <a:t>, annual rainfall, year-wise fertilizer consumption</a:t>
            </a:r>
            <a:r>
              <a:rPr lang="en-US" sz="2400" dirty="0">
                <a:latin typeface="Times New Roman" pitchFamily="18" charset="0"/>
                <a:cs typeface="Times New Roman" pitchFamily="18" charset="0"/>
              </a:rPr>
              <a:t>, source wise </a:t>
            </a:r>
            <a:r>
              <a:rPr lang="en-US" sz="2400" dirty="0" smtClean="0">
                <a:latin typeface="Times New Roman" pitchFamily="18" charset="0"/>
                <a:cs typeface="Times New Roman" pitchFamily="18" charset="0"/>
              </a:rPr>
              <a:t>irrigation , average </a:t>
            </a:r>
            <a:r>
              <a:rPr lang="en-US" sz="2400" dirty="0">
                <a:latin typeface="Times New Roman" pitchFamily="18" charset="0"/>
                <a:cs typeface="Times New Roman" pitchFamily="18" charset="0"/>
              </a:rPr>
              <a:t>size of holding,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other infrastructural facilities like number of regulated markets ,no of </a:t>
            </a:r>
            <a:r>
              <a:rPr lang="en-US" sz="2400" dirty="0" smtClean="0">
                <a:latin typeface="Times New Roman" pitchFamily="18" charset="0"/>
                <a:cs typeface="Times New Roman" pitchFamily="18" charset="0"/>
              </a:rPr>
              <a:t>tractors , agricultural advances, road length, number </a:t>
            </a:r>
            <a:r>
              <a:rPr lang="en-US" sz="2400" dirty="0">
                <a:latin typeface="Times New Roman" pitchFamily="18" charset="0"/>
                <a:cs typeface="Times New Roman" pitchFamily="18" charset="0"/>
              </a:rPr>
              <a:t>of working </a:t>
            </a:r>
            <a:r>
              <a:rPr lang="en-US" sz="2400" dirty="0" smtClean="0">
                <a:latin typeface="Times New Roman" pitchFamily="18" charset="0"/>
                <a:cs typeface="Times New Roman" pitchFamily="18" charset="0"/>
              </a:rPr>
              <a:t>population , proportion </a:t>
            </a:r>
            <a:r>
              <a:rPr lang="en-US" sz="2400" dirty="0">
                <a:latin typeface="Times New Roman" pitchFamily="18" charset="0"/>
                <a:cs typeface="Times New Roman" pitchFamily="18" charset="0"/>
              </a:rPr>
              <a:t>of rural </a:t>
            </a:r>
            <a:r>
              <a:rPr lang="en-US" sz="2400" dirty="0" smtClean="0">
                <a:latin typeface="Times New Roman" pitchFamily="18" charset="0"/>
                <a:cs typeface="Times New Roman" pitchFamily="18" charset="0"/>
              </a:rPr>
              <a:t>population , per </a:t>
            </a:r>
            <a:r>
              <a:rPr lang="en-US" sz="2400" dirty="0">
                <a:latin typeface="Times New Roman" pitchFamily="18" charset="0"/>
                <a:cs typeface="Times New Roman" pitchFamily="18" charset="0"/>
              </a:rPr>
              <a:t>capita </a:t>
            </a:r>
            <a:r>
              <a:rPr lang="en-US" sz="2400" dirty="0" smtClean="0">
                <a:latin typeface="Times New Roman" pitchFamily="18" charset="0"/>
                <a:cs typeface="Times New Roman" pitchFamily="18" charset="0"/>
              </a:rPr>
              <a:t>income , state </a:t>
            </a:r>
            <a:r>
              <a:rPr lang="en-US" sz="2400" dirty="0">
                <a:latin typeface="Times New Roman" pitchFamily="18" charset="0"/>
                <a:cs typeface="Times New Roman" pitchFamily="18" charset="0"/>
              </a:rPr>
              <a:t>GDP and state </a:t>
            </a:r>
            <a:r>
              <a:rPr lang="en-US" sz="2400" dirty="0" smtClean="0">
                <a:latin typeface="Times New Roman" pitchFamily="18" charset="0"/>
                <a:cs typeface="Times New Roman" pitchFamily="18" charset="0"/>
              </a:rPr>
              <a:t>income </a:t>
            </a:r>
            <a:r>
              <a:rPr lang="en-US" sz="2400" dirty="0" err="1" smtClean="0">
                <a:latin typeface="Times New Roman" pitchFamily="18" charset="0"/>
                <a:cs typeface="Times New Roman" pitchFamily="18" charset="0"/>
              </a:rPr>
              <a:t>etc</a:t>
            </a:r>
            <a:r>
              <a:rPr lang="en-US" sz="2400" dirty="0" smtClean="0">
                <a:latin typeface="Times New Roman" pitchFamily="18" charset="0"/>
                <a:cs typeface="Times New Roman" pitchFamily="18" charset="0"/>
              </a:rPr>
              <a:t> have been collected </a:t>
            </a:r>
            <a:r>
              <a:rPr lang="en-US" sz="2400" dirty="0">
                <a:latin typeface="Times New Roman" pitchFamily="18" charset="0"/>
                <a:cs typeface="Times New Roman" pitchFamily="18" charset="0"/>
              </a:rPr>
              <a:t>for the period </a:t>
            </a:r>
            <a:r>
              <a:rPr lang="en-US" sz="2400" dirty="0" smtClean="0">
                <a:latin typeface="Times New Roman" pitchFamily="18" charset="0"/>
                <a:cs typeface="Times New Roman" pitchFamily="18" charset="0"/>
              </a:rPr>
              <a:t>1980-81 </a:t>
            </a:r>
            <a:r>
              <a:rPr lang="en-US" sz="2400" dirty="0">
                <a:latin typeface="Times New Roman" pitchFamily="18" charset="0"/>
                <a:cs typeface="Times New Roman" pitchFamily="18" charset="0"/>
              </a:rPr>
              <a:t>to </a:t>
            </a:r>
            <a:r>
              <a:rPr lang="en-US" sz="2400" dirty="0" smtClean="0">
                <a:latin typeface="Times New Roman" pitchFamily="18" charset="0"/>
                <a:cs typeface="Times New Roman" pitchFamily="18" charset="0"/>
              </a:rPr>
              <a:t>2009-10.  </a:t>
            </a:r>
            <a:r>
              <a:rPr lang="en-US" sz="2400" dirty="0">
                <a:latin typeface="Times New Roman" pitchFamily="18" charset="0"/>
                <a:cs typeface="Times New Roman" pitchFamily="18" charset="0"/>
              </a:rPr>
              <a:t>The data </a:t>
            </a:r>
            <a:r>
              <a:rPr lang="en-US" sz="2400" dirty="0" smtClean="0">
                <a:latin typeface="Times New Roman" pitchFamily="18" charset="0"/>
                <a:cs typeface="Times New Roman" pitchFamily="18" charset="0"/>
              </a:rPr>
              <a:t>has pertained </a:t>
            </a:r>
            <a:r>
              <a:rPr lang="en-US" sz="2400" dirty="0">
                <a:latin typeface="Times New Roman" pitchFamily="18" charset="0"/>
                <a:cs typeface="Times New Roman" pitchFamily="18" charset="0"/>
              </a:rPr>
              <a:t>to a period of 30 years i.e. from </a:t>
            </a:r>
            <a:r>
              <a:rPr lang="en-US" sz="2400" dirty="0" smtClean="0">
                <a:latin typeface="Times New Roman" pitchFamily="18" charset="0"/>
                <a:cs typeface="Times New Roman" pitchFamily="18" charset="0"/>
              </a:rPr>
              <a:t>1980-81 </a:t>
            </a:r>
            <a:r>
              <a:rPr lang="en-US" sz="2400" dirty="0">
                <a:latin typeface="Times New Roman" pitchFamily="18" charset="0"/>
                <a:cs typeface="Times New Roman" pitchFamily="18" charset="0"/>
              </a:rPr>
              <a:t>to </a:t>
            </a:r>
            <a:r>
              <a:rPr lang="en-US" sz="2400" dirty="0" smtClean="0">
                <a:latin typeface="Times New Roman" pitchFamily="18" charset="0"/>
                <a:cs typeface="Times New Roman" pitchFamily="18" charset="0"/>
              </a:rPr>
              <a:t>2009-10, 2009-10 </a:t>
            </a:r>
            <a:r>
              <a:rPr lang="en-US" sz="2400" dirty="0">
                <a:latin typeface="Times New Roman" pitchFamily="18" charset="0"/>
                <a:cs typeface="Times New Roman" pitchFamily="18" charset="0"/>
              </a:rPr>
              <a:t>is the terminal period of the study as consolidated data </a:t>
            </a:r>
            <a:r>
              <a:rPr lang="en-US" sz="2400" dirty="0" smtClean="0">
                <a:latin typeface="Times New Roman" pitchFamily="18" charset="0"/>
                <a:cs typeface="Times New Roman" pitchFamily="18" charset="0"/>
              </a:rPr>
              <a:t>was available </a:t>
            </a:r>
            <a:r>
              <a:rPr lang="en-US" sz="2400" dirty="0" err="1" smtClean="0">
                <a:latin typeface="Times New Roman" pitchFamily="18" charset="0"/>
                <a:cs typeface="Times New Roman" pitchFamily="18" charset="0"/>
              </a:rPr>
              <a:t>upto</a:t>
            </a:r>
            <a:r>
              <a:rPr lang="en-US" sz="2400" dirty="0" smtClean="0">
                <a:latin typeface="Times New Roman" pitchFamily="18" charset="0"/>
                <a:cs typeface="Times New Roman" pitchFamily="18" charset="0"/>
              </a:rPr>
              <a:t> 2009-10</a:t>
            </a:r>
            <a:r>
              <a:rPr lang="en-I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only</a:t>
            </a:r>
            <a:r>
              <a:rPr lang="en-US" sz="2400" dirty="0">
                <a:latin typeface="Times New Roman" pitchFamily="18" charset="0"/>
                <a:cs typeface="Times New Roman" pitchFamily="18" charset="0"/>
              </a:rPr>
              <a:t>.  </a:t>
            </a:r>
            <a:endParaRPr lang="en-IN" sz="2400" dirty="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643195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56792"/>
            <a:ext cx="8229600" cy="2232248"/>
          </a:xfrm>
          <a:solidFill>
            <a:srgbClr val="CCFF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3600" b="1" dirty="0">
                <a:solidFill>
                  <a:srgbClr val="00B0F0"/>
                </a:solidFill>
              </a:rPr>
              <a:t>Analytical tools and techniques</a:t>
            </a:r>
            <a:endParaRPr lang="en-IN" sz="3600" dirty="0">
              <a:solidFill>
                <a:srgbClr val="00B0F0"/>
              </a:solidFill>
            </a:endParaRPr>
          </a:p>
        </p:txBody>
      </p:sp>
    </p:spTree>
    <p:extLst>
      <p:ext uri="{BB962C8B-B14F-4D97-AF65-F5344CB8AC3E}">
        <p14:creationId xmlns:p14="http://schemas.microsoft.com/office/powerpoint/2010/main" val="2623779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CCFF"/>
          </a:solidFill>
          <a:scene3d>
            <a:camera prst="orthographicFront"/>
            <a:lightRig rig="threePt" dir="t"/>
          </a:scene3d>
          <a:sp3d>
            <a:bevelT/>
          </a:sp3d>
        </p:spPr>
        <p:txBody>
          <a:bodyPr>
            <a:normAutofit/>
          </a:bodyPr>
          <a:lstStyle/>
          <a:p>
            <a:pPr lvl="0" algn="l">
              <a:spcBef>
                <a:spcPct val="20000"/>
              </a:spcBef>
            </a:pPr>
            <a:r>
              <a:rPr lang="en-US" sz="2000" b="1" dirty="0" smtClean="0">
                <a:ln>
                  <a:solidFill>
                    <a:srgbClr val="C00000"/>
                  </a:solidFill>
                </a:ln>
                <a:solidFill>
                  <a:prstClr val="black"/>
                </a:solidFill>
                <a:effectLst>
                  <a:glow rad="101600">
                    <a:srgbClr val="4D4D4D">
                      <a:satMod val="175000"/>
                      <a:alpha val="40000"/>
                    </a:srgbClr>
                  </a:glow>
                </a:effectLst>
                <a:latin typeface="Times New Roman" pitchFamily="18" charset="0"/>
                <a:ea typeface="+mn-ea"/>
                <a:cs typeface="Times New Roman" pitchFamily="18" charset="0"/>
              </a:rPr>
              <a:t>                   </a:t>
            </a:r>
            <a:r>
              <a:rPr lang="en-US" sz="2800" b="1" dirty="0" smtClean="0">
                <a:ln>
                  <a:solidFill>
                    <a:srgbClr val="C00000"/>
                  </a:solidFill>
                </a:ln>
                <a:solidFill>
                  <a:prstClr val="black"/>
                </a:solidFill>
                <a:effectLst>
                  <a:glow rad="101600">
                    <a:srgbClr val="4D4D4D">
                      <a:satMod val="175000"/>
                      <a:alpha val="40000"/>
                    </a:srgbClr>
                  </a:glow>
                </a:effectLst>
                <a:latin typeface="Times New Roman" pitchFamily="18" charset="0"/>
                <a:ea typeface="+mn-ea"/>
                <a:cs typeface="Times New Roman" pitchFamily="18" charset="0"/>
              </a:rPr>
              <a:t>Analysis </a:t>
            </a:r>
            <a:r>
              <a:rPr lang="en-US" sz="2800" b="1" dirty="0">
                <a:ln>
                  <a:solidFill>
                    <a:srgbClr val="C00000"/>
                  </a:solidFill>
                </a:ln>
                <a:solidFill>
                  <a:prstClr val="black"/>
                </a:solidFill>
                <a:effectLst>
                  <a:glow rad="101600">
                    <a:srgbClr val="4D4D4D">
                      <a:satMod val="175000"/>
                      <a:alpha val="40000"/>
                    </a:srgbClr>
                  </a:glow>
                </a:effectLst>
                <a:latin typeface="Times New Roman" pitchFamily="18" charset="0"/>
                <a:ea typeface="+mn-ea"/>
                <a:cs typeface="Times New Roman" pitchFamily="18" charset="0"/>
              </a:rPr>
              <a:t>of cropping pattern changes</a:t>
            </a:r>
            <a:endParaRPr lang="en-IN" sz="2800" dirty="0">
              <a:ln>
                <a:solidFill>
                  <a:srgbClr val="C00000"/>
                </a:solidFill>
              </a:ln>
              <a:solidFill>
                <a:prstClr val="black"/>
              </a:solidFill>
              <a:effectLst>
                <a:glow rad="101600">
                  <a:srgbClr val="4D4D4D">
                    <a:satMod val="175000"/>
                    <a:alpha val="40000"/>
                  </a:srgbClr>
                </a:glow>
              </a:effectLst>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1052736"/>
            <a:ext cx="8229600" cy="5544616"/>
          </a:xfrm>
        </p:spPr>
        <p:txBody>
          <a:bodyPr>
            <a:normAutofit/>
          </a:bodyPr>
          <a:lstStyle/>
          <a:p>
            <a:pPr marL="0" indent="0">
              <a:buNone/>
            </a:pPr>
            <a:endParaRPr lang="en-US" sz="2000" b="1" dirty="0" smtClean="0">
              <a:latin typeface="Times New Roman" pitchFamily="18" charset="0"/>
              <a:cs typeface="Times New Roman" pitchFamily="18" charset="0"/>
            </a:endParaRPr>
          </a:p>
          <a:p>
            <a:pPr marL="0" indent="0">
              <a:buNone/>
            </a:pPr>
            <a:r>
              <a:rPr lang="en-US" sz="2000" b="1" dirty="0">
                <a:ln>
                  <a:solidFill>
                    <a:srgbClr val="C00000"/>
                  </a:solidFill>
                </a:ln>
                <a:effectLst>
                  <a:glow rad="101600">
                    <a:schemeClr val="accent6">
                      <a:satMod val="175000"/>
                      <a:alpha val="40000"/>
                    </a:schemeClr>
                  </a:glow>
                </a:effectLst>
                <a:latin typeface="Times New Roman" pitchFamily="18" charset="0"/>
                <a:cs typeface="Times New Roman" pitchFamily="18" charset="0"/>
              </a:rPr>
              <a:t>	</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Cropping </a:t>
            </a:r>
            <a:r>
              <a:rPr lang="en-US" sz="2400" dirty="0">
                <a:latin typeface="Times New Roman" pitchFamily="18" charset="0"/>
                <a:cs typeface="Times New Roman" pitchFamily="18" charset="0"/>
              </a:rPr>
              <a:t>pattern of various districts and divisions </a:t>
            </a:r>
            <a:r>
              <a:rPr lang="en-US" sz="2400" dirty="0" smtClean="0">
                <a:latin typeface="Times New Roman" pitchFamily="18" charset="0"/>
                <a:cs typeface="Times New Roman" pitchFamily="18" charset="0"/>
              </a:rPr>
              <a:t>of</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Marathwada</a:t>
            </a:r>
            <a:r>
              <a:rPr lang="en-US" sz="2400" dirty="0" smtClean="0">
                <a:latin typeface="Times New Roman" pitchFamily="18" charset="0"/>
                <a:cs typeface="Times New Roman" pitchFamily="18" charset="0"/>
              </a:rPr>
              <a:t> as well </a:t>
            </a:r>
            <a:r>
              <a:rPr lang="en-US" sz="2400" dirty="0">
                <a:latin typeface="Times New Roman" pitchFamily="18" charset="0"/>
                <a:cs typeface="Times New Roman" pitchFamily="18" charset="0"/>
              </a:rPr>
              <a:t>as </a:t>
            </a:r>
            <a:r>
              <a:rPr lang="en-US" sz="2400" dirty="0" err="1">
                <a:latin typeface="Times New Roman" pitchFamily="18" charset="0"/>
                <a:cs typeface="Times New Roman" pitchFamily="18" charset="0"/>
              </a:rPr>
              <a:t>Marathwada</a:t>
            </a:r>
            <a:r>
              <a:rPr lang="en-US" sz="2400" dirty="0">
                <a:latin typeface="Times New Roman" pitchFamily="18" charset="0"/>
                <a:cs typeface="Times New Roman" pitchFamily="18" charset="0"/>
              </a:rPr>
              <a:t> region as a whole </a:t>
            </a:r>
            <a:r>
              <a:rPr lang="en-US" sz="2400" dirty="0" smtClean="0">
                <a:latin typeface="Times New Roman" pitchFamily="18" charset="0"/>
                <a:cs typeface="Times New Roman" pitchFamily="18" charset="0"/>
              </a:rPr>
              <a:t>have been</a:t>
            </a:r>
          </a:p>
          <a:p>
            <a:pPr marL="0" indent="0" algn="just">
              <a:buNone/>
            </a:pPr>
            <a:r>
              <a:rPr lang="en-US" sz="2400" dirty="0" smtClean="0">
                <a:latin typeface="Times New Roman" pitchFamily="18" charset="0"/>
                <a:cs typeface="Times New Roman" pitchFamily="18" charset="0"/>
              </a:rPr>
              <a:t> studied </a:t>
            </a: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detail </a:t>
            </a:r>
            <a:r>
              <a:rPr lang="en-US" sz="2400" dirty="0">
                <a:latin typeface="Times New Roman" pitchFamily="18" charset="0"/>
                <a:cs typeface="Times New Roman" pitchFamily="18" charset="0"/>
              </a:rPr>
              <a:t>by </a:t>
            </a:r>
            <a:r>
              <a:rPr lang="en-US" sz="2400" dirty="0" smtClean="0">
                <a:latin typeface="Times New Roman" pitchFamily="18" charset="0"/>
                <a:cs typeface="Times New Roman" pitchFamily="18" charset="0"/>
              </a:rPr>
              <a:t>tabular analysis </a:t>
            </a:r>
            <a:r>
              <a:rPr lang="en-US" sz="2400" dirty="0">
                <a:latin typeface="Times New Roman" pitchFamily="18" charset="0"/>
                <a:cs typeface="Times New Roman" pitchFamily="18" charset="0"/>
              </a:rPr>
              <a:t>for all the selected crops</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Cropping pattern in terms of </a:t>
            </a:r>
            <a:r>
              <a:rPr lang="en-US" sz="2400" dirty="0" smtClean="0">
                <a:latin typeface="Times New Roman" pitchFamily="18" charset="0"/>
                <a:cs typeface="Times New Roman" pitchFamily="18" charset="0"/>
              </a:rPr>
              <a:t>percentage share </a:t>
            </a:r>
            <a:r>
              <a:rPr lang="en-US" sz="2400" dirty="0">
                <a:latin typeface="Times New Roman" pitchFamily="18" charset="0"/>
                <a:cs typeface="Times New Roman" pitchFamily="18" charset="0"/>
              </a:rPr>
              <a:t>of individual </a:t>
            </a:r>
            <a:r>
              <a:rPr lang="en-US" sz="2400" dirty="0" smtClean="0">
                <a:latin typeface="Times New Roman" pitchFamily="18" charset="0"/>
                <a:cs typeface="Times New Roman" pitchFamily="18" charset="0"/>
              </a:rPr>
              <a:t>crops</a:t>
            </a:r>
          </a:p>
          <a:p>
            <a:pPr marL="0" indent="0" algn="just">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gross cropped area </a:t>
            </a:r>
            <a:r>
              <a:rPr lang="en-US" sz="2400" dirty="0" smtClean="0">
                <a:latin typeface="Times New Roman" pitchFamily="18" charset="0"/>
                <a:cs typeface="Times New Roman" pitchFamily="18" charset="0"/>
              </a:rPr>
              <a:t>was worked </a:t>
            </a:r>
            <a:r>
              <a:rPr lang="en-US" sz="2400" dirty="0">
                <a:latin typeface="Times New Roman" pitchFamily="18" charset="0"/>
                <a:cs typeface="Times New Roman" pitchFamily="18" charset="0"/>
              </a:rPr>
              <a:t>out at </a:t>
            </a:r>
            <a:r>
              <a:rPr lang="en-US" sz="2400" dirty="0" smtClean="0">
                <a:latin typeface="Times New Roman" pitchFamily="18" charset="0"/>
                <a:cs typeface="Times New Roman" pitchFamily="18" charset="0"/>
              </a:rPr>
              <a:t>points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time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a:t>
            </a:r>
          </a:p>
          <a:p>
            <a:pPr marL="0" indent="0" algn="just">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points at which analysis of cropping pattern </a:t>
            </a:r>
            <a:r>
              <a:rPr lang="en-US" sz="2400" dirty="0" smtClean="0">
                <a:latin typeface="Times New Roman" pitchFamily="18" charset="0"/>
                <a:cs typeface="Times New Roman" pitchFamily="18" charset="0"/>
              </a:rPr>
              <a:t>has been worked out</a:t>
            </a:r>
          </a:p>
          <a:p>
            <a:pPr marL="0" lvl="0" indent="0" algn="just" fontAlgn="base">
              <a:spcBef>
                <a:spcPct val="0"/>
              </a:spcBef>
              <a:spcAft>
                <a:spcPct val="0"/>
              </a:spcAft>
              <a:buNone/>
            </a:pPr>
            <a:r>
              <a:rPr lang="en-US" sz="2400" dirty="0" smtClean="0">
                <a:latin typeface="Times New Roman" pitchFamily="18" charset="0"/>
                <a:cs typeface="Times New Roman" pitchFamily="18" charset="0"/>
              </a:rPr>
              <a:t> for the period </a:t>
            </a:r>
            <a:r>
              <a:rPr lang="en-US" sz="2400" dirty="0" err="1"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  </a:t>
            </a:r>
            <a:r>
              <a:rPr lang="en-US" sz="2000" b="1" dirty="0" smtClean="0">
                <a:solidFill>
                  <a:prstClr val="black"/>
                </a:solidFill>
                <a:latin typeface="Times New Roman" pitchFamily="18" charset="0"/>
                <a:ea typeface="Calibri" pitchFamily="34" charset="0"/>
                <a:cs typeface="Times New Roman" pitchFamily="18" charset="0"/>
              </a:rPr>
              <a:t>Period </a:t>
            </a:r>
            <a:r>
              <a:rPr lang="en-US" sz="2000" b="1" dirty="0">
                <a:solidFill>
                  <a:prstClr val="black"/>
                </a:solidFill>
                <a:latin typeface="Times New Roman" pitchFamily="18" charset="0"/>
                <a:ea typeface="Calibri" pitchFamily="34" charset="0"/>
                <a:cs typeface="Times New Roman" pitchFamily="18" charset="0"/>
              </a:rPr>
              <a:t>I </a:t>
            </a:r>
            <a:r>
              <a:rPr lang="en-US" sz="2000" dirty="0">
                <a:solidFill>
                  <a:prstClr val="black"/>
                </a:solidFill>
                <a:latin typeface="Times New Roman" pitchFamily="18" charset="0"/>
                <a:ea typeface="Calibri" pitchFamily="34" charset="0"/>
                <a:cs typeface="Times New Roman" pitchFamily="18" charset="0"/>
              </a:rPr>
              <a:t>– 1980-81 to 1984-85 , </a:t>
            </a:r>
            <a:r>
              <a:rPr lang="en-US" sz="2000" b="1" dirty="0">
                <a:solidFill>
                  <a:prstClr val="black"/>
                </a:solidFill>
                <a:latin typeface="Times New Roman" pitchFamily="18" charset="0"/>
                <a:ea typeface="Calibri" pitchFamily="34" charset="0"/>
                <a:cs typeface="Times New Roman" pitchFamily="18" charset="0"/>
              </a:rPr>
              <a:t>Period II </a:t>
            </a:r>
            <a:r>
              <a:rPr lang="en-US" sz="2000" dirty="0">
                <a:solidFill>
                  <a:prstClr val="black"/>
                </a:solidFill>
                <a:latin typeface="Times New Roman" pitchFamily="18" charset="0"/>
                <a:ea typeface="Calibri" pitchFamily="34" charset="0"/>
                <a:cs typeface="Times New Roman" pitchFamily="18" charset="0"/>
              </a:rPr>
              <a:t>– 1985-86 to 1989-90 , </a:t>
            </a:r>
            <a:r>
              <a:rPr lang="en-US" sz="2000" b="1" dirty="0">
                <a:solidFill>
                  <a:prstClr val="black"/>
                </a:solidFill>
                <a:latin typeface="Times New Roman" pitchFamily="18" charset="0"/>
                <a:ea typeface="Calibri" pitchFamily="34" charset="0"/>
                <a:cs typeface="Times New Roman" pitchFamily="18" charset="0"/>
              </a:rPr>
              <a:t>Period III </a:t>
            </a:r>
            <a:r>
              <a:rPr lang="en-US" sz="2000" dirty="0">
                <a:solidFill>
                  <a:prstClr val="black"/>
                </a:solidFill>
                <a:latin typeface="Times New Roman" pitchFamily="18" charset="0"/>
                <a:ea typeface="Calibri" pitchFamily="34" charset="0"/>
                <a:cs typeface="Times New Roman" pitchFamily="18" charset="0"/>
              </a:rPr>
              <a:t>– 1990-91 to </a:t>
            </a:r>
            <a:r>
              <a:rPr lang="en-US" sz="2000" dirty="0" smtClean="0">
                <a:solidFill>
                  <a:prstClr val="black"/>
                </a:solidFill>
                <a:latin typeface="Times New Roman" pitchFamily="18" charset="0"/>
                <a:ea typeface="Calibri" pitchFamily="34" charset="0"/>
                <a:cs typeface="Times New Roman" pitchFamily="18" charset="0"/>
              </a:rPr>
              <a:t>1994-95</a:t>
            </a:r>
            <a:r>
              <a:rPr lang="en-US" sz="2000" dirty="0" smtClean="0">
                <a:solidFill>
                  <a:prstClr val="black"/>
                </a:solidFill>
                <a:latin typeface="Times New Roman" pitchFamily="18" charset="0"/>
                <a:cs typeface="Times New Roman" pitchFamily="18" charset="0"/>
              </a:rPr>
              <a:t>,</a:t>
            </a:r>
            <a:r>
              <a:rPr lang="en-US" sz="2000" dirty="0" smtClean="0">
                <a:solidFill>
                  <a:prstClr val="black"/>
                </a:solidFill>
                <a:latin typeface="Times New Roman" pitchFamily="18" charset="0"/>
                <a:ea typeface="Calibri" pitchFamily="34" charset="0"/>
                <a:cs typeface="Times New Roman" pitchFamily="18" charset="0"/>
              </a:rPr>
              <a:t> </a:t>
            </a:r>
            <a:r>
              <a:rPr lang="en-US" sz="2000" b="1" dirty="0">
                <a:solidFill>
                  <a:prstClr val="black"/>
                </a:solidFill>
                <a:latin typeface="Times New Roman" pitchFamily="18" charset="0"/>
                <a:ea typeface="Calibri" pitchFamily="34" charset="0"/>
                <a:cs typeface="Times New Roman" pitchFamily="18" charset="0"/>
              </a:rPr>
              <a:t>Period IV- </a:t>
            </a:r>
            <a:r>
              <a:rPr lang="en-US" sz="2000" dirty="0">
                <a:solidFill>
                  <a:prstClr val="black"/>
                </a:solidFill>
                <a:latin typeface="Times New Roman" pitchFamily="18" charset="0"/>
                <a:ea typeface="Calibri" pitchFamily="34" charset="0"/>
                <a:cs typeface="Times New Roman" pitchFamily="18" charset="0"/>
              </a:rPr>
              <a:t>1995-96 to 1999-2000 , </a:t>
            </a:r>
            <a:r>
              <a:rPr lang="en-US" sz="2000" b="1" dirty="0">
                <a:solidFill>
                  <a:prstClr val="black"/>
                </a:solidFill>
                <a:latin typeface="Times New Roman" pitchFamily="18" charset="0"/>
                <a:ea typeface="Calibri" pitchFamily="34" charset="0"/>
                <a:cs typeface="Times New Roman" pitchFamily="18" charset="0"/>
              </a:rPr>
              <a:t>Period V </a:t>
            </a:r>
            <a:r>
              <a:rPr lang="en-US" sz="2000" dirty="0">
                <a:solidFill>
                  <a:prstClr val="black"/>
                </a:solidFill>
                <a:latin typeface="Times New Roman" pitchFamily="18" charset="0"/>
                <a:ea typeface="Calibri" pitchFamily="34" charset="0"/>
                <a:cs typeface="Times New Roman" pitchFamily="18" charset="0"/>
              </a:rPr>
              <a:t>– 2000-01 to 2004-05, </a:t>
            </a:r>
            <a:r>
              <a:rPr lang="en-US" sz="2000" b="1" dirty="0">
                <a:solidFill>
                  <a:prstClr val="black"/>
                </a:solidFill>
                <a:latin typeface="Times New Roman" pitchFamily="18" charset="0"/>
                <a:ea typeface="Calibri" pitchFamily="34" charset="0"/>
                <a:cs typeface="Times New Roman" pitchFamily="18" charset="0"/>
              </a:rPr>
              <a:t>Period VI </a:t>
            </a:r>
            <a:r>
              <a:rPr lang="en-US" sz="2000" dirty="0">
                <a:solidFill>
                  <a:prstClr val="black"/>
                </a:solidFill>
                <a:latin typeface="Times New Roman" pitchFamily="18" charset="0"/>
                <a:ea typeface="Calibri" pitchFamily="34" charset="0"/>
                <a:cs typeface="Times New Roman" pitchFamily="18" charset="0"/>
              </a:rPr>
              <a:t>-2005-06 to 2009-2010 </a:t>
            </a:r>
            <a:r>
              <a:rPr lang="en-US" sz="2000" dirty="0" smtClean="0">
                <a:solidFill>
                  <a:prstClr val="black"/>
                </a:solidFill>
                <a:latin typeface="Times New Roman" pitchFamily="18" charset="0"/>
                <a:ea typeface="Calibri" pitchFamily="34" charset="0"/>
                <a:cs typeface="Times New Roman" pitchFamily="18" charset="0"/>
              </a:rPr>
              <a:t>and for </a:t>
            </a:r>
            <a:endParaRPr lang="en-US" sz="2000" dirty="0">
              <a:solidFill>
                <a:prstClr val="black"/>
              </a:solidFill>
              <a:latin typeface="Times New Roman" pitchFamily="18" charset="0"/>
              <a:cs typeface="Times New Roman" pitchFamily="18" charset="0"/>
            </a:endParaRPr>
          </a:p>
          <a:p>
            <a:pPr marL="0" lvl="0" indent="0" algn="just" eaLnBrk="0" fontAlgn="base" hangingPunct="0">
              <a:spcBef>
                <a:spcPct val="0"/>
              </a:spcBef>
              <a:spcAft>
                <a:spcPct val="0"/>
              </a:spcAft>
              <a:buNone/>
            </a:pPr>
            <a:r>
              <a:rPr lang="en-US" sz="2000" dirty="0">
                <a:solidFill>
                  <a:prstClr val="black"/>
                </a:solidFill>
                <a:latin typeface="Times New Roman" pitchFamily="18" charset="0"/>
                <a:ea typeface="Calibri" pitchFamily="34" charset="0"/>
                <a:cs typeface="Times New Roman" pitchFamily="18" charset="0"/>
              </a:rPr>
              <a:t> </a:t>
            </a:r>
            <a:r>
              <a:rPr lang="en-US" sz="2000" b="1" dirty="0" smtClean="0">
                <a:solidFill>
                  <a:prstClr val="black"/>
                </a:solidFill>
                <a:latin typeface="Times New Roman" pitchFamily="18" charset="0"/>
                <a:ea typeface="Calibri" pitchFamily="34" charset="0"/>
                <a:cs typeface="Times New Roman" pitchFamily="18" charset="0"/>
              </a:rPr>
              <a:t>Overall </a:t>
            </a:r>
            <a:r>
              <a:rPr lang="en-US" sz="2000" b="1" dirty="0">
                <a:solidFill>
                  <a:prstClr val="black"/>
                </a:solidFill>
                <a:latin typeface="Times New Roman" pitchFamily="18" charset="0"/>
                <a:ea typeface="Calibri" pitchFamily="34" charset="0"/>
                <a:cs typeface="Times New Roman" pitchFamily="18" charset="0"/>
              </a:rPr>
              <a:t>Period- </a:t>
            </a:r>
            <a:r>
              <a:rPr lang="en-US" sz="2000" dirty="0">
                <a:solidFill>
                  <a:prstClr val="black"/>
                </a:solidFill>
                <a:latin typeface="Times New Roman" pitchFamily="18" charset="0"/>
                <a:ea typeface="Calibri" pitchFamily="34" charset="0"/>
                <a:cs typeface="Times New Roman" pitchFamily="18" charset="0"/>
              </a:rPr>
              <a:t>1980-81 to </a:t>
            </a:r>
            <a:r>
              <a:rPr lang="en-US" sz="2000" dirty="0" smtClean="0">
                <a:solidFill>
                  <a:prstClr val="black"/>
                </a:solidFill>
                <a:latin typeface="Times New Roman" pitchFamily="18" charset="0"/>
                <a:ea typeface="Calibri" pitchFamily="34" charset="0"/>
                <a:cs typeface="Times New Roman" pitchFamily="18" charset="0"/>
              </a:rPr>
              <a:t>2009-2010.</a:t>
            </a:r>
            <a:endParaRPr lang="en-US" sz="2000" dirty="0">
              <a:solidFill>
                <a:prstClr val="black"/>
              </a:solidFill>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512214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8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6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3756</TotalTime>
  <Words>2525</Words>
  <Application>Microsoft Office PowerPoint</Application>
  <PresentationFormat>On-screen Show (4:3)</PresentationFormat>
  <Paragraphs>869</Paragraphs>
  <Slides>29</Slides>
  <Notes>1</Notes>
  <HiddenSlides>0</HiddenSlides>
  <MMClips>0</MMClips>
  <ScaleCrop>false</ScaleCrop>
  <HeadingPairs>
    <vt:vector size="4" baseType="variant">
      <vt:variant>
        <vt:lpstr>Theme</vt:lpstr>
      </vt:variant>
      <vt:variant>
        <vt:i4>9</vt:i4>
      </vt:variant>
      <vt:variant>
        <vt:lpstr>Slide Titles</vt:lpstr>
      </vt:variant>
      <vt:variant>
        <vt:i4>29</vt:i4>
      </vt:variant>
    </vt:vector>
  </HeadingPairs>
  <TitlesOfParts>
    <vt:vector size="38" baseType="lpstr">
      <vt:lpstr>Office Theme</vt:lpstr>
      <vt:lpstr>1_Office Theme</vt:lpstr>
      <vt:lpstr>2_Office Theme</vt:lpstr>
      <vt:lpstr>4_Office Theme</vt:lpstr>
      <vt:lpstr>5_Office Theme</vt:lpstr>
      <vt:lpstr>6_Office Theme</vt:lpstr>
      <vt:lpstr>8_Office Theme</vt:lpstr>
      <vt:lpstr>11_Office Theme</vt:lpstr>
      <vt:lpstr>16_Office Theme</vt:lpstr>
      <vt:lpstr>Welcome</vt:lpstr>
      <vt:lpstr>    CROP DIVERSIFICATION  IN  MARATHWADA  REGION  OF MAHARASHTRA   STATE : An economic Analysis        </vt:lpstr>
      <vt:lpstr> INTRODUCTION </vt:lpstr>
      <vt:lpstr> Objectives </vt:lpstr>
      <vt:lpstr>    METHODOLOGY  </vt:lpstr>
      <vt:lpstr>  Crops  selected  for  the  study </vt:lpstr>
      <vt:lpstr> Data base </vt:lpstr>
      <vt:lpstr>Analytical tools and techniques</vt:lpstr>
      <vt:lpstr>                   Analysis of cropping pattern changes</vt:lpstr>
      <vt:lpstr> Growth analysis  </vt:lpstr>
      <vt:lpstr>Quantification of crop diversification</vt:lpstr>
      <vt:lpstr>Cont…..</vt:lpstr>
      <vt:lpstr>Cont…</vt:lpstr>
      <vt:lpstr> Factors affecting on crop diversification</vt:lpstr>
      <vt:lpstr>Result and Discussion</vt:lpstr>
      <vt:lpstr>Table 1 . Change in cropping pattern in Marathwada region during 1980-81 to 2010-11 ( Area in “00” hectares )</vt:lpstr>
      <vt:lpstr>Change in cropping pattern in Marathwada region during 1980-81 to 2010-11 ( Area in “00” hectares )</vt:lpstr>
      <vt:lpstr>Table.2 Compound growth rates of area , production and productivity of major crops in  Marathwada region</vt:lpstr>
      <vt:lpstr>Cont..</vt:lpstr>
      <vt:lpstr>Table 3. Measurement of crop diversification :-Decadal Diversification indices for various districts of Marathwada region as a whole with its Divisions</vt:lpstr>
      <vt:lpstr>Measurement of crop diversification :- Decadal Diversification indices for various districts of  Marathwada region as a whole with its Divisions</vt:lpstr>
      <vt:lpstr>Table 23. Measurement of crop diversification :- Crops group wise Diversification indices for various districts of Marathwada region as a whole with its Divisions</vt:lpstr>
      <vt:lpstr>Measurement of crop diversification :- Crops group wise Diversification indices for various districts of Marathwada region as a whole with its Divisions</vt:lpstr>
      <vt:lpstr>Table 4. Estimated regression function for the determinants of crop diversification for  Overall crops</vt:lpstr>
      <vt:lpstr>Conclusions</vt:lpstr>
      <vt:lpstr>Cont……</vt:lpstr>
      <vt:lpstr>Policy implications</vt:lpstr>
      <vt:lpstr>  LITERATURE CITED </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supriya</dc:creator>
  <cp:lastModifiedBy>supriya</cp:lastModifiedBy>
  <cp:revision>175</cp:revision>
  <dcterms:created xsi:type="dcterms:W3CDTF">2014-07-27T03:59:15Z</dcterms:created>
  <dcterms:modified xsi:type="dcterms:W3CDTF">2014-10-29T10:00:00Z</dcterms:modified>
</cp:coreProperties>
</file>