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70" r:id="rId2"/>
    <p:sldId id="258" r:id="rId3"/>
    <p:sldId id="282" r:id="rId4"/>
    <p:sldId id="281" r:id="rId5"/>
    <p:sldId id="260" r:id="rId6"/>
    <p:sldId id="274" r:id="rId7"/>
    <p:sldId id="273" r:id="rId8"/>
    <p:sldId id="262" r:id="rId9"/>
    <p:sldId id="261" r:id="rId10"/>
    <p:sldId id="279" r:id="rId11"/>
    <p:sldId id="277" r:id="rId12"/>
    <p:sldId id="278" r:id="rId13"/>
    <p:sldId id="265" r:id="rId14"/>
    <p:sldId id="280" r:id="rId15"/>
    <p:sldId id="266" r:id="rId16"/>
    <p:sldId id="267" r:id="rId17"/>
    <p:sldId id="268" r:id="rId18"/>
    <p:sldId id="257" r:id="rId19"/>
    <p:sldId id="269" r:id="rId20"/>
    <p:sldId id="283" r:id="rId21"/>
    <p:sldId id="271"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DABBE-62F1-49C8-AFCF-50A32E0162C9}" type="datetimeFigureOut">
              <a:rPr lang="en-US" smtClean="0"/>
              <a:pPr/>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303249-3DF1-4F05-B652-2B5E5ACB10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303249-3DF1-4F05-B652-2B5E5ACB10B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303249-3DF1-4F05-B652-2B5E5ACB10B9}"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303249-3DF1-4F05-B652-2B5E5ACB10B9}"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9/16/2014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9/16/2014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9/16/2014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3276600"/>
            <a:ext cx="5715000" cy="2849563"/>
          </a:xfrm>
        </p:spPr>
        <p:txBody>
          <a:bodyPr>
            <a:normAutofit/>
          </a:bodyPr>
          <a:lstStyle/>
          <a:p>
            <a:pPr>
              <a:buNone/>
            </a:pPr>
            <a:r>
              <a:rPr lang="en-US" dirty="0" smtClean="0">
                <a:solidFill>
                  <a:srgbClr val="FF0000"/>
                </a:solidFill>
              </a:rPr>
              <a:t>Dr. </a:t>
            </a:r>
            <a:r>
              <a:rPr lang="en-US" dirty="0" err="1" smtClean="0">
                <a:solidFill>
                  <a:srgbClr val="FF0000"/>
                </a:solidFill>
              </a:rPr>
              <a:t>Supriya</a:t>
            </a:r>
            <a:r>
              <a:rPr lang="en-US" dirty="0" smtClean="0">
                <a:solidFill>
                  <a:srgbClr val="FF0000"/>
                </a:solidFill>
              </a:rPr>
              <a:t>. B</a:t>
            </a:r>
          </a:p>
          <a:p>
            <a:pPr>
              <a:buNone/>
            </a:pPr>
            <a:r>
              <a:rPr lang="en-US" sz="2000" dirty="0" smtClean="0">
                <a:solidFill>
                  <a:srgbClr val="FF0000"/>
                </a:solidFill>
                <a:cs typeface="Times New Roman" pitchFamily="18" charset="0"/>
              </a:rPr>
              <a:t>Assistant Professor</a:t>
            </a:r>
          </a:p>
          <a:p>
            <a:pPr>
              <a:buNone/>
            </a:pPr>
            <a:r>
              <a:rPr lang="en-US" sz="2000" dirty="0" smtClean="0">
                <a:solidFill>
                  <a:srgbClr val="FF0000"/>
                </a:solidFill>
                <a:cs typeface="Times New Roman" pitchFamily="18" charset="0"/>
              </a:rPr>
              <a:t>Department of Veterinary Anatomy,</a:t>
            </a:r>
          </a:p>
          <a:p>
            <a:pPr>
              <a:buNone/>
            </a:pPr>
            <a:r>
              <a:rPr lang="en-US" sz="2000" dirty="0" smtClean="0">
                <a:solidFill>
                  <a:srgbClr val="FF0000"/>
                </a:solidFill>
                <a:cs typeface="Times New Roman" pitchFamily="18" charset="0"/>
              </a:rPr>
              <a:t>College of Veterinary Science</a:t>
            </a:r>
          </a:p>
          <a:p>
            <a:pPr>
              <a:buNone/>
            </a:pPr>
            <a:r>
              <a:rPr lang="en-US" sz="2000" dirty="0" smtClean="0">
                <a:solidFill>
                  <a:srgbClr val="FF0000"/>
                </a:solidFill>
                <a:cs typeface="Times New Roman" pitchFamily="18" charset="0"/>
              </a:rPr>
              <a:t>Sri </a:t>
            </a:r>
            <a:r>
              <a:rPr lang="en-US" sz="2000" dirty="0" err="1" smtClean="0">
                <a:solidFill>
                  <a:srgbClr val="FF0000"/>
                </a:solidFill>
                <a:cs typeface="Times New Roman" pitchFamily="18" charset="0"/>
              </a:rPr>
              <a:t>Venkateswara</a:t>
            </a:r>
            <a:r>
              <a:rPr lang="en-US" sz="2000" dirty="0" smtClean="0">
                <a:solidFill>
                  <a:srgbClr val="FF0000"/>
                </a:solidFill>
                <a:cs typeface="Times New Roman" pitchFamily="18" charset="0"/>
              </a:rPr>
              <a:t> Veterinary University, </a:t>
            </a:r>
            <a:r>
              <a:rPr lang="en-US" sz="2000" dirty="0" err="1" smtClean="0">
                <a:solidFill>
                  <a:srgbClr val="FF0000"/>
                </a:solidFill>
                <a:cs typeface="Times New Roman" pitchFamily="18" charset="0"/>
              </a:rPr>
              <a:t>Tirupati</a:t>
            </a:r>
            <a:r>
              <a:rPr lang="en-US" sz="2000" dirty="0" smtClean="0">
                <a:solidFill>
                  <a:srgbClr val="FF0000"/>
                </a:solidFill>
                <a:cs typeface="Times New Roman" pitchFamily="18" charset="0"/>
              </a:rPr>
              <a:t>, Andhra Pradesh.</a:t>
            </a:r>
          </a:p>
          <a:p>
            <a:pPr>
              <a:buNone/>
            </a:pPr>
            <a:endParaRPr lang="en-US" dirty="0"/>
          </a:p>
        </p:txBody>
      </p:sp>
      <p:sp>
        <p:nvSpPr>
          <p:cNvPr id="2" name="Title 1"/>
          <p:cNvSpPr>
            <a:spLocks noGrp="1"/>
          </p:cNvSpPr>
          <p:nvPr>
            <p:ph type="title"/>
          </p:nvPr>
        </p:nvSpPr>
        <p:spPr>
          <a:xfrm>
            <a:off x="457200" y="274638"/>
            <a:ext cx="8305800" cy="2087562"/>
          </a:xfrm>
        </p:spPr>
        <p:txBody>
          <a:bodyPr>
            <a:normAutofit/>
          </a:bodyPr>
          <a:lstStyle/>
          <a:p>
            <a:r>
              <a:rPr lang="en-US" b="1" i="1" dirty="0" smtClean="0">
                <a:solidFill>
                  <a:srgbClr val="FF0000"/>
                </a:solidFill>
                <a:latin typeface="Aharoni" pitchFamily="2" charset="-79"/>
                <a:cs typeface="Aharoni" pitchFamily="2" charset="-79"/>
              </a:rPr>
              <a:t> </a:t>
            </a:r>
            <a:r>
              <a:rPr lang="en-US" b="1" i="1" dirty="0" smtClean="0">
                <a:solidFill>
                  <a:schemeClr val="accent2">
                    <a:lumMod val="75000"/>
                  </a:schemeClr>
                </a:solidFill>
                <a:latin typeface="Aharoni" pitchFamily="2" charset="-79"/>
                <a:cs typeface="Aharoni" pitchFamily="2" charset="-79"/>
              </a:rPr>
              <a:t>Visceral smallpox in a sheep flock in Andhra Pradesh, </a:t>
            </a:r>
            <a:r>
              <a:rPr lang="en-US" b="1" i="1" dirty="0" smtClean="0">
                <a:solidFill>
                  <a:schemeClr val="accent2">
                    <a:lumMod val="75000"/>
                  </a:schemeClr>
                </a:solidFill>
                <a:latin typeface="Aharoni" pitchFamily="2" charset="-79"/>
                <a:cs typeface="Aharoni" pitchFamily="2" charset="-79"/>
              </a:rPr>
              <a:t>India-</a:t>
            </a:r>
            <a:br>
              <a:rPr lang="en-US" b="1" i="1" dirty="0" smtClean="0">
                <a:solidFill>
                  <a:schemeClr val="accent2">
                    <a:lumMod val="75000"/>
                  </a:schemeClr>
                </a:solidFill>
                <a:latin typeface="Aharoni" pitchFamily="2" charset="-79"/>
                <a:cs typeface="Aharoni" pitchFamily="2" charset="-79"/>
              </a:rPr>
            </a:br>
            <a:r>
              <a:rPr lang="en-US" b="1" i="1" dirty="0" smtClean="0">
                <a:solidFill>
                  <a:schemeClr val="accent2">
                    <a:lumMod val="75000"/>
                  </a:schemeClr>
                </a:solidFill>
                <a:latin typeface="Aharoni" pitchFamily="2" charset="-79"/>
                <a:cs typeface="Aharoni" pitchFamily="2" charset="-79"/>
              </a:rPr>
              <a:t> </a:t>
            </a:r>
            <a:r>
              <a:rPr lang="en-US" b="1" i="1" dirty="0" smtClean="0">
                <a:solidFill>
                  <a:schemeClr val="accent2">
                    <a:lumMod val="75000"/>
                  </a:schemeClr>
                </a:solidFill>
                <a:latin typeface="Aharoni" pitchFamily="2" charset="-79"/>
                <a:cs typeface="Aharoni" pitchFamily="2" charset="-79"/>
              </a:rPr>
              <a:t>A case report</a:t>
            </a:r>
            <a:endParaRPr lang="en-US" dirty="0">
              <a:solidFill>
                <a:schemeClr val="accent2">
                  <a:lumMod val="75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Image017.jpg"/>
          <p:cNvPicPr>
            <a:picLocks noChangeAspect="1" noChangeArrowheads="1"/>
          </p:cNvPicPr>
          <p:nvPr/>
        </p:nvPicPr>
        <p:blipFill>
          <a:blip r:embed="rId2"/>
          <a:srcRect/>
          <a:stretch>
            <a:fillRect/>
          </a:stretch>
        </p:blipFill>
        <p:spPr bwMode="auto">
          <a:xfrm>
            <a:off x="4572000" y="762000"/>
            <a:ext cx="4572000" cy="6096000"/>
          </a:xfrm>
          <a:prstGeom prst="rect">
            <a:avLst/>
          </a:prstGeom>
          <a:noFill/>
        </p:spPr>
      </p:pic>
      <p:sp>
        <p:nvSpPr>
          <p:cNvPr id="4" name="TextBox 3"/>
          <p:cNvSpPr txBox="1"/>
          <p:nvPr/>
        </p:nvSpPr>
        <p:spPr>
          <a:xfrm>
            <a:off x="381000" y="1219200"/>
            <a:ext cx="4191000" cy="2246769"/>
          </a:xfrm>
          <a:prstGeom prst="rect">
            <a:avLst/>
          </a:prstGeom>
          <a:noFill/>
        </p:spPr>
        <p:txBody>
          <a:bodyPr wrap="square" rtlCol="0">
            <a:spAutoFit/>
          </a:bodyPr>
          <a:lstStyle/>
          <a:p>
            <a:r>
              <a:rPr lang="en-US" sz="2800" dirty="0" smtClean="0"/>
              <a:t>Numerous hard lesions of up to 2 cm in diameter were observed throughout the lungs.</a:t>
            </a:r>
            <a:endParaRPr lang="en-US" sz="2800" dirty="0">
              <a:solidFill>
                <a:srgbClr val="FF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Image018.jpg"/>
          <p:cNvPicPr>
            <a:picLocks noChangeAspect="1" noChangeArrowheads="1"/>
          </p:cNvPicPr>
          <p:nvPr/>
        </p:nvPicPr>
        <p:blipFill>
          <a:blip r:embed="rId2"/>
          <a:srcRect/>
          <a:stretch>
            <a:fillRect/>
          </a:stretch>
        </p:blipFill>
        <p:spPr bwMode="auto">
          <a:xfrm>
            <a:off x="2286000" y="381000"/>
            <a:ext cx="4572000" cy="6096000"/>
          </a:xfrm>
          <a:prstGeom prst="rect">
            <a:avLst/>
          </a:prstGeom>
          <a:noFill/>
        </p:spPr>
      </p:pic>
      <p:sp>
        <p:nvSpPr>
          <p:cNvPr id="3" name="TextBox 2"/>
          <p:cNvSpPr txBox="1"/>
          <p:nvPr/>
        </p:nvSpPr>
        <p:spPr>
          <a:xfrm>
            <a:off x="6781800" y="1828800"/>
            <a:ext cx="2362200" cy="954107"/>
          </a:xfrm>
          <a:prstGeom prst="rect">
            <a:avLst/>
          </a:prstGeom>
          <a:noFill/>
        </p:spPr>
        <p:txBody>
          <a:bodyPr wrap="square" rtlCol="0">
            <a:spAutoFit/>
          </a:bodyPr>
          <a:lstStyle/>
          <a:p>
            <a:r>
              <a:rPr lang="en-US" sz="2800" dirty="0" smtClean="0">
                <a:solidFill>
                  <a:srgbClr val="FF0000"/>
                </a:solidFill>
                <a:latin typeface="Aharoni" pitchFamily="2" charset="-79"/>
                <a:cs typeface="Aharoni" pitchFamily="2" charset="-79"/>
              </a:rPr>
              <a:t>Lesions in trachea</a:t>
            </a:r>
            <a:endParaRPr lang="en-US" sz="2800" dirty="0">
              <a:solidFill>
                <a:srgbClr val="FF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Image021.jpg"/>
          <p:cNvPicPr>
            <a:picLocks noChangeAspect="1" noChangeArrowheads="1"/>
          </p:cNvPicPr>
          <p:nvPr/>
        </p:nvPicPr>
        <p:blipFill>
          <a:blip r:embed="rId2"/>
          <a:srcRect/>
          <a:stretch>
            <a:fillRect/>
          </a:stretch>
        </p:blipFill>
        <p:spPr bwMode="auto">
          <a:xfrm>
            <a:off x="2286000" y="381000"/>
            <a:ext cx="4572000" cy="6096000"/>
          </a:xfrm>
          <a:prstGeom prst="rect">
            <a:avLst/>
          </a:prstGeom>
          <a:noFill/>
        </p:spPr>
      </p:pic>
      <p:sp>
        <p:nvSpPr>
          <p:cNvPr id="4" name="Right Arrow 3"/>
          <p:cNvSpPr/>
          <p:nvPr/>
        </p:nvSpPr>
        <p:spPr>
          <a:xfrm>
            <a:off x="3962400" y="4419600"/>
            <a:ext cx="381000" cy="1524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FF0000"/>
              </a:solidFill>
            </a:endParaRPr>
          </a:p>
        </p:txBody>
      </p:sp>
      <p:sp>
        <p:nvSpPr>
          <p:cNvPr id="7" name="TextBox 6"/>
          <p:cNvSpPr txBox="1"/>
          <p:nvPr/>
        </p:nvSpPr>
        <p:spPr>
          <a:xfrm>
            <a:off x="5486400" y="3432213"/>
            <a:ext cx="3124200" cy="523220"/>
          </a:xfrm>
          <a:prstGeom prst="rect">
            <a:avLst/>
          </a:prstGeom>
          <a:noFill/>
        </p:spPr>
        <p:txBody>
          <a:bodyPr wrap="square" rtlCol="0">
            <a:spAutoFit/>
          </a:bodyPr>
          <a:lstStyle/>
          <a:p>
            <a:r>
              <a:rPr lang="en-US" sz="2800" dirty="0" smtClean="0">
                <a:solidFill>
                  <a:srgbClr val="FF0000"/>
                </a:solidFill>
                <a:latin typeface="Aharoni" pitchFamily="2" charset="-79"/>
                <a:cs typeface="Aharoni" pitchFamily="2" charset="-79"/>
              </a:rPr>
              <a:t>Lesions on heart</a:t>
            </a:r>
            <a:endParaRPr lang="en-US" sz="2800" dirty="0">
              <a:solidFill>
                <a:srgbClr val="FF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rmAutofit fontScale="90000"/>
          </a:bodyPr>
          <a:lstStyle/>
          <a:p>
            <a:r>
              <a:rPr lang="en-US" dirty="0" smtClean="0">
                <a:solidFill>
                  <a:schemeClr val="accent2">
                    <a:lumMod val="60000"/>
                    <a:lumOff val="40000"/>
                  </a:schemeClr>
                </a:solidFill>
              </a:rPr>
              <a:t>SAMPLE COLLECTION</a:t>
            </a:r>
            <a:endParaRPr lang="en-US" dirty="0">
              <a:solidFill>
                <a:schemeClr val="accent2">
                  <a:lumMod val="60000"/>
                  <a:lumOff val="40000"/>
                </a:schemeClr>
              </a:solidFill>
            </a:endParaRPr>
          </a:p>
        </p:txBody>
      </p:sp>
      <p:sp>
        <p:nvSpPr>
          <p:cNvPr id="4" name="Content Placeholder 3"/>
          <p:cNvSpPr>
            <a:spLocks noGrp="1"/>
          </p:cNvSpPr>
          <p:nvPr>
            <p:ph idx="1"/>
          </p:nvPr>
        </p:nvSpPr>
        <p:spPr>
          <a:xfrm>
            <a:off x="457200" y="914400"/>
            <a:ext cx="8229600" cy="5334000"/>
          </a:xfrm>
        </p:spPr>
        <p:txBody>
          <a:bodyPr>
            <a:normAutofit fontScale="92500" lnSpcReduction="10000"/>
          </a:bodyPr>
          <a:lstStyle/>
          <a:p>
            <a:r>
              <a:rPr lang="en-US" dirty="0" smtClean="0"/>
              <a:t> </a:t>
            </a:r>
            <a:r>
              <a:rPr lang="en-US" dirty="0" smtClean="0">
                <a:latin typeface="Aharoni" pitchFamily="2" charset="-79"/>
                <a:cs typeface="Aharoni" pitchFamily="2" charset="-79"/>
              </a:rPr>
              <a:t>Trachea</a:t>
            </a:r>
          </a:p>
          <a:p>
            <a:r>
              <a:rPr lang="en-US" dirty="0" smtClean="0">
                <a:latin typeface="Aharoni" pitchFamily="2" charset="-79"/>
                <a:cs typeface="Aharoni" pitchFamily="2" charset="-79"/>
              </a:rPr>
              <a:t> lung</a:t>
            </a:r>
          </a:p>
          <a:p>
            <a:r>
              <a:rPr lang="en-US" dirty="0" smtClean="0">
                <a:latin typeface="Aharoni" pitchFamily="2" charset="-79"/>
                <a:cs typeface="Aharoni" pitchFamily="2" charset="-79"/>
              </a:rPr>
              <a:t> lymph node</a:t>
            </a:r>
          </a:p>
          <a:p>
            <a:r>
              <a:rPr lang="en-US" dirty="0" smtClean="0">
                <a:latin typeface="Aharoni" pitchFamily="2" charset="-79"/>
                <a:cs typeface="Aharoni" pitchFamily="2" charset="-79"/>
              </a:rPr>
              <a:t> Buffy coat from blood </a:t>
            </a:r>
          </a:p>
          <a:p>
            <a:r>
              <a:rPr lang="en-US" dirty="0" smtClean="0">
                <a:latin typeface="Aharoni" pitchFamily="2" charset="-79"/>
                <a:cs typeface="Aharoni" pitchFamily="2" charset="-79"/>
              </a:rPr>
              <a:t> Blood in heparin or EDTA</a:t>
            </a:r>
          </a:p>
          <a:p>
            <a:r>
              <a:rPr lang="en-US" dirty="0" smtClean="0">
                <a:latin typeface="Aharoni" pitchFamily="2" charset="-79"/>
                <a:cs typeface="Aharoni" pitchFamily="2" charset="-79"/>
              </a:rPr>
              <a:t> Skin</a:t>
            </a:r>
          </a:p>
          <a:p>
            <a:r>
              <a:rPr lang="en-US" dirty="0" smtClean="0">
                <a:latin typeface="Aharoni" pitchFamily="2" charset="-79"/>
                <a:cs typeface="Aharoni" pitchFamily="2" charset="-79"/>
              </a:rPr>
              <a:t>Samples for virus isolation must be sent to the laboratory as soon as possible. They should be kept cold and shipped on wet ice or gel packs. If these samples must be shipped long distances without refrigeration, glycerol (10%) can be added. The tissue samples must be large enough that the medium does not penetrate into the center of the tissue and destroy the viruses there.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a:xfrm>
            <a:off x="457200" y="1143000"/>
            <a:ext cx="8229600" cy="5257800"/>
          </a:xfrm>
        </p:spPr>
        <p:txBody>
          <a:bodyPr>
            <a:normAutofit fontScale="85000" lnSpcReduction="20000"/>
          </a:bodyPr>
          <a:lstStyle/>
          <a:p>
            <a:endParaRPr lang="en-US" sz="2600" dirty="0" smtClean="0">
              <a:latin typeface="Aharoni" pitchFamily="2" charset="-79"/>
              <a:cs typeface="Aharoni" pitchFamily="2" charset="-79"/>
            </a:endParaRPr>
          </a:p>
          <a:p>
            <a:r>
              <a:rPr lang="en-US" sz="2600" dirty="0" smtClean="0">
                <a:latin typeface="Aharoni" pitchFamily="2" charset="-79"/>
                <a:cs typeface="Aharoni" pitchFamily="2" charset="-79"/>
              </a:rPr>
              <a:t>History</a:t>
            </a:r>
          </a:p>
          <a:p>
            <a:r>
              <a:rPr lang="en-US" sz="2600" dirty="0" smtClean="0">
                <a:latin typeface="Aharoni" pitchFamily="2" charset="-79"/>
                <a:cs typeface="Aharoni" pitchFamily="2" charset="-79"/>
              </a:rPr>
              <a:t>Clinical signs</a:t>
            </a:r>
          </a:p>
          <a:p>
            <a:r>
              <a:rPr lang="en-US" sz="2600" dirty="0" smtClean="0">
                <a:latin typeface="Aharoni" pitchFamily="2" charset="-79"/>
                <a:cs typeface="Aharoni" pitchFamily="2" charset="-79"/>
              </a:rPr>
              <a:t>Autopsy</a:t>
            </a:r>
          </a:p>
          <a:p>
            <a:r>
              <a:rPr lang="en-US" sz="2600" i="1" dirty="0" smtClean="0">
                <a:latin typeface="Aharoni" pitchFamily="2" charset="-79"/>
                <a:cs typeface="Aharoni" pitchFamily="2" charset="-79"/>
              </a:rPr>
              <a:t>Polymerase chain reaction</a:t>
            </a:r>
          </a:p>
          <a:p>
            <a:pPr>
              <a:buNone/>
            </a:pPr>
            <a:endParaRPr lang="en-US" sz="2600" i="1" dirty="0" smtClean="0">
              <a:latin typeface="Aharoni" pitchFamily="2" charset="-79"/>
              <a:cs typeface="Aharoni" pitchFamily="2" charset="-79"/>
            </a:endParaRPr>
          </a:p>
          <a:p>
            <a:r>
              <a:rPr lang="en-US" sz="2600" i="1" dirty="0" smtClean="0">
                <a:latin typeface="Aharoni" pitchFamily="2" charset="-79"/>
                <a:cs typeface="Aharoni" pitchFamily="2" charset="-79"/>
              </a:rPr>
              <a:t>Histopathology</a:t>
            </a:r>
          </a:p>
          <a:p>
            <a:r>
              <a:rPr lang="en-US" sz="2600" i="1" dirty="0" smtClean="0">
                <a:latin typeface="Aharoni" pitchFamily="2" charset="-79"/>
                <a:cs typeface="Aharoni" pitchFamily="2" charset="-79"/>
              </a:rPr>
              <a:t>Transmission electron microscope</a:t>
            </a:r>
          </a:p>
          <a:p>
            <a:r>
              <a:rPr lang="en-US" sz="2600" b="1" dirty="0" smtClean="0">
                <a:latin typeface="Aharoni" pitchFamily="2" charset="-79"/>
                <a:cs typeface="Aharoni" pitchFamily="2" charset="-79"/>
              </a:rPr>
              <a:t>Animal inoculation</a:t>
            </a:r>
          </a:p>
          <a:p>
            <a:r>
              <a:rPr lang="en-US" sz="2600" b="1" dirty="0" smtClean="0">
                <a:latin typeface="Aharoni" pitchFamily="2" charset="-79"/>
                <a:cs typeface="Aharoni" pitchFamily="2" charset="-79"/>
              </a:rPr>
              <a:t>Fluorescent antibody tests</a:t>
            </a:r>
            <a:endParaRPr lang="en-US" sz="2600" i="1" dirty="0" smtClean="0">
              <a:latin typeface="Aharoni" pitchFamily="2" charset="-79"/>
              <a:cs typeface="Aharoni" pitchFamily="2" charset="-79"/>
            </a:endParaRPr>
          </a:p>
          <a:p>
            <a:r>
              <a:rPr lang="en-US" sz="2600" i="1" dirty="0" smtClean="0">
                <a:latin typeface="Aharoni" pitchFamily="2" charset="-79"/>
                <a:cs typeface="Aharoni" pitchFamily="2" charset="-79"/>
              </a:rPr>
              <a:t>Agar gel </a:t>
            </a:r>
            <a:r>
              <a:rPr lang="en-US" sz="2600" i="1" dirty="0" err="1" smtClean="0">
                <a:latin typeface="Aharoni" pitchFamily="2" charset="-79"/>
                <a:cs typeface="Aharoni" pitchFamily="2" charset="-79"/>
              </a:rPr>
              <a:t>immunodiffusion</a:t>
            </a:r>
            <a:r>
              <a:rPr lang="en-US" sz="2600" i="1" dirty="0" smtClean="0">
                <a:latin typeface="Aharoni" pitchFamily="2" charset="-79"/>
                <a:cs typeface="Aharoni" pitchFamily="2" charset="-79"/>
              </a:rPr>
              <a:t> test (AGID)</a:t>
            </a:r>
          </a:p>
          <a:p>
            <a:r>
              <a:rPr lang="en-US" sz="2600" i="1" dirty="0" smtClean="0">
                <a:latin typeface="Aharoni" pitchFamily="2" charset="-79"/>
                <a:cs typeface="Aharoni" pitchFamily="2" charset="-79"/>
              </a:rPr>
              <a:t>Enzyme-linked </a:t>
            </a:r>
            <a:r>
              <a:rPr lang="en-US" sz="2600" i="1" dirty="0" err="1" smtClean="0">
                <a:latin typeface="Aharoni" pitchFamily="2" charset="-79"/>
                <a:cs typeface="Aharoni" pitchFamily="2" charset="-79"/>
              </a:rPr>
              <a:t>immunosorbent</a:t>
            </a:r>
            <a:r>
              <a:rPr lang="en-US" sz="2600" i="1" dirty="0" smtClean="0">
                <a:latin typeface="Aharoni" pitchFamily="2" charset="-79"/>
                <a:cs typeface="Aharoni" pitchFamily="2" charset="-79"/>
              </a:rPr>
              <a:t> assay (ELISA)</a:t>
            </a:r>
          </a:p>
          <a:p>
            <a:r>
              <a:rPr lang="en-US" sz="2600" b="1" dirty="0" smtClean="0">
                <a:latin typeface="Aharoni" pitchFamily="2" charset="-79"/>
                <a:cs typeface="Aharoni" pitchFamily="2" charset="-79"/>
              </a:rPr>
              <a:t>Virus </a:t>
            </a:r>
            <a:r>
              <a:rPr lang="en-US" sz="2600" b="1" dirty="0" err="1" smtClean="0">
                <a:latin typeface="Aharoni" pitchFamily="2" charset="-79"/>
                <a:cs typeface="Aharoni" pitchFamily="2" charset="-79"/>
              </a:rPr>
              <a:t>neutralisation</a:t>
            </a:r>
            <a:endParaRPr lang="en-US" sz="2600" b="1" dirty="0" smtClean="0">
              <a:latin typeface="Aharoni" pitchFamily="2" charset="-79"/>
              <a:cs typeface="Aharoni" pitchFamily="2" charset="-79"/>
            </a:endParaRPr>
          </a:p>
          <a:p>
            <a:r>
              <a:rPr lang="en-US" sz="2600" b="1" dirty="0" smtClean="0">
                <a:latin typeface="Aharoni" pitchFamily="2" charset="-79"/>
                <a:cs typeface="Aharoni" pitchFamily="2" charset="-79"/>
              </a:rPr>
              <a:t>Indirect fluorescent antibody test</a:t>
            </a:r>
          </a:p>
          <a:p>
            <a:r>
              <a:rPr lang="en-US" sz="2600" b="1" dirty="0" smtClean="0">
                <a:latin typeface="Aharoni" pitchFamily="2" charset="-79"/>
                <a:cs typeface="Aharoni" pitchFamily="2" charset="-79"/>
              </a:rPr>
              <a:t>Western blot analysis</a:t>
            </a:r>
            <a:endParaRPr lang="en-US" sz="2600" i="1" dirty="0" smtClean="0">
              <a:latin typeface="Aharoni" pitchFamily="2" charset="-79"/>
              <a:cs typeface="Aharoni" pitchFamily="2" charset="-79"/>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solidFill>
                  <a:schemeClr val="accent4">
                    <a:lumMod val="75000"/>
                  </a:schemeClr>
                </a:solidFill>
              </a:rPr>
              <a:t>Differntial</a:t>
            </a:r>
            <a:r>
              <a:rPr lang="en-US" dirty="0" smtClean="0">
                <a:solidFill>
                  <a:schemeClr val="accent4">
                    <a:lumMod val="75000"/>
                  </a:schemeClr>
                </a:solidFill>
              </a:rPr>
              <a:t> diagnosis</a:t>
            </a:r>
            <a:endParaRPr lang="en-US" dirty="0">
              <a:solidFill>
                <a:schemeClr val="accent4">
                  <a:lumMod val="75000"/>
                </a:schemeClr>
              </a:solidFill>
            </a:endParaRPr>
          </a:p>
        </p:txBody>
      </p:sp>
      <p:sp>
        <p:nvSpPr>
          <p:cNvPr id="4" name="Content Placeholder 3"/>
          <p:cNvSpPr>
            <a:spLocks noGrp="1"/>
          </p:cNvSpPr>
          <p:nvPr>
            <p:ph idx="1"/>
          </p:nvPr>
        </p:nvSpPr>
        <p:spPr>
          <a:xfrm>
            <a:off x="457200" y="1481328"/>
            <a:ext cx="8305800" cy="4525963"/>
          </a:xfrm>
        </p:spPr>
        <p:txBody>
          <a:bodyPr>
            <a:normAutofit lnSpcReduction="10000"/>
          </a:bodyPr>
          <a:lstStyle/>
          <a:p>
            <a:endParaRPr lang="en-US" dirty="0" smtClean="0">
              <a:latin typeface="Aharoni" pitchFamily="2" charset="-79"/>
              <a:cs typeface="Aharoni" pitchFamily="2" charset="-79"/>
            </a:endParaRPr>
          </a:p>
          <a:p>
            <a:r>
              <a:rPr lang="en-US" dirty="0" smtClean="0">
                <a:latin typeface="Aharoni" pitchFamily="2" charset="-79"/>
                <a:cs typeface="Aharoni" pitchFamily="2" charset="-79"/>
              </a:rPr>
              <a:t> Parasitic pneumonia </a:t>
            </a:r>
          </a:p>
          <a:p>
            <a:r>
              <a:rPr lang="en-US" dirty="0" smtClean="0">
                <a:latin typeface="Aharoni" pitchFamily="2" charset="-79"/>
                <a:cs typeface="Aharoni" pitchFamily="2" charset="-79"/>
              </a:rPr>
              <a:t>Contagious </a:t>
            </a:r>
            <a:r>
              <a:rPr lang="en-US" dirty="0" err="1" smtClean="0">
                <a:latin typeface="Aharoni" pitchFamily="2" charset="-79"/>
                <a:cs typeface="Aharoni" pitchFamily="2" charset="-79"/>
              </a:rPr>
              <a:t>ecthyma</a:t>
            </a:r>
            <a:r>
              <a:rPr lang="en-US" dirty="0" smtClean="0">
                <a:latin typeface="Aharoni" pitchFamily="2" charset="-79"/>
                <a:cs typeface="Aharoni" pitchFamily="2" charset="-79"/>
              </a:rPr>
              <a:t> (</a:t>
            </a:r>
            <a:r>
              <a:rPr lang="en-US" dirty="0" err="1" smtClean="0">
                <a:latin typeface="Aharoni" pitchFamily="2" charset="-79"/>
                <a:cs typeface="Aharoni" pitchFamily="2" charset="-79"/>
              </a:rPr>
              <a:t>orf</a:t>
            </a:r>
            <a:r>
              <a:rPr lang="en-US" dirty="0" smtClean="0">
                <a:latin typeface="Aharoni" pitchFamily="2" charset="-79"/>
                <a:cs typeface="Aharoni" pitchFamily="2" charset="-79"/>
              </a:rPr>
              <a:t>) </a:t>
            </a:r>
          </a:p>
          <a:p>
            <a:r>
              <a:rPr lang="en-US" dirty="0" smtClean="0">
                <a:latin typeface="Aharoni" pitchFamily="2" charset="-79"/>
                <a:cs typeface="Aharoni" pitchFamily="2" charset="-79"/>
              </a:rPr>
              <a:t> Insect bites </a:t>
            </a:r>
          </a:p>
          <a:p>
            <a:r>
              <a:rPr lang="en-US" dirty="0" smtClean="0">
                <a:latin typeface="Aharoni" pitchFamily="2" charset="-79"/>
                <a:cs typeface="Aharoni" pitchFamily="2" charset="-79"/>
              </a:rPr>
              <a:t> Bluetongue </a:t>
            </a:r>
          </a:p>
          <a:p>
            <a:r>
              <a:rPr lang="en-US" dirty="0" smtClean="0">
                <a:latin typeface="Aharoni" pitchFamily="2" charset="-79"/>
                <a:cs typeface="Aharoni" pitchFamily="2" charset="-79"/>
              </a:rPr>
              <a:t> </a:t>
            </a:r>
            <a:r>
              <a:rPr lang="en-US" dirty="0" err="1" smtClean="0">
                <a:latin typeface="Aharoni" pitchFamily="2" charset="-79"/>
                <a:cs typeface="Aharoni" pitchFamily="2" charset="-79"/>
              </a:rPr>
              <a:t>Peste</a:t>
            </a:r>
            <a:r>
              <a:rPr lang="en-US" dirty="0" smtClean="0">
                <a:latin typeface="Aharoni" pitchFamily="2" charset="-79"/>
                <a:cs typeface="Aharoni" pitchFamily="2" charset="-79"/>
              </a:rPr>
              <a:t> des </a:t>
            </a:r>
            <a:r>
              <a:rPr lang="en-US" dirty="0" err="1" smtClean="0">
                <a:latin typeface="Aharoni" pitchFamily="2" charset="-79"/>
                <a:cs typeface="Aharoni" pitchFamily="2" charset="-79"/>
              </a:rPr>
              <a:t>petits</a:t>
            </a:r>
            <a:r>
              <a:rPr lang="en-US" dirty="0" smtClean="0">
                <a:latin typeface="Aharoni" pitchFamily="2" charset="-79"/>
                <a:cs typeface="Aharoni" pitchFamily="2" charset="-79"/>
              </a:rPr>
              <a:t> ruminants </a:t>
            </a:r>
          </a:p>
          <a:p>
            <a:r>
              <a:rPr lang="en-US" dirty="0" smtClean="0">
                <a:latin typeface="Aharoni" pitchFamily="2" charset="-79"/>
                <a:cs typeface="Aharoni" pitchFamily="2" charset="-79"/>
              </a:rPr>
              <a:t> </a:t>
            </a:r>
            <a:r>
              <a:rPr lang="en-US" dirty="0" err="1" smtClean="0">
                <a:latin typeface="Aharoni" pitchFamily="2" charset="-79"/>
                <a:cs typeface="Aharoni" pitchFamily="2" charset="-79"/>
              </a:rPr>
              <a:t>Photosensitisation</a:t>
            </a:r>
            <a:r>
              <a:rPr lang="en-US" dirty="0" smtClean="0">
                <a:latin typeface="Aharoni" pitchFamily="2" charset="-79"/>
                <a:cs typeface="Aharoni" pitchFamily="2" charset="-79"/>
              </a:rPr>
              <a:t> </a:t>
            </a:r>
          </a:p>
          <a:p>
            <a:r>
              <a:rPr lang="en-US" dirty="0" smtClean="0">
                <a:latin typeface="Aharoni" pitchFamily="2" charset="-79"/>
                <a:cs typeface="Aharoni" pitchFamily="2" charset="-79"/>
              </a:rPr>
              <a:t> </a:t>
            </a:r>
            <a:r>
              <a:rPr lang="en-US" dirty="0" err="1" smtClean="0">
                <a:latin typeface="Aharoni" pitchFamily="2" charset="-79"/>
                <a:cs typeface="Aharoni" pitchFamily="2" charset="-79"/>
              </a:rPr>
              <a:t>Dermatophilosis</a:t>
            </a:r>
            <a:r>
              <a:rPr lang="en-US" dirty="0" smtClean="0">
                <a:latin typeface="Aharoni" pitchFamily="2" charset="-79"/>
                <a:cs typeface="Aharoni" pitchFamily="2" charset="-79"/>
              </a:rPr>
              <a:t> </a:t>
            </a:r>
          </a:p>
          <a:p>
            <a:r>
              <a:rPr lang="en-US" dirty="0" smtClean="0">
                <a:latin typeface="Aharoni" pitchFamily="2" charset="-79"/>
                <a:cs typeface="Aharoni" pitchFamily="2" charset="-79"/>
              </a:rPr>
              <a:t> </a:t>
            </a:r>
            <a:r>
              <a:rPr lang="en-US" dirty="0" err="1" smtClean="0">
                <a:latin typeface="Aharoni" pitchFamily="2" charset="-79"/>
                <a:cs typeface="Aharoni" pitchFamily="2" charset="-79"/>
              </a:rPr>
              <a:t>Caseous</a:t>
            </a:r>
            <a:r>
              <a:rPr lang="en-US" dirty="0" smtClean="0">
                <a:latin typeface="Aharoni" pitchFamily="2" charset="-79"/>
                <a:cs typeface="Aharoni" pitchFamily="2" charset="-79"/>
              </a:rPr>
              <a:t> lymphadenitis </a:t>
            </a:r>
          </a:p>
          <a:p>
            <a:r>
              <a:rPr lang="en-US" dirty="0" smtClean="0">
                <a:latin typeface="Aharoni" pitchFamily="2" charset="-79"/>
                <a:cs typeface="Aharoni" pitchFamily="2" charset="-79"/>
              </a:rPr>
              <a:t> Mange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Treatment </a:t>
            </a:r>
            <a:endParaRPr lang="en-US" dirty="0">
              <a:solidFill>
                <a:srgbClr val="FF0000"/>
              </a:solidFill>
            </a:endParaRPr>
          </a:p>
        </p:txBody>
      </p:sp>
      <p:sp>
        <p:nvSpPr>
          <p:cNvPr id="4" name="Content Placeholder 3"/>
          <p:cNvSpPr>
            <a:spLocks noGrp="1"/>
          </p:cNvSpPr>
          <p:nvPr>
            <p:ph idx="1"/>
          </p:nvPr>
        </p:nvSpPr>
        <p:spPr>
          <a:xfrm>
            <a:off x="457200" y="1371600"/>
            <a:ext cx="8229600" cy="4635691"/>
          </a:xfrm>
        </p:spPr>
        <p:txBody>
          <a:bodyPr/>
          <a:lstStyle/>
          <a:p>
            <a:r>
              <a:rPr lang="en-US" dirty="0" smtClean="0">
                <a:latin typeface="Aharoni" pitchFamily="2" charset="-79"/>
                <a:cs typeface="Aharoni" pitchFamily="2" charset="-79"/>
              </a:rPr>
              <a:t>Antibiotic</a:t>
            </a:r>
          </a:p>
          <a:p>
            <a:r>
              <a:rPr lang="en-US" dirty="0" smtClean="0">
                <a:latin typeface="Aharoni" pitchFamily="2" charset="-79"/>
                <a:cs typeface="Aharoni" pitchFamily="2" charset="-79"/>
              </a:rPr>
              <a:t>Anti inflammatory</a:t>
            </a:r>
          </a:p>
          <a:p>
            <a:r>
              <a:rPr lang="en-US" dirty="0" smtClean="0">
                <a:latin typeface="Aharoni" pitchFamily="2" charset="-79"/>
                <a:cs typeface="Aharoni" pitchFamily="2" charset="-79"/>
              </a:rPr>
              <a:t>B- complex</a:t>
            </a:r>
          </a:p>
          <a:p>
            <a:r>
              <a:rPr lang="en-US" dirty="0" smtClean="0">
                <a:latin typeface="Aharoni" pitchFamily="2" charset="-79"/>
                <a:cs typeface="Aharoni" pitchFamily="2" charset="-79"/>
              </a:rPr>
              <a:t>Gruels, chopped tender leaves feeding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685800"/>
            <a:ext cx="8915400" cy="5321491"/>
          </a:xfrm>
        </p:spPr>
        <p:txBody>
          <a:bodyPr>
            <a:noAutofit/>
          </a:bodyPr>
          <a:lstStyle/>
          <a:p>
            <a:pPr>
              <a:buNone/>
            </a:pPr>
            <a:endParaRPr lang="en-US" sz="2400" dirty="0" smtClean="0">
              <a:latin typeface="Aharoni" pitchFamily="2" charset="-79"/>
              <a:cs typeface="Aharoni" pitchFamily="2" charset="-79"/>
            </a:endParaRPr>
          </a:p>
          <a:p>
            <a:r>
              <a:rPr lang="en-US" sz="2400" dirty="0" smtClean="0">
                <a:latin typeface="Aharoni" pitchFamily="2" charset="-79"/>
                <a:cs typeface="Aharoni" pitchFamily="2" charset="-79"/>
              </a:rPr>
              <a:t> If culling is not possible, isolation of infected herds and sick animals for at least 45 days after recovery. </a:t>
            </a:r>
          </a:p>
          <a:p>
            <a:r>
              <a:rPr lang="en-US" sz="2400" dirty="0" smtClean="0">
                <a:latin typeface="Aharoni" pitchFamily="2" charset="-79"/>
                <a:cs typeface="Aharoni" pitchFamily="2" charset="-79"/>
              </a:rPr>
              <a:t> Slaughtering of infected herd if possible </a:t>
            </a:r>
          </a:p>
          <a:p>
            <a:r>
              <a:rPr lang="en-US" sz="2400" dirty="0" smtClean="0">
                <a:latin typeface="Aharoni" pitchFamily="2" charset="-79"/>
                <a:cs typeface="Aharoni" pitchFamily="2" charset="-79"/>
              </a:rPr>
              <a:t> Proper disposal of cadavers and products - burning or burial is often used </a:t>
            </a:r>
          </a:p>
          <a:p>
            <a:r>
              <a:rPr lang="en-US" sz="2400" dirty="0" smtClean="0">
                <a:latin typeface="Aharoni" pitchFamily="2" charset="-79"/>
                <a:cs typeface="Aharoni" pitchFamily="2" charset="-79"/>
              </a:rPr>
              <a:t> Stringent cleaning and disinfection of farms and equipment. </a:t>
            </a:r>
          </a:p>
          <a:p>
            <a:r>
              <a:rPr lang="en-US" sz="2400" dirty="0" smtClean="0">
                <a:latin typeface="Aharoni" pitchFamily="2" charset="-79"/>
                <a:cs typeface="Aharoni" pitchFamily="2" charset="-79"/>
              </a:rPr>
              <a:t> Quarantine of new animals before introduction into herds. </a:t>
            </a:r>
          </a:p>
          <a:p>
            <a:r>
              <a:rPr lang="en-US" sz="2400" dirty="0" smtClean="0">
                <a:latin typeface="Aharoni" pitchFamily="2" charset="-79"/>
                <a:cs typeface="Aharoni" pitchFamily="2" charset="-79"/>
              </a:rPr>
              <a:t> Animal and vehicle movement controls within infected areas. </a:t>
            </a:r>
          </a:p>
          <a:p>
            <a:r>
              <a:rPr lang="en-US" sz="2400" dirty="0" smtClean="0">
                <a:latin typeface="Aharoni" pitchFamily="2" charset="-79"/>
                <a:cs typeface="Aharoni" pitchFamily="2" charset="-79"/>
              </a:rPr>
              <a:t> Vaccination may be considered when the disease has spread more widely.</a:t>
            </a:r>
          </a:p>
          <a:p>
            <a:endParaRPr lang="en-US" sz="2400" dirty="0">
              <a:latin typeface="Aharoni" pitchFamily="2" charset="-79"/>
              <a:cs typeface="Aharoni" pitchFamily="2" charset="-79"/>
            </a:endParaRPr>
          </a:p>
        </p:txBody>
      </p:sp>
      <p:sp>
        <p:nvSpPr>
          <p:cNvPr id="5" name="Title 4"/>
          <p:cNvSpPr>
            <a:spLocks noGrp="1"/>
          </p:cNvSpPr>
          <p:nvPr>
            <p:ph type="title"/>
          </p:nvPr>
        </p:nvSpPr>
        <p:spPr>
          <a:xfrm>
            <a:off x="457200" y="0"/>
            <a:ext cx="8229600" cy="1371600"/>
          </a:xfrm>
        </p:spPr>
        <p:txBody>
          <a:bodyPr/>
          <a:lstStyle/>
          <a:p>
            <a:r>
              <a:rPr lang="en-US" dirty="0" smtClean="0"/>
              <a:t>Care to be taken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3050"/>
            <a:ext cx="8458200" cy="2012950"/>
          </a:xfrm>
        </p:spPr>
        <p:txBody>
          <a:bodyPr>
            <a:noAutofit/>
          </a:bodyPr>
          <a:lstStyle/>
          <a:p>
            <a:r>
              <a:rPr lang="en-US" sz="2400" dirty="0" smtClean="0">
                <a:solidFill>
                  <a:schemeClr val="tx1">
                    <a:lumMod val="95000"/>
                    <a:lumOff val="5000"/>
                  </a:schemeClr>
                </a:solidFill>
                <a:latin typeface="Aharoni" pitchFamily="2" charset="-79"/>
                <a:cs typeface="Aharoni" pitchFamily="2" charset="-79"/>
              </a:rPr>
              <a:t>Vaccination is the only effective way to control the sheep pox and goat pox outbreaks in endemic countries. Unfortunately, currently no marker vaccines allowing the differentiation of infected from vaccinated animals are available.</a:t>
            </a:r>
            <a:r>
              <a:rPr lang="en-US" sz="2000" dirty="0" smtClean="0">
                <a:solidFill>
                  <a:schemeClr val="tx1">
                    <a:lumMod val="95000"/>
                    <a:lumOff val="5000"/>
                  </a:schemeClr>
                </a:solidFill>
                <a:latin typeface="Aharoni" pitchFamily="2" charset="-79"/>
                <a:cs typeface="Aharoni" pitchFamily="2" charset="-79"/>
              </a:rPr>
              <a:t/>
            </a:r>
            <a:br>
              <a:rPr lang="en-US" sz="2000" dirty="0" smtClean="0">
                <a:solidFill>
                  <a:schemeClr val="tx1">
                    <a:lumMod val="95000"/>
                    <a:lumOff val="5000"/>
                  </a:schemeClr>
                </a:solidFill>
                <a:latin typeface="Aharoni" pitchFamily="2" charset="-79"/>
                <a:cs typeface="Aharoni" pitchFamily="2" charset="-79"/>
              </a:rPr>
            </a:br>
            <a:r>
              <a:rPr lang="en-US" sz="1400" dirty="0" smtClean="0">
                <a:latin typeface="Aharoni" pitchFamily="2" charset="-79"/>
                <a:cs typeface="Aharoni" pitchFamily="2" charset="-79"/>
              </a:rPr>
              <a:t/>
            </a:r>
            <a:br>
              <a:rPr lang="en-US" sz="1400" dirty="0" smtClean="0">
                <a:latin typeface="Aharoni" pitchFamily="2" charset="-79"/>
                <a:cs typeface="Aharoni" pitchFamily="2" charset="-79"/>
              </a:rPr>
            </a:br>
            <a:endParaRPr lang="en-US" sz="1400" dirty="0">
              <a:latin typeface="Aharoni" pitchFamily="2" charset="-79"/>
              <a:cs typeface="Aharoni" pitchFamily="2" charset="-79"/>
            </a:endParaRPr>
          </a:p>
        </p:txBody>
      </p:sp>
      <p:sp>
        <p:nvSpPr>
          <p:cNvPr id="7" name="Content Placeholder 6"/>
          <p:cNvSpPr>
            <a:spLocks noGrp="1"/>
          </p:cNvSpPr>
          <p:nvPr>
            <p:ph sz="quarter" idx="2"/>
          </p:nvPr>
        </p:nvSpPr>
        <p:spPr>
          <a:xfrm>
            <a:off x="228600" y="1905000"/>
            <a:ext cx="4572000" cy="4495800"/>
          </a:xfrm>
        </p:spPr>
        <p:txBody>
          <a:bodyPr>
            <a:normAutofit lnSpcReduction="10000"/>
          </a:bodyPr>
          <a:lstStyle/>
          <a:p>
            <a:endParaRPr lang="en-US" b="1" u="sng" dirty="0" smtClean="0">
              <a:latin typeface="Aharoni" pitchFamily="2" charset="-79"/>
              <a:cs typeface="Aharoni" pitchFamily="2" charset="-79"/>
            </a:endParaRPr>
          </a:p>
          <a:p>
            <a:r>
              <a:rPr lang="en-US" b="1" u="sng" dirty="0" smtClean="0">
                <a:latin typeface="Aharoni" pitchFamily="2" charset="-79"/>
                <a:cs typeface="Aharoni" pitchFamily="2" charset="-79"/>
              </a:rPr>
              <a:t>Sheep Pox Vaccine</a:t>
            </a:r>
          </a:p>
          <a:p>
            <a:pPr marL="0" lvl="0" indent="0" eaLnBrk="0" fontAlgn="base" hangingPunct="0">
              <a:spcBef>
                <a:spcPct val="0"/>
              </a:spcBef>
              <a:spcAft>
                <a:spcPct val="0"/>
              </a:spcAft>
              <a:buClrTx/>
              <a:buSzTx/>
              <a:buNone/>
            </a:pPr>
            <a:r>
              <a:rPr lang="en-US" dirty="0" smtClean="0">
                <a:latin typeface="Aharoni" pitchFamily="2" charset="-79"/>
                <a:cs typeface="Aharoni" pitchFamily="2" charset="-79"/>
              </a:rPr>
              <a:t>  </a:t>
            </a:r>
          </a:p>
          <a:p>
            <a:pPr marL="0" lvl="0" indent="0" eaLnBrk="0" fontAlgn="base" hangingPunct="0">
              <a:spcBef>
                <a:spcPct val="0"/>
              </a:spcBef>
              <a:spcAft>
                <a:spcPct val="0"/>
              </a:spcAft>
              <a:buClrTx/>
              <a:buSzTx/>
              <a:buFontTx/>
              <a:buChar char="•"/>
            </a:pPr>
            <a:r>
              <a:rPr lang="en-US" b="1" dirty="0" smtClean="0">
                <a:latin typeface="Aharoni" pitchFamily="2" charset="-79"/>
                <a:cs typeface="Aharoni" pitchFamily="2" charset="-79"/>
              </a:rPr>
              <a:t>Composition:</a:t>
            </a:r>
            <a:r>
              <a:rPr lang="en-US" dirty="0" smtClean="0">
                <a:latin typeface="Aharoni" pitchFamily="2" charset="-79"/>
                <a:cs typeface="Aharoni" pitchFamily="2" charset="-79"/>
              </a:rPr>
              <a:t>  </a:t>
            </a:r>
            <a:r>
              <a:rPr lang="en-US" dirty="0" err="1" smtClean="0">
                <a:latin typeface="Aharoni" pitchFamily="2" charset="-79"/>
                <a:cs typeface="Aharoni" pitchFamily="2" charset="-79"/>
              </a:rPr>
              <a:t>Raksha</a:t>
            </a:r>
            <a:r>
              <a:rPr lang="en-US" dirty="0" smtClean="0">
                <a:latin typeface="Aharoni" pitchFamily="2" charset="-79"/>
                <a:cs typeface="Aharoni" pitchFamily="2" charset="-79"/>
              </a:rPr>
              <a:t> - SP vaccine contains live attenuated sheep pox virus grown on primary lamb testicle cell culture and freeze dried. The virus is comprised of “ Romanian “ strain.</a:t>
            </a:r>
          </a:p>
          <a:p>
            <a:pPr marL="0" lvl="0" indent="0" eaLnBrk="0" fontAlgn="base" hangingPunct="0">
              <a:spcBef>
                <a:spcPct val="0"/>
              </a:spcBef>
              <a:spcAft>
                <a:spcPct val="0"/>
              </a:spcAft>
              <a:buClrTx/>
              <a:buSzTx/>
              <a:buFontTx/>
              <a:buChar char="•"/>
            </a:pPr>
            <a:r>
              <a:rPr lang="en-US" dirty="0" smtClean="0">
                <a:latin typeface="Aharoni" pitchFamily="2" charset="-79"/>
                <a:cs typeface="Aharoni" pitchFamily="2" charset="-79"/>
              </a:rPr>
              <a:t> The Kenya O 180 strain is possibly the vaccine with the best safety and efficacy.</a:t>
            </a:r>
          </a:p>
          <a:p>
            <a:pPr marL="0" lvl="0" indent="0" eaLnBrk="0" fontAlgn="base" hangingPunct="0">
              <a:spcBef>
                <a:spcPct val="0"/>
              </a:spcBef>
              <a:spcAft>
                <a:spcPct val="0"/>
              </a:spcAft>
              <a:buClrTx/>
              <a:buSzTx/>
              <a:buNone/>
            </a:pPr>
            <a:endParaRPr lang="en-US" dirty="0" smtClean="0">
              <a:latin typeface="Aharoni" pitchFamily="2" charset="-79"/>
              <a:cs typeface="Aharoni" pitchFamily="2" charset="-79"/>
            </a:endParaRPr>
          </a:p>
          <a:p>
            <a:endParaRPr lang="en-US" dirty="0">
              <a:latin typeface="Aharoni" pitchFamily="2" charset="-79"/>
              <a:cs typeface="Aharoni" pitchFamily="2" charset="-79"/>
            </a:endParaRPr>
          </a:p>
        </p:txBody>
      </p:sp>
      <p:pic>
        <p:nvPicPr>
          <p:cNvPr id="10" name="Content Placeholder 9" descr="Sheep Pox Vaccine"/>
          <p:cNvPicPr>
            <a:picLocks noGrp="1" noChangeAspect="1" noChangeArrowheads="1"/>
          </p:cNvPicPr>
          <p:nvPr>
            <p:ph sz="quarter" idx="4"/>
          </p:nvPr>
        </p:nvPicPr>
        <p:blipFill>
          <a:blip r:embed="rId2"/>
          <a:srcRect/>
          <a:stretch>
            <a:fillRect/>
          </a:stretch>
        </p:blipFill>
        <p:spPr bwMode="auto">
          <a:xfrm>
            <a:off x="4837112" y="2272506"/>
            <a:ext cx="3823494" cy="382349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Conclusion </a:t>
            </a:r>
            <a:endParaRPr lang="en-US" dirty="0"/>
          </a:p>
        </p:txBody>
      </p:sp>
      <p:sp>
        <p:nvSpPr>
          <p:cNvPr id="4" name="Content Placeholder 3"/>
          <p:cNvSpPr>
            <a:spLocks noGrp="1"/>
          </p:cNvSpPr>
          <p:nvPr>
            <p:ph idx="1"/>
          </p:nvPr>
        </p:nvSpPr>
        <p:spPr>
          <a:xfrm>
            <a:off x="457200" y="1481328"/>
            <a:ext cx="8229600" cy="4157471"/>
          </a:xfrm>
        </p:spPr>
        <p:txBody>
          <a:bodyPr>
            <a:normAutofit fontScale="92500"/>
          </a:bodyPr>
          <a:lstStyle/>
          <a:p>
            <a:pPr>
              <a:buFont typeface="Wingdings" pitchFamily="2" charset="2"/>
              <a:buChar char="Ø"/>
            </a:pPr>
            <a:r>
              <a:rPr lang="en-US" dirty="0" smtClean="0">
                <a:latin typeface="Aharoni" pitchFamily="2" charset="-79"/>
                <a:cs typeface="Aharoni" pitchFamily="2" charset="-79"/>
              </a:rPr>
              <a:t>Sheep and goat pox can limit trade and prevent the development of intensive livestock production. </a:t>
            </a:r>
          </a:p>
          <a:p>
            <a:pPr>
              <a:buFont typeface="Wingdings" pitchFamily="2" charset="2"/>
              <a:buChar char="Ø"/>
            </a:pPr>
            <a:r>
              <a:rPr lang="en-US" dirty="0" err="1" smtClean="0">
                <a:latin typeface="Aharoni" pitchFamily="2" charset="-79"/>
                <a:cs typeface="Aharoni" pitchFamily="2" charset="-79"/>
              </a:rPr>
              <a:t>Capripox</a:t>
            </a:r>
            <a:r>
              <a:rPr lang="en-US" dirty="0" smtClean="0">
                <a:latin typeface="Aharoni" pitchFamily="2" charset="-79"/>
                <a:cs typeface="Aharoni" pitchFamily="2" charset="-79"/>
              </a:rPr>
              <a:t> viruses have the potential to become emerging disease threats because of global climate change and changes in patterns of trade in animals and animal products. </a:t>
            </a:r>
          </a:p>
          <a:p>
            <a:pPr>
              <a:buFont typeface="Wingdings" pitchFamily="2" charset="2"/>
              <a:buChar char="Ø"/>
            </a:pPr>
            <a:r>
              <a:rPr lang="en-US" dirty="0" smtClean="0">
                <a:latin typeface="Aharoni" pitchFamily="2" charset="-79"/>
                <a:cs typeface="Aharoni" pitchFamily="2" charset="-79"/>
              </a:rPr>
              <a:t>They also could be used as economic bioterrorism agents.</a:t>
            </a:r>
          </a:p>
          <a:p>
            <a:pPr>
              <a:buFont typeface="Wingdings" pitchFamily="2" charset="2"/>
              <a:buChar char="Ø"/>
            </a:pPr>
            <a:r>
              <a:rPr lang="en-US" dirty="0" smtClean="0">
                <a:latin typeface="Aharoni" pitchFamily="2" charset="-79"/>
                <a:cs typeface="Aharoni" pitchFamily="2" charset="-79"/>
              </a:rPr>
              <a:t>Best way of combating is by using prophylactic vaccine.</a:t>
            </a:r>
          </a:p>
          <a:p>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5693866"/>
          </a:xfrm>
          <a:prstGeom prst="rect">
            <a:avLst/>
          </a:prstGeom>
        </p:spPr>
        <p:txBody>
          <a:bodyPr wrap="square">
            <a:spAutoFit/>
          </a:bodyPr>
          <a:lstStyle/>
          <a:p>
            <a:pPr>
              <a:buFont typeface="Wingdings" pitchFamily="2" charset="2"/>
              <a:buChar char="§"/>
            </a:pPr>
            <a:r>
              <a:rPr lang="en-US" sz="2800" dirty="0" smtClean="0">
                <a:latin typeface="Aharoni" pitchFamily="2" charset="-79"/>
                <a:cs typeface="Aharoni" pitchFamily="2" charset="-79"/>
              </a:rPr>
              <a:t> Sheep and goat pox are contagious viral   diseases of small ruminants. </a:t>
            </a:r>
          </a:p>
          <a:p>
            <a:pPr>
              <a:buFont typeface="Wingdings" pitchFamily="2" charset="2"/>
              <a:buChar char="§"/>
            </a:pPr>
            <a:r>
              <a:rPr lang="en-US" sz="2800" dirty="0" smtClean="0">
                <a:latin typeface="Aharoni" pitchFamily="2" charset="-79"/>
                <a:cs typeface="Aharoni" pitchFamily="2" charset="-79"/>
              </a:rPr>
              <a:t>The virus can replicate in cattle but does not cause clinical disease. The disease has not been detected in wild ungulate populations</a:t>
            </a:r>
            <a:r>
              <a:rPr lang="en-US" sz="2800" dirty="0" smtClean="0">
                <a:latin typeface="Aharoni" pitchFamily="2" charset="-79"/>
                <a:cs typeface="Aharoni" pitchFamily="2" charset="-79"/>
              </a:rPr>
              <a:t>.</a:t>
            </a:r>
          </a:p>
          <a:p>
            <a:endParaRPr lang="en-US" sz="2800" dirty="0" smtClean="0">
              <a:latin typeface="Aharoni" pitchFamily="2" charset="-79"/>
              <a:cs typeface="Aharoni" pitchFamily="2" charset="-79"/>
            </a:endParaRPr>
          </a:p>
          <a:p>
            <a:pPr lvl="1">
              <a:buFont typeface="Wingdings" pitchFamily="2" charset="2"/>
              <a:buChar char="§"/>
            </a:pPr>
            <a:r>
              <a:rPr lang="en-US" sz="2800" i="1" dirty="0" smtClean="0">
                <a:solidFill>
                  <a:schemeClr val="accent2">
                    <a:lumMod val="60000"/>
                    <a:lumOff val="40000"/>
                  </a:schemeClr>
                </a:solidFill>
                <a:latin typeface="Aharoni" pitchFamily="2" charset="-79"/>
                <a:cs typeface="Aharoni" pitchFamily="2" charset="-79"/>
              </a:rPr>
              <a:t>Family Pox </a:t>
            </a:r>
            <a:r>
              <a:rPr lang="en-US" sz="2800" i="1" dirty="0" err="1" smtClean="0">
                <a:solidFill>
                  <a:schemeClr val="accent2">
                    <a:lumMod val="60000"/>
                    <a:lumOff val="40000"/>
                  </a:schemeClr>
                </a:solidFill>
                <a:latin typeface="Aharoni" pitchFamily="2" charset="-79"/>
                <a:cs typeface="Aharoni" pitchFamily="2" charset="-79"/>
              </a:rPr>
              <a:t>viridae</a:t>
            </a:r>
            <a:endParaRPr lang="en-US" sz="2800" i="1" dirty="0" smtClean="0">
              <a:solidFill>
                <a:schemeClr val="accent2">
                  <a:lumMod val="60000"/>
                  <a:lumOff val="40000"/>
                </a:schemeClr>
              </a:solidFill>
              <a:latin typeface="Aharoni" pitchFamily="2" charset="-79"/>
              <a:cs typeface="Aharoni" pitchFamily="2" charset="-79"/>
            </a:endParaRPr>
          </a:p>
          <a:p>
            <a:pPr lvl="1">
              <a:buFont typeface="Wingdings" pitchFamily="2" charset="2"/>
              <a:buChar char="§"/>
            </a:pPr>
            <a:r>
              <a:rPr lang="en-US" sz="2800" dirty="0" smtClean="0">
                <a:solidFill>
                  <a:schemeClr val="accent2">
                    <a:lumMod val="60000"/>
                    <a:lumOff val="40000"/>
                  </a:schemeClr>
                </a:solidFill>
                <a:latin typeface="Aharoni" pitchFamily="2" charset="-79"/>
                <a:cs typeface="Aharoni" pitchFamily="2" charset="-79"/>
              </a:rPr>
              <a:t>Subfamily </a:t>
            </a:r>
            <a:r>
              <a:rPr lang="en-US" sz="2800" i="1" dirty="0" err="1" smtClean="0">
                <a:solidFill>
                  <a:schemeClr val="accent2">
                    <a:lumMod val="60000"/>
                    <a:lumOff val="40000"/>
                  </a:schemeClr>
                </a:solidFill>
                <a:latin typeface="Aharoni" pitchFamily="2" charset="-79"/>
                <a:cs typeface="Aharoni" pitchFamily="2" charset="-79"/>
              </a:rPr>
              <a:t>Chordopox</a:t>
            </a:r>
            <a:r>
              <a:rPr lang="en-US" sz="2800" i="1" dirty="0" smtClean="0">
                <a:solidFill>
                  <a:schemeClr val="accent2">
                    <a:lumMod val="60000"/>
                    <a:lumOff val="40000"/>
                  </a:schemeClr>
                </a:solidFill>
                <a:latin typeface="Aharoni" pitchFamily="2" charset="-79"/>
                <a:cs typeface="Aharoni" pitchFamily="2" charset="-79"/>
              </a:rPr>
              <a:t> </a:t>
            </a:r>
            <a:r>
              <a:rPr lang="en-US" sz="2800" i="1" dirty="0" err="1" smtClean="0">
                <a:solidFill>
                  <a:schemeClr val="accent2">
                    <a:lumMod val="60000"/>
                    <a:lumOff val="40000"/>
                  </a:schemeClr>
                </a:solidFill>
                <a:latin typeface="Aharoni" pitchFamily="2" charset="-79"/>
                <a:cs typeface="Aharoni" pitchFamily="2" charset="-79"/>
              </a:rPr>
              <a:t>virinae</a:t>
            </a:r>
            <a:endParaRPr lang="en-US" sz="2800" dirty="0" smtClean="0">
              <a:solidFill>
                <a:schemeClr val="accent2">
                  <a:lumMod val="60000"/>
                  <a:lumOff val="40000"/>
                </a:schemeClr>
              </a:solidFill>
              <a:latin typeface="Aharoni" pitchFamily="2" charset="-79"/>
              <a:cs typeface="Aharoni" pitchFamily="2" charset="-79"/>
            </a:endParaRPr>
          </a:p>
          <a:p>
            <a:pPr lvl="1">
              <a:buFont typeface="Wingdings" pitchFamily="2" charset="2"/>
              <a:buChar char="§"/>
            </a:pPr>
            <a:r>
              <a:rPr lang="en-US" sz="2800" dirty="0" smtClean="0">
                <a:solidFill>
                  <a:schemeClr val="accent2">
                    <a:lumMod val="60000"/>
                    <a:lumOff val="40000"/>
                  </a:schemeClr>
                </a:solidFill>
                <a:latin typeface="Aharoni" pitchFamily="2" charset="-79"/>
                <a:cs typeface="Aharoni" pitchFamily="2" charset="-79"/>
              </a:rPr>
              <a:t>Genus </a:t>
            </a:r>
            <a:r>
              <a:rPr lang="en-US" sz="2800" i="1" dirty="0" err="1" smtClean="0">
                <a:solidFill>
                  <a:schemeClr val="accent2">
                    <a:lumMod val="60000"/>
                    <a:lumOff val="40000"/>
                  </a:schemeClr>
                </a:solidFill>
                <a:latin typeface="Aharoni" pitchFamily="2" charset="-79"/>
                <a:cs typeface="Aharoni" pitchFamily="2" charset="-79"/>
              </a:rPr>
              <a:t>Capripox</a:t>
            </a:r>
            <a:r>
              <a:rPr lang="en-US" sz="2800" i="1" dirty="0" smtClean="0">
                <a:solidFill>
                  <a:schemeClr val="accent2">
                    <a:lumMod val="60000"/>
                    <a:lumOff val="40000"/>
                  </a:schemeClr>
                </a:solidFill>
                <a:latin typeface="Aharoni" pitchFamily="2" charset="-79"/>
                <a:cs typeface="Aharoni" pitchFamily="2" charset="-79"/>
              </a:rPr>
              <a:t> virus</a:t>
            </a:r>
          </a:p>
          <a:p>
            <a:pPr>
              <a:buFont typeface="Wingdings" pitchFamily="2" charset="2"/>
              <a:buChar char="§"/>
            </a:pPr>
            <a:r>
              <a:rPr lang="en-US" sz="2800" dirty="0" smtClean="0">
                <a:latin typeface="Aharoni" pitchFamily="2" charset="-79"/>
                <a:cs typeface="Aharoni" pitchFamily="2" charset="-79"/>
              </a:rPr>
              <a:t>These diseases may be mild in indigenous breeds living in endemic areas, but are often fatal in newly introduced animals.</a:t>
            </a:r>
          </a:p>
          <a:p>
            <a:pPr>
              <a:buFont typeface="Wingdings" pitchFamily="2" charset="2"/>
              <a:buChar char="§"/>
            </a:pPr>
            <a:r>
              <a:rPr lang="en-US" sz="2800" dirty="0" smtClean="0">
                <a:latin typeface="Aharoni" pitchFamily="2" charset="-79"/>
                <a:cs typeface="Aharoni" pitchFamily="2" charset="-79"/>
              </a:rPr>
              <a:t>Incubation Period :4 to 21 days</a:t>
            </a:r>
            <a:endParaRPr lang="en-US" sz="28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6400800" cy="1066799"/>
          </a:xfrm>
        </p:spPr>
        <p:txBody>
          <a:bodyPr/>
          <a:lstStyle/>
          <a:p>
            <a:r>
              <a:rPr lang="en-US" dirty="0" smtClean="0"/>
              <a:t>Acknowledgments</a:t>
            </a:r>
            <a:endParaRPr lang="en-US" dirty="0"/>
          </a:p>
        </p:txBody>
      </p:sp>
      <p:sp>
        <p:nvSpPr>
          <p:cNvPr id="3" name="Subtitle 2"/>
          <p:cNvSpPr>
            <a:spLocks noGrp="1"/>
          </p:cNvSpPr>
          <p:nvPr>
            <p:ph type="subTitle" idx="1"/>
          </p:nvPr>
        </p:nvSpPr>
        <p:spPr/>
        <p:txBody>
          <a:bodyPr/>
          <a:lstStyle/>
          <a:p>
            <a:r>
              <a:rPr lang="en-US" dirty="0" smtClean="0">
                <a:latin typeface="Aharoni" pitchFamily="2" charset="-79"/>
                <a:cs typeface="Aharoni" pitchFamily="2" charset="-79"/>
              </a:rPr>
              <a:t>Animal Disease Diagnostic Laboratory</a:t>
            </a:r>
          </a:p>
          <a:p>
            <a:r>
              <a:rPr lang="en-US" dirty="0" smtClean="0">
                <a:latin typeface="Aharoni" pitchFamily="2" charset="-79"/>
                <a:cs typeface="Aharoni" pitchFamily="2" charset="-79"/>
              </a:rPr>
              <a:t>Vijayawada</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534400" cy="6463308"/>
          </a:xfrm>
          <a:prstGeom prst="rect">
            <a:avLst/>
          </a:prstGeom>
        </p:spPr>
        <p:txBody>
          <a:bodyPr wrap="square">
            <a:spAutoFit/>
          </a:bodyPr>
          <a:lstStyle/>
          <a:p>
            <a:pPr>
              <a:buBlip>
                <a:blip r:embed="rId2"/>
              </a:buBlip>
            </a:pPr>
            <a:r>
              <a:rPr lang="en-US" b="1" dirty="0" err="1" smtClean="0">
                <a:latin typeface="Aharoni" pitchFamily="2" charset="-79"/>
                <a:cs typeface="Aharoni" pitchFamily="2" charset="-79"/>
              </a:rPr>
              <a:t>Somayeh</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Sadeghi</a:t>
            </a:r>
            <a:r>
              <a:rPr lang="en-US" b="1" dirty="0" smtClean="0">
                <a:latin typeface="Aharoni" pitchFamily="2" charset="-79"/>
                <a:cs typeface="Aharoni" pitchFamily="2" charset="-79"/>
              </a:rPr>
              <a:t> , </a:t>
            </a:r>
            <a:r>
              <a:rPr lang="en-US" b="1" dirty="0" err="1" smtClean="0">
                <a:latin typeface="Aharoni" pitchFamily="2" charset="-79"/>
                <a:cs typeface="Aharoni" pitchFamily="2" charset="-79"/>
              </a:rPr>
              <a:t>Pouya</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Amjadi</a:t>
            </a:r>
            <a:r>
              <a:rPr lang="en-US" b="1" dirty="0" smtClean="0">
                <a:latin typeface="Aharoni" pitchFamily="2" charset="-79"/>
                <a:cs typeface="Aharoni" pitchFamily="2" charset="-79"/>
              </a:rPr>
              <a:t> , </a:t>
            </a:r>
            <a:r>
              <a:rPr lang="en-US" b="1" dirty="0" err="1" smtClean="0">
                <a:latin typeface="Aharoni" pitchFamily="2" charset="-79"/>
                <a:cs typeface="Aharoni" pitchFamily="2" charset="-79"/>
              </a:rPr>
              <a:t>Nasroallah</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Moradi</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kor</a:t>
            </a:r>
            <a:r>
              <a:rPr lang="en-US" b="1" dirty="0" smtClean="0">
                <a:latin typeface="Aharoni" pitchFamily="2" charset="-79"/>
                <a:cs typeface="Aharoni" pitchFamily="2" charset="-79"/>
              </a:rPr>
              <a:t>. Detection of visceral smallpox in a ewe: a case report. </a:t>
            </a:r>
            <a:r>
              <a:rPr lang="en-US" b="1" dirty="0" err="1" smtClean="0">
                <a:latin typeface="Aharoni" pitchFamily="2" charset="-79"/>
                <a:cs typeface="Aharoni" pitchFamily="2" charset="-79"/>
              </a:rPr>
              <a:t>Int</a:t>
            </a:r>
            <a:r>
              <a:rPr lang="en-US" b="1" dirty="0" smtClean="0">
                <a:latin typeface="Aharoni" pitchFamily="2" charset="-79"/>
                <a:cs typeface="Aharoni" pitchFamily="2" charset="-79"/>
              </a:rPr>
              <a:t> J </a:t>
            </a:r>
            <a:r>
              <a:rPr lang="en-US" b="1" dirty="0" err="1" smtClean="0">
                <a:latin typeface="Aharoni" pitchFamily="2" charset="-79"/>
                <a:cs typeface="Aharoni" pitchFamily="2" charset="-79"/>
              </a:rPr>
              <a:t>Biol</a:t>
            </a:r>
            <a:r>
              <a:rPr lang="en-US" b="1" dirty="0" smtClean="0">
                <a:latin typeface="Aharoni" pitchFamily="2" charset="-79"/>
                <a:cs typeface="Aharoni" pitchFamily="2" charset="-79"/>
              </a:rPr>
              <a:t> Med Res. 2012; 3(4): 2662-2665.</a:t>
            </a:r>
          </a:p>
          <a:p>
            <a:pPr>
              <a:buBlip>
                <a:blip r:embed="rId2"/>
              </a:buBlip>
            </a:pPr>
            <a:endParaRPr lang="en-US" b="1" dirty="0" smtClean="0">
              <a:latin typeface="Aharoni" pitchFamily="2" charset="-79"/>
              <a:cs typeface="Aharoni" pitchFamily="2" charset="-79"/>
            </a:endParaRPr>
          </a:p>
          <a:p>
            <a:pPr>
              <a:buBlip>
                <a:blip r:embed="rId2"/>
              </a:buBlip>
            </a:pPr>
            <a:r>
              <a:rPr lang="en-US" b="1" dirty="0" err="1" smtClean="0">
                <a:latin typeface="Aharoni" pitchFamily="2" charset="-79"/>
                <a:cs typeface="Aharoni" pitchFamily="2" charset="-79"/>
              </a:rPr>
              <a:t>Balinsky</a:t>
            </a:r>
            <a:r>
              <a:rPr lang="en-US" b="1" dirty="0" smtClean="0">
                <a:latin typeface="Aharoni" pitchFamily="2" charset="-79"/>
                <a:cs typeface="Aharoni" pitchFamily="2" charset="-79"/>
              </a:rPr>
              <a:t> CA, </a:t>
            </a:r>
            <a:r>
              <a:rPr lang="en-US" b="1" dirty="0" err="1" smtClean="0">
                <a:latin typeface="Aharoni" pitchFamily="2" charset="-79"/>
                <a:cs typeface="Aharoni" pitchFamily="2" charset="-79"/>
              </a:rPr>
              <a:t>Delhon</a:t>
            </a:r>
            <a:r>
              <a:rPr lang="en-US" b="1" dirty="0" smtClean="0">
                <a:latin typeface="Aharoni" pitchFamily="2" charset="-79"/>
                <a:cs typeface="Aharoni" pitchFamily="2" charset="-79"/>
              </a:rPr>
              <a:t> G, </a:t>
            </a:r>
            <a:r>
              <a:rPr lang="en-US" b="1" dirty="0" err="1" smtClean="0">
                <a:latin typeface="Aharoni" pitchFamily="2" charset="-79"/>
                <a:cs typeface="Aharoni" pitchFamily="2" charset="-79"/>
              </a:rPr>
              <a:t>Smoliga</a:t>
            </a:r>
            <a:r>
              <a:rPr lang="en-US" b="1" dirty="0" smtClean="0">
                <a:latin typeface="Aharoni" pitchFamily="2" charset="-79"/>
                <a:cs typeface="Aharoni" pitchFamily="2" charset="-79"/>
              </a:rPr>
              <a:t> G, </a:t>
            </a:r>
            <a:r>
              <a:rPr lang="en-US" b="1" dirty="0" err="1" smtClean="0">
                <a:latin typeface="Aharoni" pitchFamily="2" charset="-79"/>
                <a:cs typeface="Aharoni" pitchFamily="2" charset="-79"/>
              </a:rPr>
              <a:t>Prarat</a:t>
            </a:r>
            <a:r>
              <a:rPr lang="en-US" b="1" dirty="0" smtClean="0">
                <a:latin typeface="Aharoni" pitchFamily="2" charset="-79"/>
                <a:cs typeface="Aharoni" pitchFamily="2" charset="-79"/>
              </a:rPr>
              <a:t> M, French RA, Geary SJ, Rock DL, Rodriguez LL. Rapid preclinical detection of </a:t>
            </a:r>
            <a:r>
              <a:rPr lang="en-US" b="1" dirty="0" err="1" smtClean="0">
                <a:latin typeface="Aharoni" pitchFamily="2" charset="-79"/>
                <a:cs typeface="Aharoni" pitchFamily="2" charset="-79"/>
              </a:rPr>
              <a:t>sheeppox</a:t>
            </a:r>
            <a:r>
              <a:rPr lang="en-US" b="1" dirty="0" smtClean="0">
                <a:latin typeface="Aharoni" pitchFamily="2" charset="-79"/>
                <a:cs typeface="Aharoni" pitchFamily="2" charset="-79"/>
              </a:rPr>
              <a:t> virus by a real-time PCR assay. J </a:t>
            </a:r>
            <a:r>
              <a:rPr lang="en-US" b="1" dirty="0" err="1" smtClean="0">
                <a:latin typeface="Aharoni" pitchFamily="2" charset="-79"/>
                <a:cs typeface="Aharoni" pitchFamily="2" charset="-79"/>
              </a:rPr>
              <a:t>Clin</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Microbiol</a:t>
            </a:r>
            <a:r>
              <a:rPr lang="en-US" b="1" dirty="0" smtClean="0">
                <a:latin typeface="Aharoni" pitchFamily="2" charset="-79"/>
                <a:cs typeface="Aharoni" pitchFamily="2" charset="-79"/>
              </a:rPr>
              <a:t>. 2008;46:438-42. </a:t>
            </a:r>
          </a:p>
          <a:p>
            <a:pPr>
              <a:buBlip>
                <a:blip r:embed="rId2"/>
              </a:buBlip>
            </a:pPr>
            <a:endParaRPr lang="en-US" b="1" dirty="0" smtClean="0">
              <a:latin typeface="Aharoni" pitchFamily="2" charset="-79"/>
              <a:cs typeface="Aharoni" pitchFamily="2" charset="-79"/>
            </a:endParaRPr>
          </a:p>
          <a:p>
            <a:pPr>
              <a:buBlip>
                <a:blip r:embed="rId2"/>
              </a:buBlip>
            </a:pPr>
            <a:r>
              <a:rPr lang="en-US" b="1" dirty="0" err="1" smtClean="0">
                <a:latin typeface="Aharoni" pitchFamily="2" charset="-79"/>
                <a:cs typeface="Aharoni" pitchFamily="2" charset="-79"/>
              </a:rPr>
              <a:t>Bhanuprakash</a:t>
            </a:r>
            <a:r>
              <a:rPr lang="en-US" b="1" dirty="0" smtClean="0">
                <a:latin typeface="Aharoni" pitchFamily="2" charset="-79"/>
                <a:cs typeface="Aharoni" pitchFamily="2" charset="-79"/>
              </a:rPr>
              <a:t>, V., A. R. </a:t>
            </a:r>
            <a:r>
              <a:rPr lang="en-US" b="1" dirty="0" err="1" smtClean="0">
                <a:latin typeface="Aharoni" pitchFamily="2" charset="-79"/>
                <a:cs typeface="Aharoni" pitchFamily="2" charset="-79"/>
              </a:rPr>
              <a:t>Moorthy</a:t>
            </a:r>
            <a:r>
              <a:rPr lang="en-US" b="1" dirty="0" smtClean="0">
                <a:latin typeface="Aharoni" pitchFamily="2" charset="-79"/>
                <a:cs typeface="Aharoni" pitchFamily="2" charset="-79"/>
              </a:rPr>
              <a:t>, G. </a:t>
            </a:r>
            <a:r>
              <a:rPr lang="en-US" b="1" dirty="0" err="1" smtClean="0">
                <a:latin typeface="Aharoni" pitchFamily="2" charset="-79"/>
                <a:cs typeface="Aharoni" pitchFamily="2" charset="-79"/>
              </a:rPr>
              <a:t>Krishnappa</a:t>
            </a:r>
            <a:r>
              <a:rPr lang="en-US" b="1" dirty="0" smtClean="0">
                <a:latin typeface="Aharoni" pitchFamily="2" charset="-79"/>
                <a:cs typeface="Aharoni" pitchFamily="2" charset="-79"/>
              </a:rPr>
              <a:t>, R. N. </a:t>
            </a:r>
            <a:r>
              <a:rPr lang="en-US" b="1" dirty="0" err="1" smtClean="0">
                <a:latin typeface="Aharoni" pitchFamily="2" charset="-79"/>
                <a:cs typeface="Aharoni" pitchFamily="2" charset="-79"/>
              </a:rPr>
              <a:t>Srinivasa</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Gowda</a:t>
            </a:r>
            <a:r>
              <a:rPr lang="en-US" b="1" dirty="0" smtClean="0">
                <a:latin typeface="Aharoni" pitchFamily="2" charset="-79"/>
                <a:cs typeface="Aharoni" pitchFamily="2" charset="-79"/>
              </a:rPr>
              <a:t>, and B. </a:t>
            </a:r>
            <a:r>
              <a:rPr lang="en-US" b="1" dirty="0" err="1" smtClean="0">
                <a:latin typeface="Aharoni" pitchFamily="2" charset="-79"/>
                <a:cs typeface="Aharoni" pitchFamily="2" charset="-79"/>
              </a:rPr>
              <a:t>K.Indrani</a:t>
            </a:r>
            <a:r>
              <a:rPr lang="en-US" b="1" dirty="0" smtClean="0">
                <a:latin typeface="Aharoni" pitchFamily="2" charset="-79"/>
                <a:cs typeface="Aharoni" pitchFamily="2" charset="-79"/>
              </a:rPr>
              <a:t>, 2005: An epidemiological study of sheep pox infection in Karnataka State, </a:t>
            </a:r>
            <a:r>
              <a:rPr lang="en-US" b="1" dirty="0" err="1" smtClean="0">
                <a:latin typeface="Aharoni" pitchFamily="2" charset="-79"/>
                <a:cs typeface="Aharoni" pitchFamily="2" charset="-79"/>
              </a:rPr>
              <a:t>India.</a:t>
            </a:r>
            <a:r>
              <a:rPr lang="en-US" b="1" i="1" dirty="0" err="1" smtClean="0">
                <a:latin typeface="Aharoni" pitchFamily="2" charset="-79"/>
                <a:cs typeface="Aharoni" pitchFamily="2" charset="-79"/>
              </a:rPr>
              <a:t>Rev</a:t>
            </a:r>
            <a:r>
              <a:rPr lang="en-US" b="1" i="1" dirty="0" smtClean="0">
                <a:latin typeface="Aharoni" pitchFamily="2" charset="-79"/>
                <a:cs typeface="Aharoni" pitchFamily="2" charset="-79"/>
              </a:rPr>
              <a:t>. Sci. Tech. 24, 909–920.</a:t>
            </a:r>
          </a:p>
          <a:p>
            <a:pPr>
              <a:buBlip>
                <a:blip r:embed="rId2"/>
              </a:buBlip>
            </a:pPr>
            <a:endParaRPr lang="en-US" b="1" dirty="0" smtClean="0">
              <a:latin typeface="Aharoni" pitchFamily="2" charset="-79"/>
              <a:cs typeface="Aharoni" pitchFamily="2" charset="-79"/>
            </a:endParaRPr>
          </a:p>
          <a:p>
            <a:pPr>
              <a:buBlip>
                <a:blip r:embed="rId2"/>
              </a:buBlip>
            </a:pPr>
            <a:r>
              <a:rPr lang="en-US" b="1" dirty="0" err="1" smtClean="0">
                <a:latin typeface="Aharoni" pitchFamily="2" charset="-79"/>
                <a:cs typeface="Aharoni" pitchFamily="2" charset="-79"/>
              </a:rPr>
              <a:t>Bhanuprakash</a:t>
            </a:r>
            <a:r>
              <a:rPr lang="en-US" b="1" dirty="0" smtClean="0">
                <a:latin typeface="Aharoni" pitchFamily="2" charset="-79"/>
                <a:cs typeface="Aharoni" pitchFamily="2" charset="-79"/>
              </a:rPr>
              <a:t> V, </a:t>
            </a:r>
            <a:r>
              <a:rPr lang="en-US" b="1" dirty="0" err="1" smtClean="0">
                <a:latin typeface="Aharoni" pitchFamily="2" charset="-79"/>
                <a:cs typeface="Aharoni" pitchFamily="2" charset="-79"/>
              </a:rPr>
              <a:t>Indrani</a:t>
            </a:r>
            <a:r>
              <a:rPr lang="en-US" b="1" dirty="0" smtClean="0">
                <a:latin typeface="Aharoni" pitchFamily="2" charset="-79"/>
                <a:cs typeface="Aharoni" pitchFamily="2" charset="-79"/>
              </a:rPr>
              <a:t> BK, </a:t>
            </a:r>
            <a:r>
              <a:rPr lang="en-US" b="1" dirty="0" err="1" smtClean="0">
                <a:latin typeface="Aharoni" pitchFamily="2" charset="-79"/>
                <a:cs typeface="Aharoni" pitchFamily="2" charset="-79"/>
              </a:rPr>
              <a:t>Hosamani</a:t>
            </a:r>
            <a:r>
              <a:rPr lang="en-US" b="1" dirty="0" smtClean="0">
                <a:latin typeface="Aharoni" pitchFamily="2" charset="-79"/>
                <a:cs typeface="Aharoni" pitchFamily="2" charset="-79"/>
              </a:rPr>
              <a:t> M, Singh RK. The current status of sheep pox disease. Comp </a:t>
            </a:r>
            <a:r>
              <a:rPr lang="en-US" b="1" dirty="0" err="1" smtClean="0">
                <a:latin typeface="Aharoni" pitchFamily="2" charset="-79"/>
                <a:cs typeface="Aharoni" pitchFamily="2" charset="-79"/>
              </a:rPr>
              <a:t>Immunol</a:t>
            </a:r>
            <a:r>
              <a:rPr lang="en-US" b="1" dirty="0" smtClean="0">
                <a:latin typeface="Aharoni" pitchFamily="2" charset="-79"/>
                <a:cs typeface="Aharoni" pitchFamily="2" charset="-79"/>
              </a:rPr>
              <a:t> </a:t>
            </a:r>
            <a:r>
              <a:rPr lang="en-US" b="1" dirty="0" err="1" smtClean="0">
                <a:latin typeface="Aharoni" pitchFamily="2" charset="-79"/>
                <a:cs typeface="Aharoni" pitchFamily="2" charset="-79"/>
              </a:rPr>
              <a:t>Microbiol</a:t>
            </a:r>
            <a:r>
              <a:rPr lang="en-US" b="1" dirty="0" smtClean="0">
                <a:latin typeface="Aharoni" pitchFamily="2" charset="-79"/>
                <a:cs typeface="Aharoni" pitchFamily="2" charset="-79"/>
              </a:rPr>
              <a:t> Infect Dis. 2006;29:27-60. </a:t>
            </a:r>
          </a:p>
          <a:p>
            <a:pPr>
              <a:buBlip>
                <a:blip r:embed="rId2"/>
              </a:buBlip>
            </a:pPr>
            <a:endParaRPr lang="en-US" b="1" dirty="0" smtClean="0">
              <a:latin typeface="Aharoni" pitchFamily="2" charset="-79"/>
              <a:cs typeface="Aharoni" pitchFamily="2" charset="-79"/>
            </a:endParaRPr>
          </a:p>
          <a:p>
            <a:pPr>
              <a:buBlip>
                <a:blip r:embed="rId2"/>
              </a:buBlip>
            </a:pPr>
            <a:r>
              <a:rPr lang="en-US" b="1" dirty="0" err="1" smtClean="0">
                <a:latin typeface="Aharoni" pitchFamily="2" charset="-79"/>
                <a:cs typeface="Aharoni" pitchFamily="2" charset="-79"/>
              </a:rPr>
              <a:t>Thrusfield</a:t>
            </a:r>
            <a:r>
              <a:rPr lang="en-US" b="1" dirty="0" smtClean="0">
                <a:latin typeface="Aharoni" pitchFamily="2" charset="-79"/>
                <a:cs typeface="Aharoni" pitchFamily="2" charset="-79"/>
              </a:rPr>
              <a:t>, M. 1988. Veterinary Epidemiology, 2nd ed. Blackwell, UK.</a:t>
            </a:r>
          </a:p>
          <a:p>
            <a:pPr>
              <a:buBlip>
                <a:blip r:embed="rId2"/>
              </a:buBlip>
            </a:pPr>
            <a:endParaRPr lang="en-US" b="1" dirty="0" smtClean="0">
              <a:latin typeface="Aharoni" pitchFamily="2" charset="-79"/>
              <a:cs typeface="Aharoni" pitchFamily="2" charset="-79"/>
            </a:endParaRPr>
          </a:p>
          <a:p>
            <a:pPr>
              <a:buBlip>
                <a:blip r:embed="rId2"/>
              </a:buBlip>
            </a:pPr>
            <a:r>
              <a:rPr lang="en-US" dirty="0" smtClean="0">
                <a:latin typeface="Aharoni" pitchFamily="2" charset="-79"/>
                <a:cs typeface="Aharoni" pitchFamily="2" charset="-79"/>
              </a:rPr>
              <a:t>World </a:t>
            </a:r>
            <a:r>
              <a:rPr lang="en-US" dirty="0" err="1" smtClean="0">
                <a:latin typeface="Aharoni" pitchFamily="2" charset="-79"/>
                <a:cs typeface="Aharoni" pitchFamily="2" charset="-79"/>
              </a:rPr>
              <a:t>Organisation</a:t>
            </a:r>
            <a:r>
              <a:rPr lang="en-US" dirty="0" smtClean="0">
                <a:latin typeface="Aharoni" pitchFamily="2" charset="-79"/>
                <a:cs typeface="Aharoni" pitchFamily="2" charset="-79"/>
              </a:rPr>
              <a:t> for Animal Health (2012). - Terrestrial Animal Health Code. OIE, Paris. </a:t>
            </a:r>
          </a:p>
          <a:p>
            <a:pPr>
              <a:buBlip>
                <a:blip r:embed="rId2"/>
              </a:buBlip>
            </a:pPr>
            <a:endParaRPr lang="en-US" dirty="0" smtClean="0">
              <a:latin typeface="Aharoni" pitchFamily="2" charset="-79"/>
              <a:cs typeface="Aharoni" pitchFamily="2" charset="-79"/>
            </a:endParaRPr>
          </a:p>
          <a:p>
            <a:pPr>
              <a:buBlip>
                <a:blip r:embed="rId2"/>
              </a:buBlip>
            </a:pPr>
            <a:r>
              <a:rPr lang="en-US" dirty="0" smtClean="0">
                <a:latin typeface="Aharoni" pitchFamily="2" charset="-79"/>
                <a:cs typeface="Aharoni" pitchFamily="2" charset="-79"/>
              </a:rPr>
              <a:t> World </a:t>
            </a:r>
            <a:r>
              <a:rPr lang="en-US" dirty="0" err="1" smtClean="0">
                <a:latin typeface="Aharoni" pitchFamily="2" charset="-79"/>
                <a:cs typeface="Aharoni" pitchFamily="2" charset="-79"/>
              </a:rPr>
              <a:t>Organisation</a:t>
            </a:r>
            <a:r>
              <a:rPr lang="en-US" dirty="0" smtClean="0">
                <a:latin typeface="Aharoni" pitchFamily="2" charset="-79"/>
                <a:cs typeface="Aharoni" pitchFamily="2" charset="-79"/>
              </a:rPr>
              <a:t> for Animal Health (2012). - Manual of Diagnostic Tests and Vaccines for Terrestrial Animals. OIE, Paris. </a:t>
            </a:r>
          </a:p>
          <a:p>
            <a:pPr>
              <a:buBlip>
                <a:blip r:embed="rId2"/>
              </a:buBlip>
            </a:pPr>
            <a:endParaRPr lang="en-US" b="1"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84916.jpg"/>
          <p:cNvPicPr>
            <a:picLocks noGrp="1" noChangeAspect="1" noChangeArrowheads="1"/>
          </p:cNvPicPr>
          <p:nvPr>
            <p:ph idx="1"/>
          </p:nvPr>
        </p:nvPicPr>
        <p:blipFill>
          <a:blip r:embed="rId2"/>
          <a:stretch>
            <a:fillRect/>
          </a:stretch>
        </p:blipFill>
        <p:spPr bwMode="auto">
          <a:xfrm>
            <a:off x="1219200" y="1524000"/>
            <a:ext cx="6909823" cy="4572000"/>
          </a:xfrm>
          <a:prstGeom prst="rect">
            <a:avLst/>
          </a:prstGeom>
          <a:noFill/>
        </p:spPr>
      </p:pic>
      <p:sp>
        <p:nvSpPr>
          <p:cNvPr id="7" name="Title 6"/>
          <p:cNvSpPr>
            <a:spLocks noGrp="1"/>
          </p:cNvSpPr>
          <p:nvPr>
            <p:ph type="title"/>
          </p:nvPr>
        </p:nvSpPr>
        <p:spPr/>
        <p:txBody>
          <a:bodyPr/>
          <a:lstStyle/>
          <a:p>
            <a:r>
              <a:rPr lang="en-US"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915400" cy="6001643"/>
          </a:xfrm>
          <a:prstGeom prst="rect">
            <a:avLst/>
          </a:prstGeom>
        </p:spPr>
        <p:txBody>
          <a:bodyPr wrap="square">
            <a:spAutoFit/>
          </a:bodyPr>
          <a:lstStyle/>
          <a:p>
            <a:endParaRPr lang="en-US" sz="2400" dirty="0" smtClean="0">
              <a:latin typeface="Aharoni" pitchFamily="2" charset="-79"/>
              <a:cs typeface="Aharoni" pitchFamily="2" charset="-79"/>
            </a:endParaRPr>
          </a:p>
          <a:p>
            <a:r>
              <a:rPr lang="en-US" sz="2400" dirty="0" smtClean="0">
                <a:latin typeface="Aharoni" pitchFamily="2" charset="-79"/>
                <a:cs typeface="Aharoni" pitchFamily="2" charset="-79"/>
              </a:rPr>
              <a:t> </a:t>
            </a:r>
            <a:r>
              <a:rPr lang="en-US" sz="2400" dirty="0" smtClean="0">
                <a:solidFill>
                  <a:srgbClr val="FF0000"/>
                </a:solidFill>
                <a:latin typeface="Aharoni" pitchFamily="2" charset="-79"/>
                <a:cs typeface="Aharoni" pitchFamily="2" charset="-79"/>
              </a:rPr>
              <a:t>Temperature</a:t>
            </a:r>
            <a:r>
              <a:rPr lang="en-US" sz="2400" dirty="0" smtClean="0">
                <a:latin typeface="Aharoni" pitchFamily="2" charset="-79"/>
                <a:cs typeface="Aharoni" pitchFamily="2" charset="-79"/>
              </a:rPr>
              <a:t>: Susceptible to 56°C/2 hours; 65°C/30 minutes. Some isolates inactivated at 56°C/60 minutes </a:t>
            </a:r>
          </a:p>
          <a:p>
            <a:r>
              <a:rPr lang="en-US" sz="2400" dirty="0" smtClean="0">
                <a:latin typeface="Aharoni" pitchFamily="2" charset="-79"/>
                <a:cs typeface="Aharoni" pitchFamily="2" charset="-79"/>
              </a:rPr>
              <a:t>	</a:t>
            </a:r>
          </a:p>
          <a:p>
            <a:r>
              <a:rPr lang="en-US" sz="2400" dirty="0" smtClean="0">
                <a:solidFill>
                  <a:srgbClr val="FF0000"/>
                </a:solidFill>
                <a:latin typeface="Aharoni" pitchFamily="2" charset="-79"/>
                <a:cs typeface="Aharoni" pitchFamily="2" charset="-79"/>
              </a:rPr>
              <a:t>pH</a:t>
            </a:r>
            <a:r>
              <a:rPr lang="en-US" sz="2400" dirty="0" smtClean="0">
                <a:latin typeface="Aharoni" pitchFamily="2" charset="-79"/>
                <a:cs typeface="Aharoni" pitchFamily="2" charset="-79"/>
              </a:rPr>
              <a:t>: 	Susceptible to highly alkaline or acid pH </a:t>
            </a:r>
          </a:p>
          <a:p>
            <a:r>
              <a:rPr lang="en-US" sz="2400" dirty="0" smtClean="0">
                <a:latin typeface="Aharoni" pitchFamily="2" charset="-79"/>
                <a:cs typeface="Aharoni" pitchFamily="2" charset="-79"/>
              </a:rPr>
              <a:t>	</a:t>
            </a:r>
          </a:p>
          <a:p>
            <a:r>
              <a:rPr lang="en-US" sz="2400" dirty="0" smtClean="0">
                <a:solidFill>
                  <a:srgbClr val="FF0000"/>
                </a:solidFill>
                <a:latin typeface="Aharoni" pitchFamily="2" charset="-79"/>
                <a:cs typeface="Aharoni" pitchFamily="2" charset="-79"/>
              </a:rPr>
              <a:t>Disinfectants/chemicals</a:t>
            </a:r>
            <a:r>
              <a:rPr lang="en-US" sz="2400" dirty="0" smtClean="0">
                <a:latin typeface="Aharoni" pitchFamily="2" charset="-79"/>
                <a:cs typeface="Aharoni" pitchFamily="2" charset="-79"/>
              </a:rPr>
              <a:t>: 	Inactivated by phenol (2%) in 15 minutes. Sensitive to detergents, ether (20%), chloroform, formalin (1%), and sodium hypochlorite (2-3%), iodine compounds (1:33 dilution), </a:t>
            </a:r>
            <a:r>
              <a:rPr lang="en-US" sz="2400" dirty="0" err="1" smtClean="0">
                <a:latin typeface="Aharoni" pitchFamily="2" charset="-79"/>
                <a:cs typeface="Aharoni" pitchFamily="2" charset="-79"/>
              </a:rPr>
              <a:t>quarternary</a:t>
            </a:r>
            <a:r>
              <a:rPr lang="en-US" sz="2400" dirty="0" smtClean="0">
                <a:latin typeface="Aharoni" pitchFamily="2" charset="-79"/>
                <a:cs typeface="Aharoni" pitchFamily="2" charset="-79"/>
              </a:rPr>
              <a:t> ammonium compounds 0.5%. </a:t>
            </a:r>
          </a:p>
          <a:p>
            <a:r>
              <a:rPr lang="en-US" sz="2400" dirty="0" smtClean="0">
                <a:latin typeface="Aharoni" pitchFamily="2" charset="-79"/>
                <a:cs typeface="Aharoni" pitchFamily="2" charset="-79"/>
              </a:rPr>
              <a:t>	</a:t>
            </a:r>
          </a:p>
          <a:p>
            <a:r>
              <a:rPr lang="en-US" sz="2400" dirty="0" smtClean="0">
                <a:solidFill>
                  <a:srgbClr val="FF0000"/>
                </a:solidFill>
                <a:latin typeface="Aharoni" pitchFamily="2" charset="-79"/>
                <a:cs typeface="Aharoni" pitchFamily="2" charset="-79"/>
              </a:rPr>
              <a:t>Survival: </a:t>
            </a:r>
            <a:r>
              <a:rPr lang="en-US" sz="2400" dirty="0" smtClean="0">
                <a:latin typeface="Aharoni" pitchFamily="2" charset="-79"/>
                <a:cs typeface="Aharoni" pitchFamily="2" charset="-79"/>
              </a:rPr>
              <a:t>Susceptible to sunlight, but remains viable in wool/hair and dry scabs on skin for up to 3 months. Persists in unclean shaded pens for as long as 6 months. Survives freeze–thaw cycles, but infectivity may be reduced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Impact on Production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latin typeface="Aharoni" pitchFamily="2" charset="-79"/>
                <a:cs typeface="Aharoni" pitchFamily="2" charset="-79"/>
              </a:rPr>
              <a:t>High mortality </a:t>
            </a:r>
          </a:p>
          <a:p>
            <a:r>
              <a:rPr lang="en-US" dirty="0" smtClean="0">
                <a:solidFill>
                  <a:srgbClr val="FF0000"/>
                </a:solidFill>
                <a:latin typeface="Aharoni" pitchFamily="2" charset="-79"/>
                <a:cs typeface="Aharoni" pitchFamily="2" charset="-79"/>
              </a:rPr>
              <a:t>Reduced milk yield </a:t>
            </a:r>
          </a:p>
          <a:p>
            <a:r>
              <a:rPr lang="en-US" dirty="0" smtClean="0">
                <a:solidFill>
                  <a:srgbClr val="FF0000"/>
                </a:solidFill>
                <a:latin typeface="Aharoni" pitchFamily="2" charset="-79"/>
                <a:cs typeface="Aharoni" pitchFamily="2" charset="-79"/>
              </a:rPr>
              <a:t>Decreased weight gain</a:t>
            </a:r>
          </a:p>
          <a:p>
            <a:r>
              <a:rPr lang="en-US" dirty="0" smtClean="0">
                <a:solidFill>
                  <a:srgbClr val="FF0000"/>
                </a:solidFill>
                <a:latin typeface="Aharoni" pitchFamily="2" charset="-79"/>
                <a:cs typeface="Aharoni" pitchFamily="2" charset="-79"/>
              </a:rPr>
              <a:t>Increased abortion rates </a:t>
            </a:r>
          </a:p>
          <a:p>
            <a:r>
              <a:rPr lang="en-US" dirty="0" smtClean="0">
                <a:solidFill>
                  <a:srgbClr val="FF0000"/>
                </a:solidFill>
                <a:latin typeface="Aharoni" pitchFamily="2" charset="-79"/>
                <a:cs typeface="Aharoni" pitchFamily="2" charset="-79"/>
              </a:rPr>
              <a:t>Damage to wool and hides</a:t>
            </a:r>
          </a:p>
          <a:p>
            <a:r>
              <a:rPr lang="en-US" dirty="0" smtClean="0">
                <a:solidFill>
                  <a:srgbClr val="FF0000"/>
                </a:solidFill>
                <a:latin typeface="Aharoni" pitchFamily="2" charset="-79"/>
                <a:cs typeface="Aharoni" pitchFamily="2" charset="-79"/>
              </a:rPr>
              <a:t> Increased susceptibility to pneumonia and fly strike</a:t>
            </a:r>
          </a:p>
          <a:p>
            <a:r>
              <a:rPr lang="en-US" dirty="0" smtClean="0">
                <a:solidFill>
                  <a:srgbClr val="FF0000"/>
                </a:solidFill>
                <a:latin typeface="Aharoni" pitchFamily="2" charset="-79"/>
                <a:cs typeface="Aharoni" pitchFamily="2" charset="-79"/>
              </a:rPr>
              <a:t>Restriction of the export of meat, wool and skin</a:t>
            </a:r>
            <a:endParaRPr lang="en-US" dirty="0">
              <a:solidFill>
                <a:srgbClr val="FF0000"/>
              </a:solidFill>
              <a:latin typeface="Aharoni" pitchFamily="2" charset="-79"/>
              <a:cs typeface="Aharoni" pitchFamily="2" charset="-79"/>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solidFill>
                  <a:schemeClr val="accent2">
                    <a:lumMod val="60000"/>
                    <a:lumOff val="40000"/>
                  </a:schemeClr>
                </a:solidFill>
                <a:latin typeface="Aharoni" pitchFamily="2" charset="-79"/>
                <a:cs typeface="Aharoni" pitchFamily="2" charset="-79"/>
              </a:rPr>
              <a:t>Epidemiology</a:t>
            </a:r>
            <a:endParaRPr lang="en-US" dirty="0">
              <a:solidFill>
                <a:schemeClr val="accent2">
                  <a:lumMod val="60000"/>
                  <a:lumOff val="40000"/>
                </a:schemeClr>
              </a:solidFill>
            </a:endParaRPr>
          </a:p>
        </p:txBody>
      </p:sp>
      <p:sp>
        <p:nvSpPr>
          <p:cNvPr id="4" name="Content Placeholder 3"/>
          <p:cNvSpPr>
            <a:spLocks noGrp="1"/>
          </p:cNvSpPr>
          <p:nvPr>
            <p:ph idx="1"/>
          </p:nvPr>
        </p:nvSpPr>
        <p:spPr>
          <a:xfrm>
            <a:off x="457200" y="1828800"/>
            <a:ext cx="7391400" cy="4178491"/>
          </a:xfrm>
        </p:spPr>
        <p:txBody>
          <a:bodyPr/>
          <a:lstStyle/>
          <a:p>
            <a:r>
              <a:rPr lang="en-US" sz="2400" dirty="0" smtClean="0">
                <a:latin typeface="Aharoni" pitchFamily="2" charset="-79"/>
                <a:cs typeface="Aharoni" pitchFamily="2" charset="-79"/>
              </a:rPr>
              <a:t>Mainly susceptible host are sheep, goats, buffaloes, cow, horse, swine, fowl as well as human beings also. </a:t>
            </a:r>
          </a:p>
          <a:p>
            <a:r>
              <a:rPr lang="en-US" sz="2400" dirty="0" smtClean="0">
                <a:latin typeface="Aharoni" pitchFamily="2" charset="-79"/>
                <a:cs typeface="Aharoni" pitchFamily="2" charset="-79"/>
              </a:rPr>
              <a:t>Worldwide distribution. Sheep and goat pox is highly contagious and enzootic prevalent in north and central Africa, India, Bangladesh and middle eastern countries, china.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9540" y="1868891"/>
            <a:ext cx="9064460" cy="4912909"/>
          </a:xfrm>
          <a:prstGeom prst="rect">
            <a:avLst/>
          </a:prstGeom>
          <a:noFill/>
          <a:ln w="9525">
            <a:noFill/>
            <a:miter lim="800000"/>
            <a:headEnd/>
            <a:tailEnd/>
          </a:ln>
          <a:effectLst/>
        </p:spPr>
      </p:pic>
      <p:sp>
        <p:nvSpPr>
          <p:cNvPr id="3" name="Title 2"/>
          <p:cNvSpPr>
            <a:spLocks noGrp="1"/>
          </p:cNvSpPr>
          <p:nvPr>
            <p:ph type="ctrTitle"/>
          </p:nvPr>
        </p:nvSpPr>
        <p:spPr>
          <a:xfrm>
            <a:off x="685800" y="228601"/>
            <a:ext cx="7772400" cy="1523999"/>
          </a:xfrm>
        </p:spPr>
        <p:txBody>
          <a:bodyPr>
            <a:normAutofit/>
          </a:bodyPr>
          <a:lstStyle/>
          <a:p>
            <a:pPr algn="l"/>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Geographic Distribution  Sheep pox and goat pox are found in parts of Africa and Asia, the Middle East, and most of the Indian subcontinent.</a:t>
            </a:r>
            <a:endParaRPr lang="en-US" sz="20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477962"/>
          </a:xfrm>
        </p:spPr>
        <p:txBody>
          <a:bodyPr>
            <a:normAutofit/>
          </a:bodyPr>
          <a:lstStyle/>
          <a:p>
            <a:r>
              <a:rPr lang="en-US" dirty="0" smtClean="0">
                <a:solidFill>
                  <a:schemeClr val="accent2">
                    <a:lumMod val="60000"/>
                    <a:lumOff val="40000"/>
                  </a:schemeClr>
                </a:solidFill>
              </a:rPr>
              <a:t>Transmission</a:t>
            </a:r>
            <a:r>
              <a:rPr lang="en-US" dirty="0" smtClean="0"/>
              <a:t/>
            </a:r>
            <a:br>
              <a:rPr lang="en-US" dirty="0" smtClean="0"/>
            </a:br>
            <a:endParaRPr lang="en-US" dirty="0"/>
          </a:p>
        </p:txBody>
      </p:sp>
      <p:sp>
        <p:nvSpPr>
          <p:cNvPr id="4" name="Content Placeholder 3"/>
          <p:cNvSpPr>
            <a:spLocks noGrp="1"/>
          </p:cNvSpPr>
          <p:nvPr>
            <p:ph idx="1"/>
          </p:nvPr>
        </p:nvSpPr>
        <p:spPr>
          <a:xfrm>
            <a:off x="457200" y="1481328"/>
            <a:ext cx="7924800" cy="4525963"/>
          </a:xfrm>
        </p:spPr>
        <p:txBody>
          <a:bodyPr>
            <a:normAutofit/>
          </a:bodyPr>
          <a:lstStyle/>
          <a:p>
            <a:r>
              <a:rPr lang="en-US" dirty="0" smtClean="0">
                <a:latin typeface="Aharoni" pitchFamily="2" charset="-79"/>
                <a:cs typeface="Aharoni" pitchFamily="2" charset="-79"/>
              </a:rPr>
              <a:t>Aerosol transmission</a:t>
            </a:r>
          </a:p>
          <a:p>
            <a:r>
              <a:rPr lang="en-US" dirty="0" smtClean="0">
                <a:latin typeface="Aharoni" pitchFamily="2" charset="-79"/>
                <a:cs typeface="Aharoni" pitchFamily="2" charset="-79"/>
              </a:rPr>
              <a:t>Contact with infected wool or bedding</a:t>
            </a:r>
          </a:p>
          <a:p>
            <a:r>
              <a:rPr lang="en-US" dirty="0" smtClean="0">
                <a:latin typeface="Aharoni" pitchFamily="2" charset="-79"/>
                <a:cs typeface="Aharoni" pitchFamily="2" charset="-79"/>
              </a:rPr>
              <a:t>Insect vectors biting flies mosquitoes likely can act as vectors but it is not proven</a:t>
            </a:r>
          </a:p>
          <a:p>
            <a:r>
              <a:rPr lang="en-US" dirty="0" smtClean="0">
                <a:latin typeface="Aharoni" pitchFamily="2" charset="-79"/>
                <a:cs typeface="Aharoni" pitchFamily="2" charset="-79"/>
              </a:rPr>
              <a:t>Virus is stable in the environment for weeks</a:t>
            </a:r>
          </a:p>
          <a:p>
            <a:r>
              <a:rPr lang="en-US" dirty="0" smtClean="0">
                <a:latin typeface="Aharoni" pitchFamily="2" charset="-79"/>
                <a:cs typeface="Aharoni" pitchFamily="2" charset="-79"/>
              </a:rPr>
              <a:t>Ulcers on the mucous membranes are important sources of virus.</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646331"/>
          </a:xfrm>
          <a:prstGeom prst="rect">
            <a:avLst/>
          </a:prstGeom>
        </p:spPr>
        <p:txBody>
          <a:bodyPr>
            <a:spAutoFit/>
          </a:bodyPr>
          <a:lstStyle/>
          <a:p>
            <a:r>
              <a:rPr lang="en-US" b="1" dirty="0" smtClean="0"/>
              <a:t> </a:t>
            </a:r>
          </a:p>
          <a:p>
            <a:r>
              <a:rPr lang="en-US" dirty="0" smtClean="0"/>
              <a:t>.</a:t>
            </a:r>
            <a:endParaRPr lang="en-US" dirty="0"/>
          </a:p>
        </p:txBody>
      </p:sp>
      <p:sp>
        <p:nvSpPr>
          <p:cNvPr id="3" name="Rectangle 2"/>
          <p:cNvSpPr/>
          <p:nvPr/>
        </p:nvSpPr>
        <p:spPr>
          <a:xfrm>
            <a:off x="152400" y="152400"/>
            <a:ext cx="3505200" cy="3492520"/>
          </a:xfrm>
          <a:prstGeom prst="rect">
            <a:avLst/>
          </a:prstGeom>
        </p:spPr>
        <p:txBody>
          <a:bodyPr wrap="square">
            <a:spAutoFit/>
          </a:bodyPr>
          <a:lstStyle/>
          <a:p>
            <a:pPr>
              <a:buFont typeface="Arial" pitchFamily="34" charset="0"/>
              <a:buChar char="•"/>
            </a:pPr>
            <a:r>
              <a:rPr lang="en-US" sz="2400" dirty="0" smtClean="0">
                <a:latin typeface="Aharoni" pitchFamily="2" charset="-79"/>
                <a:cs typeface="Aharoni" pitchFamily="2" charset="-79"/>
              </a:rPr>
              <a:t>Fever</a:t>
            </a:r>
          </a:p>
          <a:p>
            <a:pPr>
              <a:buFont typeface="Arial" pitchFamily="34" charset="0"/>
              <a:buChar char="•"/>
            </a:pP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lymphnode</a:t>
            </a:r>
            <a:r>
              <a:rPr lang="en-US" sz="2400" dirty="0" smtClean="0">
                <a:latin typeface="Aharoni" pitchFamily="2" charset="-79"/>
                <a:cs typeface="Aharoni" pitchFamily="2" charset="-79"/>
              </a:rPr>
              <a:t> swelling,</a:t>
            </a:r>
          </a:p>
          <a:p>
            <a:pPr>
              <a:buFont typeface="Arial" pitchFamily="34" charset="0"/>
              <a:buChar char="•"/>
            </a:pPr>
            <a:r>
              <a:rPr lang="en-US" sz="2400" dirty="0" smtClean="0">
                <a:latin typeface="Aharoni" pitchFamily="2" charset="-79"/>
                <a:cs typeface="Aharoni" pitchFamily="2" charset="-79"/>
              </a:rPr>
              <a:t> Edema of the eyelids, </a:t>
            </a:r>
          </a:p>
          <a:p>
            <a:pPr>
              <a:buFont typeface="Arial" pitchFamily="34" charset="0"/>
              <a:buChar char="•"/>
            </a:pPr>
            <a:r>
              <a:rPr lang="en-US" sz="2400" dirty="0" smtClean="0">
                <a:latin typeface="Aharoni" pitchFamily="2" charset="-79"/>
                <a:cs typeface="Aharoni" pitchFamily="2" charset="-79"/>
              </a:rPr>
              <a:t> Nasal discharge,</a:t>
            </a:r>
          </a:p>
          <a:p>
            <a:pPr>
              <a:buFont typeface="Arial" pitchFamily="34" charset="0"/>
              <a:buChar char="•"/>
            </a:pP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Inappetence</a:t>
            </a:r>
            <a:r>
              <a:rPr lang="en-US" sz="2400" dirty="0" smtClean="0">
                <a:latin typeface="Aharoni" pitchFamily="2" charset="-79"/>
                <a:cs typeface="Aharoni" pitchFamily="2" charset="-79"/>
              </a:rPr>
              <a:t>, </a:t>
            </a:r>
          </a:p>
          <a:p>
            <a:pPr>
              <a:buFont typeface="Arial" pitchFamily="34" charset="0"/>
              <a:buChar char="•"/>
            </a:pP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lacrimation</a:t>
            </a:r>
            <a:r>
              <a:rPr lang="en-US" sz="2400" dirty="0" smtClean="0">
                <a:latin typeface="Aharoni" pitchFamily="2" charset="-79"/>
                <a:cs typeface="Aharoni" pitchFamily="2" charset="-79"/>
              </a:rPr>
              <a:t>,</a:t>
            </a:r>
          </a:p>
          <a:p>
            <a:pPr>
              <a:buFont typeface="Arial" pitchFamily="34" charset="0"/>
              <a:buChar char="•"/>
            </a:pPr>
            <a:r>
              <a:rPr lang="en-US" sz="2400" dirty="0" smtClean="0">
                <a:latin typeface="Aharoni" pitchFamily="2" charset="-79"/>
                <a:cs typeface="Aharoni" pitchFamily="2" charset="-79"/>
              </a:rPr>
              <a:t> Coughing,</a:t>
            </a:r>
          </a:p>
          <a:p>
            <a:pPr>
              <a:buFont typeface="Arial" pitchFamily="34" charset="0"/>
              <a:buChar char="•"/>
            </a:pPr>
            <a:r>
              <a:rPr lang="en-US" sz="2400" dirty="0" smtClean="0">
                <a:latin typeface="Aharoni" pitchFamily="2" charset="-79"/>
                <a:cs typeface="Aharoni" pitchFamily="2" charset="-79"/>
              </a:rPr>
              <a:t>Salivation</a:t>
            </a:r>
          </a:p>
          <a:p>
            <a:pPr>
              <a:buFont typeface="Arial" pitchFamily="34" charset="0"/>
              <a:buChar char="•"/>
            </a:pPr>
            <a:endParaRPr lang="en-US" sz="2400" dirty="0">
              <a:latin typeface="Aharoni" pitchFamily="2" charset="-79"/>
              <a:cs typeface="Aharoni" pitchFamily="2" charset="-79"/>
            </a:endParaRPr>
          </a:p>
        </p:txBody>
      </p:sp>
      <p:pic>
        <p:nvPicPr>
          <p:cNvPr id="4" name="Picture 2" descr="Sheeppox"/>
          <p:cNvPicPr>
            <a:picLocks noChangeAspect="1" noChangeArrowheads="1"/>
          </p:cNvPicPr>
          <p:nvPr/>
        </p:nvPicPr>
        <p:blipFill>
          <a:blip r:embed="rId3"/>
          <a:srcRect/>
          <a:stretch>
            <a:fillRect/>
          </a:stretch>
        </p:blipFill>
        <p:spPr bwMode="auto">
          <a:xfrm>
            <a:off x="3715411" y="152400"/>
            <a:ext cx="4285590" cy="3200400"/>
          </a:xfrm>
          <a:prstGeom prst="rect">
            <a:avLst/>
          </a:prstGeom>
          <a:noFill/>
        </p:spPr>
      </p:pic>
      <p:sp>
        <p:nvSpPr>
          <p:cNvPr id="6" name="TextBox 5"/>
          <p:cNvSpPr txBox="1"/>
          <p:nvPr/>
        </p:nvSpPr>
        <p:spPr>
          <a:xfrm>
            <a:off x="152400" y="3505200"/>
            <a:ext cx="8991600" cy="2954655"/>
          </a:xfrm>
          <a:prstGeom prst="rect">
            <a:avLst/>
          </a:prstGeom>
          <a:noFill/>
        </p:spPr>
        <p:txBody>
          <a:bodyPr wrap="square" rtlCol="0">
            <a:spAutoFit/>
          </a:bodyPr>
          <a:lstStyle/>
          <a:p>
            <a:pPr>
              <a:buFont typeface="Arial" pitchFamily="34" charset="0"/>
              <a:buChar char="•"/>
            </a:pPr>
            <a:r>
              <a:rPr lang="en-US" sz="2400" dirty="0" smtClean="0">
                <a:latin typeface="Aharoni" pitchFamily="2" charset="-79"/>
                <a:cs typeface="Aharoni" pitchFamily="2" charset="-79"/>
              </a:rPr>
              <a:t>Breathing became </a:t>
            </a:r>
            <a:r>
              <a:rPr lang="en-US" sz="2400" dirty="0" err="1" smtClean="0">
                <a:latin typeface="Aharoni" pitchFamily="2" charset="-79"/>
                <a:cs typeface="Aharoni" pitchFamily="2" charset="-79"/>
              </a:rPr>
              <a:t>laboured</a:t>
            </a:r>
            <a:r>
              <a:rPr lang="en-US" sz="2400" dirty="0" smtClean="0">
                <a:latin typeface="Aharoni" pitchFamily="2" charset="-79"/>
                <a:cs typeface="Aharoni" pitchFamily="2" charset="-79"/>
              </a:rPr>
              <a:t> and noisy due to pressure on 	the upper respiratory tract from the swollen retro- 	pharyngeal lymph nodes, due to the developing lung 	lesions</a:t>
            </a:r>
            <a:r>
              <a:rPr lang="en-US" sz="2400" dirty="0" smtClean="0"/>
              <a:t>.</a:t>
            </a:r>
          </a:p>
          <a:p>
            <a:pPr>
              <a:buFont typeface="Arial" pitchFamily="34" charset="0"/>
              <a:buChar char="•"/>
            </a:pPr>
            <a:r>
              <a:rPr lang="en-US" sz="2400" dirty="0" smtClean="0">
                <a:latin typeface="Aharoni" pitchFamily="2" charset="-79"/>
                <a:cs typeface="Aharoni" pitchFamily="2" charset="-79"/>
              </a:rPr>
              <a:t>This animal died of acute infection before the development 	of skin lesions</a:t>
            </a:r>
          </a:p>
          <a:p>
            <a:pPr>
              <a:buFont typeface="Arial" pitchFamily="34" charset="0"/>
              <a:buChar char="•"/>
            </a:pPr>
            <a:r>
              <a:rPr lang="en-US" sz="2400" dirty="0" smtClean="0">
                <a:latin typeface="Aharoni" pitchFamily="2" charset="-79"/>
                <a:cs typeface="Aharoni" pitchFamily="2" charset="-79"/>
              </a:rPr>
              <a:t>In </a:t>
            </a:r>
            <a:r>
              <a:rPr lang="en-US" sz="2400" dirty="0" err="1" smtClean="0">
                <a:latin typeface="Aharoni" pitchFamily="2" charset="-79"/>
                <a:cs typeface="Aharoni" pitchFamily="2" charset="-79"/>
              </a:rPr>
              <a:t>Papulovesicular</a:t>
            </a:r>
            <a:r>
              <a:rPr lang="en-US" sz="2400" dirty="0" smtClean="0">
                <a:latin typeface="Aharoni" pitchFamily="2" charset="-79"/>
                <a:cs typeface="Aharoni" pitchFamily="2" charset="-79"/>
              </a:rPr>
              <a:t> form of the disease was not observed.</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0"/>
            <a:ext cx="8077200" cy="1754326"/>
          </a:xfrm>
          <a:prstGeom prst="rect">
            <a:avLst/>
          </a:prstGeom>
        </p:spPr>
        <p:txBody>
          <a:bodyPr wrap="square">
            <a:spAutoFit/>
          </a:bodyPr>
          <a:lstStyle/>
          <a:p>
            <a:endParaRPr lang="en-US" dirty="0" smtClean="0"/>
          </a:p>
          <a:p>
            <a:endParaRPr lang="en-US" dirty="0" smtClean="0"/>
          </a:p>
          <a:p>
            <a:r>
              <a:rPr lang="en-US" sz="2400" dirty="0" smtClean="0">
                <a:latin typeface="Aharoni" pitchFamily="2" charset="-79"/>
                <a:cs typeface="Aharoni" pitchFamily="2" charset="-79"/>
              </a:rPr>
              <a:t>The autopsy of the animals with visceral smallpox revealed extensive pock lesions along the length of trachea, on the heart and lungs.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1486</TotalTime>
  <Words>985</Words>
  <Application>Microsoft Office PowerPoint</Application>
  <PresentationFormat>On-screen Show (4:3)</PresentationFormat>
  <Paragraphs>139</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 Visceral smallpox in a sheep flock in Andhra Pradesh, India-  A case report</vt:lpstr>
      <vt:lpstr>Slide 2</vt:lpstr>
      <vt:lpstr>Slide 3</vt:lpstr>
      <vt:lpstr>Impact on Production</vt:lpstr>
      <vt:lpstr>Epidemiology</vt:lpstr>
      <vt:lpstr>  Geographic Distribution  Sheep pox and goat pox are found in parts of Africa and Asia, the Middle East, and most of the Indian subcontinent.</vt:lpstr>
      <vt:lpstr>Transmission </vt:lpstr>
      <vt:lpstr>Slide 8</vt:lpstr>
      <vt:lpstr>Slide 9</vt:lpstr>
      <vt:lpstr>Slide 10</vt:lpstr>
      <vt:lpstr>Slide 11</vt:lpstr>
      <vt:lpstr>Slide 12</vt:lpstr>
      <vt:lpstr>SAMPLE COLLECTION</vt:lpstr>
      <vt:lpstr>Diagnosis</vt:lpstr>
      <vt:lpstr>Differntial diagnosis</vt:lpstr>
      <vt:lpstr>Treatment </vt:lpstr>
      <vt:lpstr>Care to be taken</vt:lpstr>
      <vt:lpstr>Vaccination is the only effective way to control the sheep pox and goat pox outbreaks in endemic countries. Unfortunately, currently no marker vaccines allowing the differentiation of infected from vaccinated animals are available.  </vt:lpstr>
      <vt:lpstr>Conclusion </vt:lpstr>
      <vt:lpstr>Acknowledgments</vt:lpstr>
      <vt:lpstr>Slide 21</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119</cp:revision>
  <dcterms:created xsi:type="dcterms:W3CDTF">2006-08-16T00:00:00Z</dcterms:created>
  <dcterms:modified xsi:type="dcterms:W3CDTF">2014-09-16T01:29:38Z</dcterms:modified>
</cp:coreProperties>
</file>