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1" r:id="rId3"/>
    <p:sldId id="273" r:id="rId4"/>
    <p:sldId id="281" r:id="rId5"/>
    <p:sldId id="272" r:id="rId6"/>
    <p:sldId id="274" r:id="rId7"/>
    <p:sldId id="277" r:id="rId8"/>
    <p:sldId id="286" r:id="rId9"/>
    <p:sldId id="278" r:id="rId10"/>
    <p:sldId id="279" r:id="rId11"/>
    <p:sldId id="280" r:id="rId12"/>
    <p:sldId id="293" r:id="rId13"/>
    <p:sldId id="294" r:id="rId14"/>
    <p:sldId id="285" r:id="rId15"/>
    <p:sldId id="289" r:id="rId16"/>
    <p:sldId id="287" r:id="rId17"/>
    <p:sldId id="288" r:id="rId18"/>
    <p:sldId id="292" r:id="rId19"/>
    <p:sldId id="290" r:id="rId20"/>
    <p:sldId id="291" r:id="rId21"/>
    <p:sldId id="260" r:id="rId22"/>
    <p:sldId id="261" r:id="rId23"/>
    <p:sldId id="266" r:id="rId24"/>
    <p:sldId id="269" r:id="rId25"/>
    <p:sldId id="295" r:id="rId26"/>
    <p:sldId id="270"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1800" b="1" i="0" u="none" strike="noStrike" baseline="0" dirty="0">
                <a:effectLst/>
              </a:rPr>
              <a:t>SiRNA</a:t>
            </a:r>
            <a:r>
              <a:rPr lang="zh-CN" altLang="en-US" sz="1800" b="1" i="0" u="none" strike="noStrike" baseline="0" dirty="0">
                <a:effectLst/>
              </a:rPr>
              <a:t>脂质体制剂</a:t>
            </a:r>
            <a:r>
              <a:rPr lang="zh-CN" altLang="zh-CN" sz="1800" b="1" i="0" u="none" strike="noStrike" baseline="0" dirty="0">
                <a:effectLst/>
              </a:rPr>
              <a:t>对人肝癌</a:t>
            </a:r>
            <a:r>
              <a:rPr lang="en-US" altLang="zh-CN" sz="1800" b="1" i="0" u="none" strike="noStrike" baseline="0" dirty="0">
                <a:effectLst/>
              </a:rPr>
              <a:t>MHCC-97H</a:t>
            </a:r>
            <a:r>
              <a:rPr lang="zh-CN" altLang="zh-CN" sz="1800" b="1" i="0" u="none" strike="noStrike" baseline="0" dirty="0">
                <a:effectLst/>
              </a:rPr>
              <a:t>裸鼠异种移植肿瘤体积的影响</a:t>
            </a:r>
            <a:endParaRPr lang="zh-CN" altLang="en-US" dirty="0"/>
          </a:p>
        </c:rich>
      </c:tx>
      <c:layout>
        <c:manualLayout>
          <c:xMode val="edge"/>
          <c:yMode val="edge"/>
          <c:x val="0.21402624671916012"/>
          <c:y val="2.8751123090745734E-2"/>
        </c:manualLayout>
      </c:layout>
      <c:overlay val="0"/>
    </c:title>
    <c:autoTitleDeleted val="0"/>
    <c:plotArea>
      <c:layout>
        <c:manualLayout>
          <c:layoutTarget val="inner"/>
          <c:xMode val="edge"/>
          <c:yMode val="edge"/>
          <c:x val="0.19053655304223402"/>
          <c:y val="0.19272372626346559"/>
          <c:w val="0.68574549411099173"/>
          <c:h val="0.70618319384787598"/>
        </c:manualLayout>
      </c:layout>
      <c:lineChart>
        <c:grouping val="standard"/>
        <c:varyColors val="0"/>
        <c:ser>
          <c:idx val="0"/>
          <c:order val="0"/>
          <c:tx>
            <c:strRef>
              <c:f>'97H'!$AP$3</c:f>
              <c:strCache>
                <c:ptCount val="1"/>
                <c:pt idx="0">
                  <c:v>SU-IT</c:v>
                </c:pt>
              </c:strCache>
            </c:strRef>
          </c:tx>
          <c:cat>
            <c:numRef>
              <c:f>'97H'!$AQ$2:$AZ$2</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'97H'!$AQ$3:$AZ$3</c:f>
              <c:numCache>
                <c:formatCode>0.00_);\(0.00\)</c:formatCode>
                <c:ptCount val="10"/>
                <c:pt idx="0">
                  <c:v>9.9866357499999996</c:v>
                </c:pt>
                <c:pt idx="1">
                  <c:v>12.876104333333332</c:v>
                </c:pt>
                <c:pt idx="2">
                  <c:v>21.51239108333333</c:v>
                </c:pt>
                <c:pt idx="3">
                  <c:v>27.361180666666669</c:v>
                </c:pt>
                <c:pt idx="4">
                  <c:v>54.57667541666666</c:v>
                </c:pt>
                <c:pt idx="5">
                  <c:v>77.179986083333318</c:v>
                </c:pt>
                <c:pt idx="6">
                  <c:v>139.59814316666666</c:v>
                </c:pt>
                <c:pt idx="7">
                  <c:v>194.60635891666664</c:v>
                </c:pt>
                <c:pt idx="8">
                  <c:v>312.73489458333336</c:v>
                </c:pt>
                <c:pt idx="9">
                  <c:v>397.74677374999993</c:v>
                </c:pt>
              </c:numCache>
            </c:numRef>
          </c:val>
          <c:smooth val="0"/>
        </c:ser>
        <c:ser>
          <c:idx val="1"/>
          <c:order val="1"/>
          <c:tx>
            <c:strRef>
              <c:f>'97H'!$AP$4</c:f>
              <c:strCache>
                <c:ptCount val="1"/>
                <c:pt idx="0">
                  <c:v>SUVE-IT</c:v>
                </c:pt>
              </c:strCache>
            </c:strRef>
          </c:tx>
          <c:cat>
            <c:numRef>
              <c:f>'97H'!$AQ$2:$AZ$2</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'97H'!$AQ$4:$AZ$4</c:f>
              <c:numCache>
                <c:formatCode>0.00_);\(0.00\)</c:formatCode>
                <c:ptCount val="10"/>
                <c:pt idx="0">
                  <c:v>8.2689464166666671</c:v>
                </c:pt>
                <c:pt idx="1">
                  <c:v>13.448674333333335</c:v>
                </c:pt>
                <c:pt idx="2">
                  <c:v>20.613172500000001</c:v>
                </c:pt>
                <c:pt idx="3">
                  <c:v>40.6519865</c:v>
                </c:pt>
                <c:pt idx="4">
                  <c:v>70.277545833333321</c:v>
                </c:pt>
                <c:pt idx="5">
                  <c:v>100.66849483333334</c:v>
                </c:pt>
                <c:pt idx="6">
                  <c:v>188.74115091666661</c:v>
                </c:pt>
                <c:pt idx="7">
                  <c:v>282.04371574999999</c:v>
                </c:pt>
                <c:pt idx="8">
                  <c:v>381.8565748333333</c:v>
                </c:pt>
                <c:pt idx="9">
                  <c:v>595.94742358333338</c:v>
                </c:pt>
              </c:numCache>
            </c:numRef>
          </c:val>
          <c:smooth val="0"/>
        </c:ser>
        <c:ser>
          <c:idx val="2"/>
          <c:order val="2"/>
          <c:tx>
            <c:strRef>
              <c:f>'97H'!$AP$5</c:f>
              <c:strCache>
                <c:ptCount val="1"/>
                <c:pt idx="0">
                  <c:v>SU-IV</c:v>
                </c:pt>
              </c:strCache>
            </c:strRef>
          </c:tx>
          <c:cat>
            <c:numRef>
              <c:f>'97H'!$AQ$2:$AZ$2</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'97H'!$AQ$5:$AZ$5</c:f>
              <c:numCache>
                <c:formatCode>0.00_);\(0.00\)</c:formatCode>
                <c:ptCount val="10"/>
                <c:pt idx="0">
                  <c:v>11.347089916666667</c:v>
                </c:pt>
                <c:pt idx="1">
                  <c:v>14.926456666666667</c:v>
                </c:pt>
                <c:pt idx="2">
                  <c:v>22.386981916666667</c:v>
                </c:pt>
                <c:pt idx="3">
                  <c:v>33.217960749999996</c:v>
                </c:pt>
                <c:pt idx="4">
                  <c:v>58.608835083333339</c:v>
                </c:pt>
                <c:pt idx="5">
                  <c:v>98.585921499999998</c:v>
                </c:pt>
                <c:pt idx="6">
                  <c:v>146.96300274999999</c:v>
                </c:pt>
                <c:pt idx="7">
                  <c:v>213.46936691666667</c:v>
                </c:pt>
                <c:pt idx="8">
                  <c:v>267.7230156666667</c:v>
                </c:pt>
                <c:pt idx="9">
                  <c:v>376.56045124999997</c:v>
                </c:pt>
              </c:numCache>
            </c:numRef>
          </c:val>
          <c:smooth val="0"/>
        </c:ser>
        <c:ser>
          <c:idx val="3"/>
          <c:order val="3"/>
          <c:tx>
            <c:strRef>
              <c:f>'97H'!$AP$6</c:f>
              <c:strCache>
                <c:ptCount val="1"/>
                <c:pt idx="0">
                  <c:v>SUVE-IV</c:v>
                </c:pt>
              </c:strCache>
            </c:strRef>
          </c:tx>
          <c:cat>
            <c:numRef>
              <c:f>'97H'!$AQ$2:$AZ$2</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'97H'!$AQ$6:$AZ$6</c:f>
              <c:numCache>
                <c:formatCode>0.00_);\(0.00\)</c:formatCode>
                <c:ptCount val="10"/>
                <c:pt idx="0">
                  <c:v>9.2506165833333345</c:v>
                </c:pt>
                <c:pt idx="1">
                  <c:v>19.820133500000001</c:v>
                </c:pt>
                <c:pt idx="2">
                  <c:v>30.172993666666667</c:v>
                </c:pt>
                <c:pt idx="3">
                  <c:v>64.111479666666668</c:v>
                </c:pt>
                <c:pt idx="4">
                  <c:v>114.17550524999997</c:v>
                </c:pt>
                <c:pt idx="5">
                  <c:v>167.18594983333335</c:v>
                </c:pt>
                <c:pt idx="6">
                  <c:v>273.97472025000002</c:v>
                </c:pt>
                <c:pt idx="7">
                  <c:v>432.23565724999997</c:v>
                </c:pt>
                <c:pt idx="8">
                  <c:v>557.35758099999998</c:v>
                </c:pt>
                <c:pt idx="9">
                  <c:v>685.83115258333328</c:v>
                </c:pt>
              </c:numCache>
            </c:numRef>
          </c:val>
          <c:smooth val="0"/>
        </c:ser>
        <c:ser>
          <c:idx val="4"/>
          <c:order val="4"/>
          <c:tx>
            <c:strRef>
              <c:f>'97H'!$AP$7</c:f>
              <c:strCache>
                <c:ptCount val="1"/>
                <c:pt idx="0">
                  <c:v>NC</c:v>
                </c:pt>
              </c:strCache>
            </c:strRef>
          </c:tx>
          <c:cat>
            <c:numRef>
              <c:f>'97H'!$AQ$2:$AZ$2</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'97H'!$AQ$7:$AZ$7</c:f>
              <c:numCache>
                <c:formatCode>0.00_);\(0.00\)</c:formatCode>
                <c:ptCount val="10"/>
                <c:pt idx="0">
                  <c:v>8.8164750833333319</c:v>
                </c:pt>
                <c:pt idx="1">
                  <c:v>16.332848500000001</c:v>
                </c:pt>
                <c:pt idx="2">
                  <c:v>25.479037166666668</c:v>
                </c:pt>
                <c:pt idx="3">
                  <c:v>44.995629583333333</c:v>
                </c:pt>
                <c:pt idx="4">
                  <c:v>91.712786750000006</c:v>
                </c:pt>
                <c:pt idx="5">
                  <c:v>129.92339258333337</c:v>
                </c:pt>
                <c:pt idx="6">
                  <c:v>261.56718108333331</c:v>
                </c:pt>
                <c:pt idx="7">
                  <c:v>351.01787366666667</c:v>
                </c:pt>
                <c:pt idx="8">
                  <c:v>542.99098349999997</c:v>
                </c:pt>
                <c:pt idx="9">
                  <c:v>674.86782558333334</c:v>
                </c:pt>
              </c:numCache>
            </c:numRef>
          </c:val>
          <c:smooth val="0"/>
        </c:ser>
        <c:ser>
          <c:idx val="5"/>
          <c:order val="5"/>
          <c:tx>
            <c:strRef>
              <c:f>'97H'!$AP$8</c:f>
              <c:strCache>
                <c:ptCount val="1"/>
                <c:pt idx="0">
                  <c:v>阿霉素</c:v>
                </c:pt>
              </c:strCache>
            </c:strRef>
          </c:tx>
          <c:cat>
            <c:numRef>
              <c:f>'97H'!$AQ$2:$AZ$2</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'97H'!$AQ$8:$AZ$8</c:f>
              <c:numCache>
                <c:formatCode>0.00_);\(0.00\)</c:formatCode>
                <c:ptCount val="10"/>
                <c:pt idx="0">
                  <c:v>10.221555333333333</c:v>
                </c:pt>
                <c:pt idx="1">
                  <c:v>13.0934875</c:v>
                </c:pt>
                <c:pt idx="2">
                  <c:v>21.822358833333336</c:v>
                </c:pt>
                <c:pt idx="3">
                  <c:v>37.29351333333333</c:v>
                </c:pt>
                <c:pt idx="4">
                  <c:v>66.208498500000005</c:v>
                </c:pt>
                <c:pt idx="5">
                  <c:v>92.411503249999996</c:v>
                </c:pt>
                <c:pt idx="6">
                  <c:v>169.77821283333333</c:v>
                </c:pt>
                <c:pt idx="7">
                  <c:v>244.057537</c:v>
                </c:pt>
                <c:pt idx="8">
                  <c:v>335.64767908333334</c:v>
                </c:pt>
                <c:pt idx="9">
                  <c:v>425.34281575</c:v>
                </c:pt>
              </c:numCache>
            </c:numRef>
          </c:val>
          <c:smooth val="0"/>
        </c:ser>
        <c:dLbls>
          <c:showLegendKey val="0"/>
          <c:showVal val="0"/>
          <c:showCatName val="0"/>
          <c:showSerName val="0"/>
          <c:showPercent val="0"/>
          <c:showBubbleSize val="0"/>
        </c:dLbls>
        <c:marker val="1"/>
        <c:smooth val="0"/>
        <c:axId val="104478592"/>
        <c:axId val="104488960"/>
      </c:lineChart>
      <c:catAx>
        <c:axId val="104478592"/>
        <c:scaling>
          <c:orientation val="minMax"/>
        </c:scaling>
        <c:delete val="0"/>
        <c:axPos val="b"/>
        <c:title>
          <c:tx>
            <c:rich>
              <a:bodyPr/>
              <a:lstStyle/>
              <a:p>
                <a:pPr>
                  <a:defRPr/>
                </a:pPr>
                <a:r>
                  <a:rPr lang="zh-CN" altLang="en-US"/>
                  <a:t>天</a:t>
                </a:r>
              </a:p>
            </c:rich>
          </c:tx>
          <c:layout>
            <c:manualLayout>
              <c:xMode val="edge"/>
              <c:yMode val="edge"/>
              <c:x val="0.8778877516523218"/>
              <c:y val="0.89600000000000002"/>
            </c:manualLayout>
          </c:layout>
          <c:overlay val="0"/>
        </c:title>
        <c:numFmt formatCode="General" sourceLinked="1"/>
        <c:majorTickMark val="out"/>
        <c:minorTickMark val="none"/>
        <c:tickLblPos val="nextTo"/>
        <c:crossAx val="104488960"/>
        <c:crosses val="autoZero"/>
        <c:auto val="1"/>
        <c:lblAlgn val="ctr"/>
        <c:lblOffset val="100"/>
        <c:noMultiLvlLbl val="0"/>
      </c:catAx>
      <c:valAx>
        <c:axId val="104488960"/>
        <c:scaling>
          <c:orientation val="minMax"/>
        </c:scaling>
        <c:delete val="0"/>
        <c:axPos val="l"/>
        <c:majorGridlines/>
        <c:title>
          <c:tx>
            <c:rich>
              <a:bodyPr rot="0" vert="wordArtVertRtl"/>
              <a:lstStyle/>
              <a:p>
                <a:pPr>
                  <a:defRPr/>
                </a:pPr>
                <a:r>
                  <a:rPr lang="zh-CN" altLang="en-US"/>
                  <a:t>肿瘤体积（</a:t>
                </a:r>
                <a:r>
                  <a:rPr lang="en-US" altLang="zh-CN"/>
                  <a:t>mm3</a:t>
                </a:r>
                <a:r>
                  <a:rPr lang="zh-CN" altLang="en-US"/>
                  <a:t>）</a:t>
                </a:r>
              </a:p>
            </c:rich>
          </c:tx>
          <c:layout/>
          <c:overlay val="0"/>
        </c:title>
        <c:numFmt formatCode="0.00_);\(0.00\)" sourceLinked="1"/>
        <c:majorTickMark val="out"/>
        <c:minorTickMark val="none"/>
        <c:tickLblPos val="nextTo"/>
        <c:crossAx val="1044785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0793601437913"/>
          <c:y val="4.3302755674576726E-2"/>
          <c:w val="0.73213754417881893"/>
          <c:h val="0.83558760391746179"/>
        </c:manualLayout>
      </c:layout>
      <c:lineChart>
        <c:grouping val="standard"/>
        <c:varyColors val="0"/>
        <c:ser>
          <c:idx val="0"/>
          <c:order val="0"/>
          <c:tx>
            <c:strRef>
              <c:f>'97H'!$Y$2</c:f>
              <c:strCache>
                <c:ptCount val="1"/>
                <c:pt idx="0">
                  <c:v>SU-IT</c:v>
                </c:pt>
              </c:strCache>
            </c:strRef>
          </c:tx>
          <c:marker>
            <c:symbol val="none"/>
          </c:marker>
          <c:cat>
            <c:numRef>
              <c:f>'97H'!$Z$8:$AI$8</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'97H'!$Z$2:$AI$2</c:f>
              <c:numCache>
                <c:formatCode>0.00_);[Red]\(0.00\)</c:formatCode>
                <c:ptCount val="10"/>
                <c:pt idx="0">
                  <c:v>21.333333333333332</c:v>
                </c:pt>
                <c:pt idx="1">
                  <c:v>22.5</c:v>
                </c:pt>
                <c:pt idx="2">
                  <c:v>23</c:v>
                </c:pt>
                <c:pt idx="3">
                  <c:v>23.916666666666668</c:v>
                </c:pt>
                <c:pt idx="4">
                  <c:v>24.083333333333332</c:v>
                </c:pt>
                <c:pt idx="5">
                  <c:v>24.25</c:v>
                </c:pt>
                <c:pt idx="6">
                  <c:v>24.916666666666668</c:v>
                </c:pt>
                <c:pt idx="7">
                  <c:v>26</c:v>
                </c:pt>
                <c:pt idx="8">
                  <c:v>26.083333333333332</c:v>
                </c:pt>
                <c:pt idx="9">
                  <c:v>26.166666666666668</c:v>
                </c:pt>
              </c:numCache>
            </c:numRef>
          </c:val>
          <c:smooth val="0"/>
        </c:ser>
        <c:ser>
          <c:idx val="1"/>
          <c:order val="1"/>
          <c:tx>
            <c:strRef>
              <c:f>'97H'!$Y$3</c:f>
              <c:strCache>
                <c:ptCount val="1"/>
                <c:pt idx="0">
                  <c:v>SUVE-IT</c:v>
                </c:pt>
              </c:strCache>
            </c:strRef>
          </c:tx>
          <c:marker>
            <c:symbol val="none"/>
          </c:marker>
          <c:cat>
            <c:numRef>
              <c:f>'97H'!$Z$8:$AI$8</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'97H'!$Z$3:$AI$3</c:f>
              <c:numCache>
                <c:formatCode>0.00_);[Red]\(0.00\)</c:formatCode>
                <c:ptCount val="10"/>
                <c:pt idx="0">
                  <c:v>20.666666666666668</c:v>
                </c:pt>
                <c:pt idx="1">
                  <c:v>21.833333333333332</c:v>
                </c:pt>
                <c:pt idx="2">
                  <c:v>22.5</c:v>
                </c:pt>
                <c:pt idx="3">
                  <c:v>23.25</c:v>
                </c:pt>
                <c:pt idx="4">
                  <c:v>23.25</c:v>
                </c:pt>
                <c:pt idx="5">
                  <c:v>23.333333333333332</c:v>
                </c:pt>
                <c:pt idx="6">
                  <c:v>24.333333333333332</c:v>
                </c:pt>
                <c:pt idx="7">
                  <c:v>25.833333333333332</c:v>
                </c:pt>
                <c:pt idx="8">
                  <c:v>25.75</c:v>
                </c:pt>
                <c:pt idx="9">
                  <c:v>25.833333333333332</c:v>
                </c:pt>
              </c:numCache>
            </c:numRef>
          </c:val>
          <c:smooth val="0"/>
        </c:ser>
        <c:ser>
          <c:idx val="2"/>
          <c:order val="2"/>
          <c:tx>
            <c:strRef>
              <c:f>'97H'!$Y$4</c:f>
              <c:strCache>
                <c:ptCount val="1"/>
                <c:pt idx="0">
                  <c:v>SU-IV</c:v>
                </c:pt>
              </c:strCache>
            </c:strRef>
          </c:tx>
          <c:marker>
            <c:symbol val="none"/>
          </c:marker>
          <c:cat>
            <c:numRef>
              <c:f>'97H'!$Z$8:$AI$8</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'97H'!$Z$4:$AI$4</c:f>
              <c:numCache>
                <c:formatCode>0.00_);[Red]\(0.00\)</c:formatCode>
                <c:ptCount val="10"/>
                <c:pt idx="0">
                  <c:v>21.333333333333332</c:v>
                </c:pt>
                <c:pt idx="1">
                  <c:v>22.166666666666668</c:v>
                </c:pt>
                <c:pt idx="2">
                  <c:v>23.166666666666668</c:v>
                </c:pt>
                <c:pt idx="3">
                  <c:v>24.083333333333332</c:v>
                </c:pt>
                <c:pt idx="4">
                  <c:v>24.083333333333332</c:v>
                </c:pt>
                <c:pt idx="5">
                  <c:v>24.5</c:v>
                </c:pt>
                <c:pt idx="6">
                  <c:v>24.75</c:v>
                </c:pt>
                <c:pt idx="7">
                  <c:v>26.083333333333332</c:v>
                </c:pt>
                <c:pt idx="8">
                  <c:v>26.5</c:v>
                </c:pt>
                <c:pt idx="9">
                  <c:v>26.25</c:v>
                </c:pt>
              </c:numCache>
            </c:numRef>
          </c:val>
          <c:smooth val="0"/>
        </c:ser>
        <c:ser>
          <c:idx val="3"/>
          <c:order val="3"/>
          <c:tx>
            <c:strRef>
              <c:f>'97H'!$Y$5</c:f>
              <c:strCache>
                <c:ptCount val="1"/>
                <c:pt idx="0">
                  <c:v>SUVE-IV</c:v>
                </c:pt>
              </c:strCache>
            </c:strRef>
          </c:tx>
          <c:marker>
            <c:symbol val="none"/>
          </c:marker>
          <c:cat>
            <c:numRef>
              <c:f>'97H'!$Z$8:$AI$8</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'97H'!$Z$5:$AI$5</c:f>
              <c:numCache>
                <c:formatCode>0.00_);[Red]\(0.00\)</c:formatCode>
                <c:ptCount val="10"/>
                <c:pt idx="0">
                  <c:v>21.666666666666668</c:v>
                </c:pt>
                <c:pt idx="1">
                  <c:v>22.833333333333332</c:v>
                </c:pt>
                <c:pt idx="2">
                  <c:v>23.916666666666668</c:v>
                </c:pt>
                <c:pt idx="3">
                  <c:v>25.166666666666668</c:v>
                </c:pt>
                <c:pt idx="4">
                  <c:v>25.333333333333332</c:v>
                </c:pt>
                <c:pt idx="5">
                  <c:v>25.416666666666668</c:v>
                </c:pt>
                <c:pt idx="6">
                  <c:v>26</c:v>
                </c:pt>
                <c:pt idx="7">
                  <c:v>27.666666666666668</c:v>
                </c:pt>
                <c:pt idx="8">
                  <c:v>28.083333333333332</c:v>
                </c:pt>
                <c:pt idx="9">
                  <c:v>27.833333333333332</c:v>
                </c:pt>
              </c:numCache>
            </c:numRef>
          </c:val>
          <c:smooth val="0"/>
        </c:ser>
        <c:ser>
          <c:idx val="4"/>
          <c:order val="4"/>
          <c:tx>
            <c:strRef>
              <c:f>'97H'!$Y$6</c:f>
              <c:strCache>
                <c:ptCount val="1"/>
                <c:pt idx="0">
                  <c:v>NC</c:v>
                </c:pt>
              </c:strCache>
            </c:strRef>
          </c:tx>
          <c:marker>
            <c:symbol val="none"/>
          </c:marker>
          <c:cat>
            <c:numRef>
              <c:f>'97H'!$Z$8:$AI$8</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'97H'!$Z$6:$AI$6</c:f>
              <c:numCache>
                <c:formatCode>0.00_);[Red]\(0.00\)</c:formatCode>
                <c:ptCount val="10"/>
                <c:pt idx="0">
                  <c:v>20.5</c:v>
                </c:pt>
                <c:pt idx="1">
                  <c:v>22</c:v>
                </c:pt>
                <c:pt idx="2">
                  <c:v>22.75</c:v>
                </c:pt>
                <c:pt idx="3">
                  <c:v>23.416666666666668</c:v>
                </c:pt>
                <c:pt idx="4">
                  <c:v>23.416666666666668</c:v>
                </c:pt>
                <c:pt idx="5">
                  <c:v>23.5</c:v>
                </c:pt>
                <c:pt idx="6">
                  <c:v>24.166666666666668</c:v>
                </c:pt>
                <c:pt idx="7">
                  <c:v>25.25</c:v>
                </c:pt>
                <c:pt idx="8">
                  <c:v>25.583333333333332</c:v>
                </c:pt>
                <c:pt idx="9">
                  <c:v>25.166666666666668</c:v>
                </c:pt>
              </c:numCache>
            </c:numRef>
          </c:val>
          <c:smooth val="0"/>
        </c:ser>
        <c:ser>
          <c:idx val="5"/>
          <c:order val="5"/>
          <c:tx>
            <c:strRef>
              <c:f>'97H'!$Y$7</c:f>
              <c:strCache>
                <c:ptCount val="1"/>
                <c:pt idx="0">
                  <c:v>阿霉素</c:v>
                </c:pt>
              </c:strCache>
            </c:strRef>
          </c:tx>
          <c:marker>
            <c:symbol val="none"/>
          </c:marker>
          <c:cat>
            <c:numRef>
              <c:f>'97H'!$Z$8:$AI$8</c:f>
              <c:numCache>
                <c:formatCode>General</c:formatCode>
                <c:ptCount val="10"/>
                <c:pt idx="0">
                  <c:v>0</c:v>
                </c:pt>
                <c:pt idx="1">
                  <c:v>3</c:v>
                </c:pt>
                <c:pt idx="2">
                  <c:v>6</c:v>
                </c:pt>
                <c:pt idx="3">
                  <c:v>10</c:v>
                </c:pt>
                <c:pt idx="4">
                  <c:v>13</c:v>
                </c:pt>
                <c:pt idx="5">
                  <c:v>17</c:v>
                </c:pt>
                <c:pt idx="6">
                  <c:v>20</c:v>
                </c:pt>
                <c:pt idx="7">
                  <c:v>24</c:v>
                </c:pt>
                <c:pt idx="8">
                  <c:v>27</c:v>
                </c:pt>
                <c:pt idx="9">
                  <c:v>31</c:v>
                </c:pt>
              </c:numCache>
            </c:numRef>
          </c:cat>
          <c:val>
            <c:numRef>
              <c:f>'97H'!$Z$7:$AI$7</c:f>
              <c:numCache>
                <c:formatCode>0.00_);[Red]\(0.00\)</c:formatCode>
                <c:ptCount val="10"/>
                <c:pt idx="0">
                  <c:v>21</c:v>
                </c:pt>
                <c:pt idx="1">
                  <c:v>22.166666666666668</c:v>
                </c:pt>
                <c:pt idx="2">
                  <c:v>23.083333333333332</c:v>
                </c:pt>
                <c:pt idx="3">
                  <c:v>23.583333333333332</c:v>
                </c:pt>
                <c:pt idx="4">
                  <c:v>24</c:v>
                </c:pt>
                <c:pt idx="5">
                  <c:v>23.583333333333332</c:v>
                </c:pt>
                <c:pt idx="6">
                  <c:v>23.5</c:v>
                </c:pt>
                <c:pt idx="7">
                  <c:v>24.166666666666668</c:v>
                </c:pt>
                <c:pt idx="8">
                  <c:v>23.583333333333332</c:v>
                </c:pt>
                <c:pt idx="9">
                  <c:v>24</c:v>
                </c:pt>
              </c:numCache>
            </c:numRef>
          </c:val>
          <c:smooth val="0"/>
        </c:ser>
        <c:dLbls>
          <c:showLegendKey val="0"/>
          <c:showVal val="0"/>
          <c:showCatName val="0"/>
          <c:showSerName val="0"/>
          <c:showPercent val="0"/>
          <c:showBubbleSize val="0"/>
        </c:dLbls>
        <c:marker val="1"/>
        <c:smooth val="0"/>
        <c:axId val="104604800"/>
        <c:axId val="104606720"/>
      </c:lineChart>
      <c:catAx>
        <c:axId val="104604800"/>
        <c:scaling>
          <c:orientation val="minMax"/>
        </c:scaling>
        <c:delete val="0"/>
        <c:axPos val="b"/>
        <c:title>
          <c:tx>
            <c:rich>
              <a:bodyPr/>
              <a:lstStyle/>
              <a:p>
                <a:pPr>
                  <a:defRPr/>
                </a:pPr>
                <a:r>
                  <a:rPr lang="zh-CN" altLang="en-US"/>
                  <a:t>天</a:t>
                </a:r>
              </a:p>
            </c:rich>
          </c:tx>
          <c:layout>
            <c:manualLayout>
              <c:xMode val="edge"/>
              <c:yMode val="edge"/>
              <c:x val="0.88776149225567724"/>
              <c:y val="0.88689234964790142"/>
            </c:manualLayout>
          </c:layout>
          <c:overlay val="0"/>
        </c:title>
        <c:numFmt formatCode="General" sourceLinked="1"/>
        <c:majorTickMark val="out"/>
        <c:minorTickMark val="none"/>
        <c:tickLblPos val="nextTo"/>
        <c:crossAx val="104606720"/>
        <c:crosses val="autoZero"/>
        <c:auto val="1"/>
        <c:lblAlgn val="ctr"/>
        <c:lblOffset val="100"/>
        <c:noMultiLvlLbl val="0"/>
      </c:catAx>
      <c:valAx>
        <c:axId val="104606720"/>
        <c:scaling>
          <c:orientation val="minMax"/>
        </c:scaling>
        <c:delete val="0"/>
        <c:axPos val="l"/>
        <c:majorGridlines/>
        <c:title>
          <c:tx>
            <c:rich>
              <a:bodyPr rot="0" vert="wordArtVertRtl"/>
              <a:lstStyle/>
              <a:p>
                <a:pPr>
                  <a:defRPr/>
                </a:pPr>
                <a:r>
                  <a:rPr lang="zh-CN" altLang="en-US"/>
                  <a:t>动物体重（</a:t>
                </a:r>
                <a:r>
                  <a:rPr lang="en-US" altLang="zh-CN"/>
                  <a:t>g</a:t>
                </a:r>
                <a:r>
                  <a:rPr lang="zh-CN" altLang="en-US"/>
                  <a:t>）</a:t>
                </a:r>
              </a:p>
            </c:rich>
          </c:tx>
          <c:layout>
            <c:manualLayout>
              <c:xMode val="edge"/>
              <c:yMode val="edge"/>
              <c:x val="1.3285882507553403E-2"/>
              <c:y val="8.2098096241312687E-2"/>
            </c:manualLayout>
          </c:layout>
          <c:overlay val="0"/>
        </c:title>
        <c:numFmt formatCode="0.00_);[Red]\(0.00\)" sourceLinked="1"/>
        <c:majorTickMark val="out"/>
        <c:minorTickMark val="none"/>
        <c:tickLblPos val="nextTo"/>
        <c:crossAx val="104604800"/>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132E188E-75D1-4866-93C2-ADCD63D55FF2}" type="datetimeFigureOut">
              <a:rPr lang="zh-CN" altLang="en-US" smtClean="0"/>
              <a:t>2015/10/22</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161BA786-6394-46CD-AD78-EEE755F5B8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F04674E-8AF9-43E0-A438-FE592C622975}" type="slidenum">
              <a:rPr lang="en-US" altLang="zh-CN"/>
              <a:pPr>
                <a:defRPr/>
              </a:pPr>
              <a:t>‹#›</a:t>
            </a:fld>
            <a:endParaRPr lang="en-US" altLang="zh-CN"/>
          </a:p>
        </p:txBody>
      </p:sp>
    </p:spTree>
    <p:extLst>
      <p:ext uri="{BB962C8B-B14F-4D97-AF65-F5344CB8AC3E}">
        <p14:creationId xmlns:p14="http://schemas.microsoft.com/office/powerpoint/2010/main" val="3082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132E188E-75D1-4866-93C2-ADCD63D55FF2}" type="datetimeFigureOut">
              <a:rPr lang="zh-CN" altLang="en-US" smtClean="0"/>
              <a:t>2015/10/22</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132E188E-75D1-4866-93C2-ADCD63D55FF2}" type="datetimeFigureOut">
              <a:rPr lang="zh-CN" altLang="en-US" smtClean="0"/>
              <a:t>2015/10/22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61BA786-6394-46CD-AD78-EEE755F5B8B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132E188E-75D1-4866-93C2-ADCD63D55FF2}" type="datetimeFigureOut">
              <a:rPr lang="zh-CN" altLang="en-US" smtClean="0"/>
              <a:t>2015/10/22</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161BA786-6394-46CD-AD78-EEE755F5B8BB}" type="slidenum">
              <a:rPr lang="zh-CN" altLang="en-US" smtClean="0"/>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2E188E-75D1-4866-93C2-ADCD63D55FF2}" type="datetimeFigureOut">
              <a:rPr lang="zh-CN" altLang="en-US" smtClean="0"/>
              <a:t>2015/10/22</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1BA786-6394-46CD-AD78-EEE755F5B8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7544" y="692150"/>
            <a:ext cx="8424936" cy="5109091"/>
          </a:xfrm>
          <a:prstGeom prst="rect">
            <a:avLst/>
          </a:prstGeom>
          <a:noFill/>
          <a:ln w="9525">
            <a:noFill/>
            <a:miter lim="800000"/>
            <a:headEnd/>
            <a:tailEnd/>
          </a:ln>
        </p:spPr>
        <p:txBody>
          <a:bodyPr wrap="square">
            <a:spAutoFit/>
          </a:bodyPr>
          <a:lstStyle/>
          <a:p>
            <a:pPr algn="ctr">
              <a:spcBef>
                <a:spcPct val="50000"/>
              </a:spcBef>
              <a:defRPr/>
            </a:pPr>
            <a:r>
              <a:rPr lang="zh-CN" altLang="en-US" dirty="0">
                <a:solidFill>
                  <a:schemeClr val="bg1"/>
                </a:solidFill>
                <a:latin typeface="Arial" pitchFamily="34" charset="0"/>
                <a:ea typeface="黑体" pitchFamily="49" charset="-122"/>
              </a:rPr>
              <a:t>第三章</a:t>
            </a:r>
            <a:endParaRPr lang="en-US" altLang="zh-CN" dirty="0">
              <a:solidFill>
                <a:schemeClr val="bg1"/>
              </a:solidFill>
              <a:latin typeface="Arial" pitchFamily="34" charset="0"/>
              <a:ea typeface="黑体" pitchFamily="49" charset="-122"/>
            </a:endParaRPr>
          </a:p>
          <a:p>
            <a:r>
              <a:rPr lang="en-US" altLang="zh-CN" sz="2800" b="1" dirty="0" err="1" smtClean="0"/>
              <a:t>Survivin</a:t>
            </a:r>
            <a:r>
              <a:rPr lang="en-US" altLang="zh-CN" sz="2800" b="1" dirty="0" smtClean="0"/>
              <a:t> </a:t>
            </a:r>
            <a:r>
              <a:rPr lang="en-US" altLang="zh-CN" sz="2800" b="1" dirty="0"/>
              <a:t>siRNA </a:t>
            </a:r>
            <a:r>
              <a:rPr lang="en-US" altLang="zh-CN" sz="2800" b="1" dirty="0" err="1"/>
              <a:t>nano</a:t>
            </a:r>
            <a:r>
              <a:rPr lang="en-US" altLang="zh-CN" sz="2800" b="1" dirty="0"/>
              <a:t> particles are </a:t>
            </a:r>
            <a:r>
              <a:rPr lang="en-US" altLang="zh-CN" sz="2800" b="1" dirty="0" smtClean="0"/>
              <a:t>capable </a:t>
            </a:r>
            <a:r>
              <a:rPr lang="en-US" altLang="zh-CN" sz="2800" b="1" dirty="0"/>
              <a:t>of inhibiting </a:t>
            </a:r>
            <a:r>
              <a:rPr lang="en-US" altLang="zh-CN" sz="2800" b="1" dirty="0" smtClean="0"/>
              <a:t>liver cancer </a:t>
            </a:r>
            <a:r>
              <a:rPr lang="en-US" altLang="zh-CN" sz="2800" b="1" dirty="0" smtClean="0"/>
              <a:t>cell growth </a:t>
            </a:r>
            <a:r>
              <a:rPr lang="en-US" altLang="zh-CN" sz="2800" b="1" dirty="0"/>
              <a:t>both in vitro and in vivo</a:t>
            </a:r>
            <a:endParaRPr lang="zh-CN" altLang="zh-CN" sz="2800" b="1" dirty="0"/>
          </a:p>
          <a:p>
            <a:r>
              <a:rPr lang="en-US" altLang="zh-CN" sz="2400" dirty="0"/>
              <a:t> </a:t>
            </a:r>
            <a:endParaRPr lang="zh-CN" altLang="zh-CN" sz="2400" dirty="0"/>
          </a:p>
          <a:p>
            <a:endParaRPr lang="en-US" altLang="zh-CN" sz="2400" dirty="0" smtClean="0"/>
          </a:p>
          <a:p>
            <a:endParaRPr lang="en-US" altLang="zh-CN" sz="2400" dirty="0"/>
          </a:p>
          <a:p>
            <a:endParaRPr lang="en-US" altLang="zh-CN" sz="2000" dirty="0" smtClean="0"/>
          </a:p>
          <a:p>
            <a:r>
              <a:rPr lang="en-US" altLang="zh-CN" sz="2400" b="1" dirty="0" err="1" smtClean="0"/>
              <a:t>Suoqin</a:t>
            </a:r>
            <a:r>
              <a:rPr lang="en-US" altLang="zh-CN" sz="2400" b="1" dirty="0" smtClean="0"/>
              <a:t> </a:t>
            </a:r>
            <a:r>
              <a:rPr lang="en-US" altLang="zh-CN" sz="2400" b="1" dirty="0" err="1"/>
              <a:t>Tang,MD</a:t>
            </a:r>
            <a:r>
              <a:rPr lang="en-US" altLang="zh-CN" sz="2400" b="1" dirty="0"/>
              <a:t>, </a:t>
            </a:r>
            <a:r>
              <a:rPr lang="en-US" altLang="zh-CN" sz="2400" b="1" dirty="0" err="1"/>
              <a:t>Kuiyao</a:t>
            </a:r>
            <a:r>
              <a:rPr lang="en-US" altLang="zh-CN" sz="2400" b="1" dirty="0"/>
              <a:t> </a:t>
            </a:r>
            <a:r>
              <a:rPr lang="en-US" altLang="zh-CN" sz="2400" b="1" dirty="0" err="1"/>
              <a:t>Qu,MD</a:t>
            </a:r>
            <a:r>
              <a:rPr lang="en-US" altLang="zh-CN" sz="2400" b="1" dirty="0"/>
              <a:t>, Yi </a:t>
            </a:r>
            <a:r>
              <a:rPr lang="en-US" altLang="zh-CN" sz="2400" b="1" dirty="0" err="1"/>
              <a:t>Zhang,MD</a:t>
            </a:r>
            <a:r>
              <a:rPr lang="en-US" altLang="zh-CN" sz="2400" b="1" dirty="0"/>
              <a:t>. </a:t>
            </a:r>
            <a:endParaRPr lang="en-US" altLang="zh-CN" sz="2400" b="1" dirty="0" smtClean="0"/>
          </a:p>
          <a:p>
            <a:r>
              <a:rPr lang="en-US" altLang="zh-CN" sz="2400" b="1" dirty="0" smtClean="0"/>
              <a:t>Department </a:t>
            </a:r>
            <a:r>
              <a:rPr lang="en-US" altLang="zh-CN" sz="2400" b="1" dirty="0"/>
              <a:t>of Pediatrics, PLA General Hospital, </a:t>
            </a:r>
            <a:endParaRPr lang="en-US" altLang="zh-CN" sz="2400" b="1" dirty="0" smtClean="0"/>
          </a:p>
          <a:p>
            <a:r>
              <a:rPr lang="en-US" altLang="zh-CN" sz="2400" b="1" dirty="0" smtClean="0"/>
              <a:t>28 </a:t>
            </a:r>
            <a:r>
              <a:rPr lang="en-US" altLang="zh-CN" sz="2400" b="1" dirty="0" err="1"/>
              <a:t>Fuxing</a:t>
            </a:r>
            <a:r>
              <a:rPr lang="en-US" altLang="zh-CN" sz="2400" b="1" dirty="0"/>
              <a:t> Road, Beijing 100853, China.</a:t>
            </a:r>
            <a:endParaRPr lang="zh-CN" altLang="zh-CN" sz="2400" b="1" dirty="0"/>
          </a:p>
          <a:p>
            <a:pPr algn="ctr">
              <a:lnSpc>
                <a:spcPct val="125000"/>
              </a:lnSpc>
              <a:defRPr/>
            </a:pPr>
            <a:endParaRPr lang="en-US" altLang="zh-CN" sz="2400" dirty="0">
              <a:latin typeface="Arial" pitchFamily="34" charset="0"/>
              <a:ea typeface="宋体" pitchFamily="2" charset="-122"/>
            </a:endParaRPr>
          </a:p>
          <a:p>
            <a:pPr algn="ctr">
              <a:lnSpc>
                <a:spcPct val="125000"/>
              </a:lnSpc>
              <a:defRPr/>
            </a:pPr>
            <a:endParaRPr lang="en-US" altLang="zh-CN" sz="2400" dirty="0">
              <a:latin typeface="Arial" pitchFamily="34" charset="0"/>
              <a:ea typeface="宋体" pitchFamily="2" charset="-122"/>
            </a:endParaRPr>
          </a:p>
        </p:txBody>
      </p:sp>
    </p:spTree>
    <p:extLst>
      <p:ext uri="{BB962C8B-B14F-4D97-AF65-F5344CB8AC3E}">
        <p14:creationId xmlns:p14="http://schemas.microsoft.com/office/powerpoint/2010/main" val="34385043"/>
      </p:ext>
    </p:extLst>
  </p:cSld>
  <p:clrMapOvr>
    <a:masterClrMapping/>
  </p:clrMapOvr>
  <p:transition advTm="4437">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688" y="2276872"/>
            <a:ext cx="6624736" cy="1200329"/>
          </a:xfrm>
          <a:prstGeom prst="rect">
            <a:avLst/>
          </a:prstGeom>
        </p:spPr>
        <p:txBody>
          <a:bodyPr wrap="square">
            <a:spAutoFit/>
          </a:bodyPr>
          <a:lstStyle/>
          <a:p>
            <a:r>
              <a:rPr lang="en-US" altLang="zh-CN" dirty="0" smtClean="0"/>
              <a:t>9. </a:t>
            </a:r>
            <a:r>
              <a:rPr lang="en-US" altLang="zh-CN" dirty="0"/>
              <a:t>Histological and </a:t>
            </a:r>
            <a:r>
              <a:rPr lang="en-US" altLang="zh-CN" dirty="0" err="1"/>
              <a:t>immunohistochemical</a:t>
            </a:r>
            <a:r>
              <a:rPr lang="en-US" altLang="zh-CN" dirty="0"/>
              <a:t> </a:t>
            </a:r>
            <a:r>
              <a:rPr lang="en-US" altLang="zh-CN" dirty="0" smtClean="0"/>
              <a:t>analysis</a:t>
            </a:r>
          </a:p>
          <a:p>
            <a:endParaRPr lang="en-US" altLang="zh-CN" dirty="0" smtClean="0"/>
          </a:p>
          <a:p>
            <a:r>
              <a:rPr lang="en-US" altLang="zh-CN" dirty="0" smtClean="0"/>
              <a:t>10. </a:t>
            </a:r>
            <a:r>
              <a:rPr lang="en-US" altLang="zh-CN" dirty="0"/>
              <a:t>Statistical analysis</a:t>
            </a:r>
            <a:endParaRPr lang="zh-CN" altLang="zh-CN" dirty="0"/>
          </a:p>
          <a:p>
            <a:endParaRPr lang="zh-CN" altLang="zh-CN" dirty="0"/>
          </a:p>
        </p:txBody>
      </p:sp>
    </p:spTree>
    <p:extLst>
      <p:ext uri="{BB962C8B-B14F-4D97-AF65-F5344CB8AC3E}">
        <p14:creationId xmlns:p14="http://schemas.microsoft.com/office/powerpoint/2010/main" val="57328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19872" y="2492896"/>
            <a:ext cx="1851789" cy="646331"/>
          </a:xfrm>
          <a:prstGeom prst="rect">
            <a:avLst/>
          </a:prstGeom>
        </p:spPr>
        <p:txBody>
          <a:bodyPr wrap="none">
            <a:spAutoFit/>
          </a:bodyPr>
          <a:lstStyle/>
          <a:p>
            <a:r>
              <a:rPr lang="en-US" altLang="zh-CN" sz="3600" b="1" dirty="0" smtClean="0"/>
              <a:t>Results</a:t>
            </a:r>
            <a:endParaRPr lang="zh-CN" altLang="zh-CN" sz="3600" dirty="0"/>
          </a:p>
        </p:txBody>
      </p:sp>
    </p:spTree>
    <p:extLst>
      <p:ext uri="{BB962C8B-B14F-4D97-AF65-F5344CB8AC3E}">
        <p14:creationId xmlns:p14="http://schemas.microsoft.com/office/powerpoint/2010/main" val="192941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1a"/>
          <p:cNvPicPr>
            <a:picLocks noChangeAspect="1" noChangeArrowheads="1"/>
          </p:cNvPicPr>
          <p:nvPr/>
        </p:nvPicPr>
        <p:blipFill>
          <a:blip r:embed="rId2">
            <a:extLst>
              <a:ext uri="{28A0092B-C50C-407E-A947-70E740481C1C}">
                <a14:useLocalDpi xmlns:a14="http://schemas.microsoft.com/office/drawing/2010/main" val="0"/>
              </a:ext>
            </a:extLst>
          </a:blip>
          <a:srcRect r="38461"/>
          <a:stretch>
            <a:fillRect/>
          </a:stretch>
        </p:blipFill>
        <p:spPr bwMode="auto">
          <a:xfrm>
            <a:off x="838200" y="286544"/>
            <a:ext cx="24384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534662" y="2996952"/>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solidFill>
                  <a:srgbClr val="CC3300"/>
                </a:solidFill>
                <a:latin typeface="楷体" pitchFamily="49" charset="-122"/>
                <a:ea typeface="楷体" pitchFamily="49" charset="-122"/>
              </a:rPr>
              <a:t>Nano </a:t>
            </a:r>
            <a:r>
              <a:rPr lang="en-US" altLang="zh-CN" b="1" dirty="0" err="1" smtClean="0">
                <a:solidFill>
                  <a:srgbClr val="CC3300"/>
                </a:solidFill>
                <a:latin typeface="楷体" pitchFamily="49" charset="-122"/>
                <a:ea typeface="楷体" pitchFamily="49" charset="-122"/>
              </a:rPr>
              <a:t>lipisome</a:t>
            </a:r>
            <a:r>
              <a:rPr lang="en-US" altLang="zh-CN" b="1" dirty="0" smtClean="0">
                <a:solidFill>
                  <a:srgbClr val="CC3300"/>
                </a:solidFill>
                <a:latin typeface="楷体" pitchFamily="49" charset="-122"/>
                <a:ea typeface="楷体" pitchFamily="49" charset="-122"/>
              </a:rPr>
              <a:t>/nuclear acid</a:t>
            </a:r>
            <a:endParaRPr lang="zh-CN" altLang="en-US" b="1" dirty="0">
              <a:solidFill>
                <a:srgbClr val="CC3300"/>
              </a:solidFill>
              <a:latin typeface="楷体" pitchFamily="49" charset="-122"/>
              <a:ea typeface="楷体" pitchFamily="49" charset="-122"/>
            </a:endParaRPr>
          </a:p>
        </p:txBody>
      </p:sp>
      <p:pic>
        <p:nvPicPr>
          <p:cNvPr id="12293" name="Picture 6"/>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1220462" y="3446351"/>
            <a:ext cx="1828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7"/>
          <p:cNvSpPr txBox="1">
            <a:spLocks noChangeArrowheads="1"/>
          </p:cNvSpPr>
          <p:nvPr/>
        </p:nvSpPr>
        <p:spPr bwMode="auto">
          <a:xfrm>
            <a:off x="457200" y="6232525"/>
            <a:ext cx="32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solidFill>
                  <a:srgbClr val="CC3300"/>
                </a:solidFill>
                <a:latin typeface="楷体" pitchFamily="49" charset="-122"/>
                <a:ea typeface="楷体" pitchFamily="49" charset="-122"/>
              </a:rPr>
              <a:t>Under scan </a:t>
            </a:r>
            <a:r>
              <a:rPr lang="en-US" altLang="zh-CN" b="1" dirty="0" err="1">
                <a:solidFill>
                  <a:srgbClr val="CC3300"/>
                </a:solidFill>
                <a:latin typeface="楷体" pitchFamily="49" charset="-122"/>
                <a:ea typeface="楷体" pitchFamily="49" charset="-122"/>
              </a:rPr>
              <a:t>e</a:t>
            </a:r>
            <a:r>
              <a:rPr lang="en-US" altLang="zh-CN" b="1" dirty="0" err="1" smtClean="0">
                <a:solidFill>
                  <a:srgbClr val="CC3300"/>
                </a:solidFill>
                <a:latin typeface="楷体" pitchFamily="49" charset="-122"/>
                <a:ea typeface="楷体" pitchFamily="49" charset="-122"/>
              </a:rPr>
              <a:t>lectrilca</a:t>
            </a:r>
            <a:r>
              <a:rPr lang="en-US" altLang="zh-CN" b="1" dirty="0" smtClean="0">
                <a:solidFill>
                  <a:srgbClr val="CC3300"/>
                </a:solidFill>
                <a:latin typeface="楷体" pitchFamily="49" charset="-122"/>
                <a:ea typeface="楷体" pitchFamily="49" charset="-122"/>
              </a:rPr>
              <a:t> </a:t>
            </a:r>
            <a:r>
              <a:rPr lang="en-US" altLang="zh-CN" b="1" dirty="0" err="1" smtClean="0">
                <a:solidFill>
                  <a:srgbClr val="CC3300"/>
                </a:solidFill>
                <a:latin typeface="楷体" pitchFamily="49" charset="-122"/>
                <a:ea typeface="楷体" pitchFamily="49" charset="-122"/>
              </a:rPr>
              <a:t>mocroscope</a:t>
            </a:r>
            <a:r>
              <a:rPr lang="en-US" altLang="zh-CN" b="1" dirty="0" smtClean="0">
                <a:solidFill>
                  <a:srgbClr val="CC3300"/>
                </a:solidFill>
                <a:latin typeface="楷体" pitchFamily="49" charset="-122"/>
                <a:ea typeface="楷体" pitchFamily="49" charset="-122"/>
              </a:rPr>
              <a:t> </a:t>
            </a:r>
            <a:endParaRPr lang="zh-CN" altLang="en-US" b="1" dirty="0">
              <a:solidFill>
                <a:srgbClr val="CC3300"/>
              </a:solidFill>
              <a:latin typeface="楷体" pitchFamily="49" charset="-122"/>
              <a:ea typeface="楷体" pitchFamily="49" charset="-122"/>
            </a:endParaRPr>
          </a:p>
        </p:txBody>
      </p:sp>
      <p:pic>
        <p:nvPicPr>
          <p:cNvPr id="12295"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213" y="416198"/>
            <a:ext cx="3505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1"/>
          <p:cNvSpPr txBox="1">
            <a:spLocks noChangeArrowheads="1"/>
          </p:cNvSpPr>
          <p:nvPr/>
        </p:nvSpPr>
        <p:spPr bwMode="auto">
          <a:xfrm>
            <a:off x="5057386" y="2989015"/>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b="1" dirty="0" smtClean="0">
                <a:solidFill>
                  <a:srgbClr val="CC3300"/>
                </a:solidFill>
                <a:latin typeface="楷体" pitchFamily="49" charset="-122"/>
                <a:ea typeface="楷体" pitchFamily="49" charset="-122"/>
              </a:rPr>
              <a:t>Size of </a:t>
            </a:r>
            <a:r>
              <a:rPr lang="en-US" altLang="zh-CN" b="1" dirty="0" err="1" smtClean="0">
                <a:solidFill>
                  <a:srgbClr val="CC3300"/>
                </a:solidFill>
                <a:latin typeface="楷体" pitchFamily="49" charset="-122"/>
                <a:ea typeface="楷体" pitchFamily="49" charset="-122"/>
              </a:rPr>
              <a:t>nano</a:t>
            </a:r>
            <a:r>
              <a:rPr lang="en-US" altLang="zh-CN" b="1" dirty="0" smtClean="0">
                <a:solidFill>
                  <a:srgbClr val="CC3300"/>
                </a:solidFill>
                <a:latin typeface="楷体" pitchFamily="49" charset="-122"/>
                <a:ea typeface="楷体" pitchFamily="49" charset="-122"/>
              </a:rPr>
              <a:t> particles</a:t>
            </a:r>
            <a:endParaRPr lang="zh-CN" altLang="en-US" b="1" dirty="0">
              <a:solidFill>
                <a:srgbClr val="CC3300"/>
              </a:solidFill>
              <a:latin typeface="楷体" pitchFamily="49" charset="-122"/>
              <a:ea typeface="楷体" pitchFamily="49" charset="-122"/>
            </a:endParaRPr>
          </a:p>
        </p:txBody>
      </p:sp>
      <p:pic>
        <p:nvPicPr>
          <p:cNvPr id="12297"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936" y="3332381"/>
            <a:ext cx="3200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3"/>
          <p:cNvSpPr txBox="1">
            <a:spLocks noChangeArrowheads="1"/>
          </p:cNvSpPr>
          <p:nvPr/>
        </p:nvSpPr>
        <p:spPr bwMode="auto">
          <a:xfrm>
            <a:off x="5486400" y="6334125"/>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b="1" dirty="0" smtClean="0">
                <a:solidFill>
                  <a:srgbClr val="CC3300"/>
                </a:solidFill>
                <a:latin typeface="楷体" pitchFamily="49" charset="-122"/>
                <a:ea typeface="楷体" pitchFamily="49" charset="-122"/>
              </a:rPr>
              <a:t>Stability</a:t>
            </a:r>
            <a:endParaRPr lang="zh-CN" altLang="en-US" b="1" dirty="0">
              <a:solidFill>
                <a:srgbClr val="CC3300"/>
              </a:solidFill>
              <a:latin typeface="楷体" pitchFamily="49" charset="-122"/>
              <a:ea typeface="楷体" pitchFamily="49" charset="-122"/>
            </a:endParaRPr>
          </a:p>
        </p:txBody>
      </p:sp>
      <p:sp>
        <p:nvSpPr>
          <p:cNvPr id="3" name="矩形 2"/>
          <p:cNvSpPr/>
          <p:nvPr/>
        </p:nvSpPr>
        <p:spPr>
          <a:xfrm>
            <a:off x="0" y="5876925"/>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 algn="ctr" fontAlgn="ctr">
              <a:spcBef>
                <a:spcPts val="0"/>
              </a:spcBef>
              <a:defRPr/>
            </a:pPr>
            <a:r>
              <a:rPr lang="en-US" altLang="zh-CN" sz="2400" b="1" dirty="0" smtClean="0">
                <a:solidFill>
                  <a:srgbClr val="3333FF"/>
                </a:solidFill>
                <a:ea typeface="微软雅黑" pitchFamily="34" charset="-122"/>
              </a:rPr>
              <a:t>Fig 1. Structure of </a:t>
            </a:r>
            <a:r>
              <a:rPr lang="en-US" altLang="zh-CN" sz="2400" b="1" dirty="0" err="1" smtClean="0">
                <a:solidFill>
                  <a:srgbClr val="3333FF"/>
                </a:solidFill>
                <a:ea typeface="微软雅黑" pitchFamily="34" charset="-122"/>
              </a:rPr>
              <a:t>nano</a:t>
            </a:r>
            <a:r>
              <a:rPr lang="en-US" altLang="zh-CN" sz="2400" b="1" dirty="0" smtClean="0">
                <a:solidFill>
                  <a:srgbClr val="3333FF"/>
                </a:solidFill>
                <a:ea typeface="微软雅黑" pitchFamily="34" charset="-122"/>
              </a:rPr>
              <a:t> particles</a:t>
            </a:r>
            <a:endParaRPr lang="zh-CN" altLang="en-US" b="1" dirty="0">
              <a:solidFill>
                <a:srgbClr val="CC3300"/>
              </a:solidFill>
              <a:latin typeface="微软雅黑" pitchFamily="34" charset="-122"/>
              <a:ea typeface="微软雅黑" pitchFamily="34" charset="-122"/>
            </a:endParaRPr>
          </a:p>
        </p:txBody>
      </p:sp>
    </p:spTree>
    <p:extLst>
      <p:ext uri="{BB962C8B-B14F-4D97-AF65-F5344CB8AC3E}">
        <p14:creationId xmlns:p14="http://schemas.microsoft.com/office/powerpoint/2010/main" val="2142238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5"/>
          <p:cNvGrpSpPr>
            <a:grpSpLocks/>
          </p:cNvGrpSpPr>
          <p:nvPr/>
        </p:nvGrpSpPr>
        <p:grpSpPr bwMode="auto">
          <a:xfrm>
            <a:off x="1401463" y="713157"/>
            <a:ext cx="6477000" cy="3971925"/>
            <a:chOff x="384" y="1056"/>
            <a:chExt cx="2976" cy="1726"/>
          </a:xfrm>
        </p:grpSpPr>
        <p:pic>
          <p:nvPicPr>
            <p:cNvPr id="21510" name="Picture 6" descr="2013-04-23_23-20-25-MWL-Ex(0)-E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056"/>
              <a:ext cx="2448" cy="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432" y="1152"/>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a:t>Tumor</a:t>
              </a:r>
            </a:p>
          </p:txBody>
        </p:sp>
        <p:sp>
          <p:nvSpPr>
            <p:cNvPr id="21512" name="Text Box 8"/>
            <p:cNvSpPr txBox="1">
              <a:spLocks noChangeArrowheads="1"/>
            </p:cNvSpPr>
            <p:nvPr/>
          </p:nvSpPr>
          <p:spPr bwMode="auto">
            <a:xfrm>
              <a:off x="480" y="1468"/>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a:t>Heart</a:t>
              </a:r>
            </a:p>
          </p:txBody>
        </p:sp>
        <p:sp>
          <p:nvSpPr>
            <p:cNvPr id="21513" name="Text Box 9"/>
            <p:cNvSpPr txBox="1">
              <a:spLocks noChangeArrowheads="1"/>
            </p:cNvSpPr>
            <p:nvPr/>
          </p:nvSpPr>
          <p:spPr bwMode="auto">
            <a:xfrm>
              <a:off x="480" y="1728"/>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a:t>Liver</a:t>
              </a:r>
            </a:p>
          </p:txBody>
        </p:sp>
        <p:sp>
          <p:nvSpPr>
            <p:cNvPr id="21514" name="Text Box 10"/>
            <p:cNvSpPr txBox="1">
              <a:spLocks noChangeArrowheads="1"/>
            </p:cNvSpPr>
            <p:nvPr/>
          </p:nvSpPr>
          <p:spPr bwMode="auto">
            <a:xfrm>
              <a:off x="384" y="1996"/>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a:t>Spleen</a:t>
              </a:r>
            </a:p>
          </p:txBody>
        </p:sp>
        <p:sp>
          <p:nvSpPr>
            <p:cNvPr id="21515" name="Text Box 11"/>
            <p:cNvSpPr txBox="1">
              <a:spLocks noChangeArrowheads="1"/>
            </p:cNvSpPr>
            <p:nvPr/>
          </p:nvSpPr>
          <p:spPr bwMode="auto">
            <a:xfrm>
              <a:off x="480" y="2236"/>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a:t>Lung</a:t>
              </a:r>
            </a:p>
          </p:txBody>
        </p:sp>
        <p:sp>
          <p:nvSpPr>
            <p:cNvPr id="21516" name="Text Box 12"/>
            <p:cNvSpPr txBox="1">
              <a:spLocks noChangeArrowheads="1"/>
            </p:cNvSpPr>
            <p:nvPr/>
          </p:nvSpPr>
          <p:spPr bwMode="auto">
            <a:xfrm>
              <a:off x="384" y="2496"/>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a:t>Kidney</a:t>
              </a:r>
            </a:p>
          </p:txBody>
        </p:sp>
      </p:grpSp>
      <p:sp>
        <p:nvSpPr>
          <p:cNvPr id="21508" name="矩形 1"/>
          <p:cNvSpPr>
            <a:spLocks noChangeArrowheads="1"/>
          </p:cNvSpPr>
          <p:nvPr/>
        </p:nvSpPr>
        <p:spPr bwMode="auto">
          <a:xfrm>
            <a:off x="1366935" y="5157192"/>
            <a:ext cx="755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400" b="1" dirty="0" smtClean="0">
                <a:solidFill>
                  <a:srgbClr val="3333FF"/>
                </a:solidFill>
                <a:latin typeface="Times New Roman" pitchFamily="18" charset="0"/>
                <a:ea typeface="微软雅黑" pitchFamily="34" charset="-122"/>
                <a:cs typeface="Times New Roman" pitchFamily="18" charset="0"/>
              </a:rPr>
              <a:t>Fig 2. Distribution of </a:t>
            </a:r>
            <a:r>
              <a:rPr lang="en-US" altLang="zh-CN" sz="2400" b="1" dirty="0" err="1" smtClean="0">
                <a:solidFill>
                  <a:srgbClr val="3333FF"/>
                </a:solidFill>
                <a:latin typeface="Times New Roman" pitchFamily="18" charset="0"/>
                <a:ea typeface="微软雅黑" pitchFamily="34" charset="-122"/>
                <a:cs typeface="Times New Roman" pitchFamily="18" charset="0"/>
              </a:rPr>
              <a:t>nano</a:t>
            </a:r>
            <a:r>
              <a:rPr lang="en-US" altLang="zh-CN" sz="2400" b="1" dirty="0" smtClean="0">
                <a:solidFill>
                  <a:srgbClr val="3333FF"/>
                </a:solidFill>
                <a:latin typeface="Times New Roman" pitchFamily="18" charset="0"/>
                <a:ea typeface="微软雅黑" pitchFamily="34" charset="-122"/>
                <a:cs typeface="Times New Roman" pitchFamily="18" charset="0"/>
              </a:rPr>
              <a:t> </a:t>
            </a:r>
            <a:r>
              <a:rPr lang="en-US" altLang="zh-CN" sz="2400" b="1" dirty="0" err="1" smtClean="0">
                <a:solidFill>
                  <a:srgbClr val="3333FF"/>
                </a:solidFill>
                <a:latin typeface="Times New Roman" pitchFamily="18" charset="0"/>
                <a:ea typeface="微软雅黑" pitchFamily="34" charset="-122"/>
                <a:cs typeface="Times New Roman" pitchFamily="18" charset="0"/>
              </a:rPr>
              <a:t>Survivin</a:t>
            </a:r>
            <a:r>
              <a:rPr lang="en-US" altLang="zh-CN" sz="2400" b="1" dirty="0" smtClean="0">
                <a:solidFill>
                  <a:srgbClr val="3333FF"/>
                </a:solidFill>
                <a:latin typeface="Times New Roman" pitchFamily="18" charset="0"/>
                <a:ea typeface="微软雅黑" pitchFamily="34" charset="-122"/>
                <a:cs typeface="Times New Roman" pitchFamily="18" charset="0"/>
              </a:rPr>
              <a:t> RNAi particles in vivo</a:t>
            </a:r>
            <a:endParaRPr lang="zh-CN" altLang="zh-CN" sz="2400" b="1" dirty="0">
              <a:solidFill>
                <a:srgbClr val="3333FF"/>
              </a:solidFill>
              <a:latin typeface="Times New Roman" pitchFamily="18" charset="0"/>
              <a:ea typeface="微软雅黑" pitchFamily="34" charset="-122"/>
              <a:cs typeface="Times New Roman" pitchFamily="18" charset="0"/>
            </a:endParaRPr>
          </a:p>
        </p:txBody>
      </p:sp>
      <p:sp>
        <p:nvSpPr>
          <p:cNvPr id="2" name="矩形 1"/>
          <p:cNvSpPr/>
          <p:nvPr/>
        </p:nvSpPr>
        <p:spPr>
          <a:xfrm>
            <a:off x="91759" y="0"/>
            <a:ext cx="321727" cy="392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dirty="0">
              <a:solidFill>
                <a:srgbClr val="CC3300"/>
              </a:solidFill>
              <a:latin typeface="微软雅黑" pitchFamily="34" charset="-122"/>
              <a:ea typeface="微软雅黑" pitchFamily="34" charset="-122"/>
            </a:endParaRPr>
          </a:p>
        </p:txBody>
      </p:sp>
    </p:spTree>
    <p:extLst>
      <p:ext uri="{BB962C8B-B14F-4D97-AF65-F5344CB8AC3E}">
        <p14:creationId xmlns:p14="http://schemas.microsoft.com/office/powerpoint/2010/main" val="2132506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Documents and Settings\user\桌面\97H.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5230"/>
            <a:ext cx="6768752" cy="4464496"/>
          </a:xfrm>
          <a:prstGeom prst="rect">
            <a:avLst/>
          </a:prstGeom>
          <a:noFill/>
          <a:ln>
            <a:noFill/>
          </a:ln>
        </p:spPr>
      </p:pic>
      <p:sp>
        <p:nvSpPr>
          <p:cNvPr id="3" name="矩形 2"/>
          <p:cNvSpPr/>
          <p:nvPr/>
        </p:nvSpPr>
        <p:spPr>
          <a:xfrm>
            <a:off x="1655374" y="5373216"/>
            <a:ext cx="5801588" cy="369332"/>
          </a:xfrm>
          <a:prstGeom prst="rect">
            <a:avLst/>
          </a:prstGeom>
        </p:spPr>
        <p:txBody>
          <a:bodyPr wrap="none">
            <a:spAutoFit/>
          </a:bodyPr>
          <a:lstStyle/>
          <a:p>
            <a:pPr>
              <a:spcBef>
                <a:spcPct val="50000"/>
              </a:spcBef>
            </a:pPr>
            <a:r>
              <a:rPr lang="en-US" altLang="zh-CN" b="1" dirty="0" smtClean="0">
                <a:latin typeface="楷体" pitchFamily="49" charset="-122"/>
                <a:ea typeface="楷体" pitchFamily="49" charset="-122"/>
              </a:rPr>
              <a:t>Fig 3. Transfection at different dosage of siRNA</a:t>
            </a:r>
            <a:endParaRPr lang="zh-CN" altLang="en-US" b="1" dirty="0">
              <a:latin typeface="楷体" pitchFamily="49" charset="-122"/>
              <a:ea typeface="楷体" pitchFamily="49" charset="-122"/>
            </a:endParaRPr>
          </a:p>
        </p:txBody>
      </p:sp>
    </p:spTree>
    <p:extLst>
      <p:ext uri="{BB962C8B-B14F-4D97-AF65-F5344CB8AC3E}">
        <p14:creationId xmlns:p14="http://schemas.microsoft.com/office/powerpoint/2010/main" val="168807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工作\42-杨老师-01.08\Figure\Fig. 1\Fig. 1.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76672"/>
            <a:ext cx="4824536" cy="4215730"/>
          </a:xfrm>
          <a:prstGeom prst="rect">
            <a:avLst/>
          </a:prstGeom>
          <a:noFill/>
          <a:ln>
            <a:noFill/>
          </a:ln>
        </p:spPr>
      </p:pic>
      <p:sp>
        <p:nvSpPr>
          <p:cNvPr id="3" name="矩形 2"/>
          <p:cNvSpPr/>
          <p:nvPr/>
        </p:nvSpPr>
        <p:spPr>
          <a:xfrm>
            <a:off x="2555776" y="4941168"/>
            <a:ext cx="6408712" cy="1200329"/>
          </a:xfrm>
          <a:prstGeom prst="rect">
            <a:avLst/>
          </a:prstGeom>
        </p:spPr>
        <p:txBody>
          <a:bodyPr wrap="square">
            <a:spAutoFit/>
          </a:bodyPr>
          <a:lstStyle/>
          <a:p>
            <a:r>
              <a:rPr lang="en-US" altLang="zh-CN" dirty="0"/>
              <a:t>Fig. </a:t>
            </a:r>
            <a:r>
              <a:rPr lang="en-US" altLang="zh-CN" dirty="0" smtClean="0"/>
              <a:t>4 </a:t>
            </a:r>
            <a:r>
              <a:rPr lang="en-US" altLang="zh-CN" dirty="0"/>
              <a:t>mRNA and protein expression of </a:t>
            </a:r>
            <a:r>
              <a:rPr lang="en-US" altLang="zh-CN" dirty="0" err="1"/>
              <a:t>survivin</a:t>
            </a:r>
            <a:r>
              <a:rPr lang="en-US" altLang="zh-CN" dirty="0"/>
              <a:t> following siRNA </a:t>
            </a:r>
            <a:r>
              <a:rPr lang="en-US" altLang="zh-CN" dirty="0" err="1"/>
              <a:t>nanoliposome</a:t>
            </a:r>
            <a:r>
              <a:rPr lang="en-US" altLang="zh-CN" dirty="0"/>
              <a:t> transfection in MHCC97H cells, as demonstrated by RT-qPCR and Western blot analysis. </a:t>
            </a:r>
            <a:r>
              <a:rPr lang="en-US" altLang="zh-CN" baseline="30000" dirty="0"/>
              <a:t>**</a:t>
            </a:r>
            <a:r>
              <a:rPr lang="en-US" altLang="zh-CN" dirty="0"/>
              <a:t>p&lt;0.01 vs the control group.</a:t>
            </a:r>
            <a:endParaRPr lang="zh-CN" altLang="zh-CN" dirty="0"/>
          </a:p>
        </p:txBody>
      </p:sp>
    </p:spTree>
    <p:extLst>
      <p:ext uri="{BB962C8B-B14F-4D97-AF65-F5344CB8AC3E}">
        <p14:creationId xmlns:p14="http://schemas.microsoft.com/office/powerpoint/2010/main" val="282786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48680"/>
            <a:ext cx="5040560" cy="3240360"/>
          </a:xfrm>
          <a:prstGeom prst="rect">
            <a:avLst/>
          </a:prstGeom>
          <a:noFill/>
        </p:spPr>
      </p:pic>
      <p:sp>
        <p:nvSpPr>
          <p:cNvPr id="3" name="矩形 2"/>
          <p:cNvSpPr/>
          <p:nvPr/>
        </p:nvSpPr>
        <p:spPr>
          <a:xfrm>
            <a:off x="2411760" y="4339061"/>
            <a:ext cx="5526360" cy="1200329"/>
          </a:xfrm>
          <a:prstGeom prst="rect">
            <a:avLst/>
          </a:prstGeom>
        </p:spPr>
        <p:txBody>
          <a:bodyPr wrap="square">
            <a:spAutoFit/>
          </a:bodyPr>
          <a:lstStyle/>
          <a:p>
            <a:r>
              <a:rPr lang="en-US" altLang="zh-CN" dirty="0"/>
              <a:t>Fig. </a:t>
            </a:r>
            <a:r>
              <a:rPr lang="en-US" altLang="zh-CN" dirty="0" smtClean="0"/>
              <a:t>5 </a:t>
            </a:r>
            <a:r>
              <a:rPr lang="en-US" altLang="zh-CN" dirty="0"/>
              <a:t>The viability of MHCC97H cells after </a:t>
            </a:r>
            <a:r>
              <a:rPr lang="en-US" altLang="zh-CN" dirty="0" err="1"/>
              <a:t>survivin</a:t>
            </a:r>
            <a:r>
              <a:rPr lang="en-US" altLang="zh-CN" dirty="0"/>
              <a:t> siRNA </a:t>
            </a:r>
            <a:r>
              <a:rPr lang="en-US" altLang="zh-CN" dirty="0" err="1"/>
              <a:t>nanoliposome</a:t>
            </a:r>
            <a:r>
              <a:rPr lang="en-US" altLang="zh-CN" dirty="0"/>
              <a:t> transfection, as determined by the MTT assay. </a:t>
            </a:r>
            <a:r>
              <a:rPr lang="en-US" altLang="zh-CN" baseline="30000" dirty="0"/>
              <a:t>*</a:t>
            </a:r>
            <a:r>
              <a:rPr lang="en-US" altLang="zh-CN" dirty="0"/>
              <a:t>p&lt;0.05 vs the control group.</a:t>
            </a:r>
            <a:endParaRPr lang="zh-CN" altLang="zh-CN" dirty="0"/>
          </a:p>
        </p:txBody>
      </p:sp>
    </p:spTree>
    <p:extLst>
      <p:ext uri="{BB962C8B-B14F-4D97-AF65-F5344CB8AC3E}">
        <p14:creationId xmlns:p14="http://schemas.microsoft.com/office/powerpoint/2010/main" val="50770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投稿\王天有\Figure\Fig. 3.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548680"/>
            <a:ext cx="5616624" cy="2880320"/>
          </a:xfrm>
          <a:prstGeom prst="rect">
            <a:avLst/>
          </a:prstGeom>
          <a:noFill/>
          <a:ln>
            <a:noFill/>
          </a:ln>
        </p:spPr>
      </p:pic>
      <p:sp>
        <p:nvSpPr>
          <p:cNvPr id="3" name="矩形 2"/>
          <p:cNvSpPr/>
          <p:nvPr/>
        </p:nvSpPr>
        <p:spPr>
          <a:xfrm>
            <a:off x="1819641" y="3861048"/>
            <a:ext cx="6624736" cy="1477328"/>
          </a:xfrm>
          <a:prstGeom prst="rect">
            <a:avLst/>
          </a:prstGeom>
        </p:spPr>
        <p:txBody>
          <a:bodyPr wrap="square">
            <a:spAutoFit/>
          </a:bodyPr>
          <a:lstStyle/>
          <a:p>
            <a:r>
              <a:rPr lang="en-US" altLang="zh-CN" dirty="0" smtClean="0"/>
              <a:t>Fig.6 </a:t>
            </a:r>
            <a:r>
              <a:rPr lang="en-US" altLang="zh-CN" dirty="0"/>
              <a:t>Apoptosis of MHCC97H cells induced by </a:t>
            </a:r>
            <a:r>
              <a:rPr lang="en-US" altLang="zh-CN" dirty="0" err="1"/>
              <a:t>survivin</a:t>
            </a:r>
            <a:r>
              <a:rPr lang="en-US" altLang="zh-CN" dirty="0"/>
              <a:t> siRNA </a:t>
            </a:r>
            <a:r>
              <a:rPr lang="en-US" altLang="zh-CN" dirty="0" err="1"/>
              <a:t>nanoliposome</a:t>
            </a:r>
            <a:r>
              <a:rPr lang="en-US" altLang="zh-CN" dirty="0"/>
              <a:t> transfection. (A) Hoechst staining, nuclear morphology of cells stained with Hoechst-33258 as analyzed by fluorescence microscopy; (B) </a:t>
            </a:r>
            <a:r>
              <a:rPr lang="en-US" altLang="zh-CN" dirty="0" err="1"/>
              <a:t>Annexin</a:t>
            </a:r>
            <a:r>
              <a:rPr lang="en-US" altLang="zh-CN" dirty="0"/>
              <a:t> V-FITC/PI staining as analyzed by flow cytometry.</a:t>
            </a:r>
            <a:endParaRPr lang="zh-CN" altLang="zh-CN" dirty="0"/>
          </a:p>
        </p:txBody>
      </p:sp>
    </p:spTree>
    <p:extLst>
      <p:ext uri="{BB962C8B-B14F-4D97-AF65-F5344CB8AC3E}">
        <p14:creationId xmlns:p14="http://schemas.microsoft.com/office/powerpoint/2010/main" val="226017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工作\42-杨老师-王天有-01.08\Figure\Fig. 4\Fig. 4.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20688"/>
            <a:ext cx="4824535" cy="3384376"/>
          </a:xfrm>
          <a:prstGeom prst="rect">
            <a:avLst/>
          </a:prstGeom>
          <a:noFill/>
          <a:ln>
            <a:noFill/>
          </a:ln>
        </p:spPr>
      </p:pic>
      <p:sp>
        <p:nvSpPr>
          <p:cNvPr id="3" name="矩形 2"/>
          <p:cNvSpPr/>
          <p:nvPr/>
        </p:nvSpPr>
        <p:spPr>
          <a:xfrm>
            <a:off x="2195736" y="4581128"/>
            <a:ext cx="5832648" cy="923330"/>
          </a:xfrm>
          <a:prstGeom prst="rect">
            <a:avLst/>
          </a:prstGeom>
        </p:spPr>
        <p:txBody>
          <a:bodyPr wrap="square">
            <a:spAutoFit/>
          </a:bodyPr>
          <a:lstStyle/>
          <a:p>
            <a:r>
              <a:rPr lang="en-US" altLang="zh-CN" dirty="0"/>
              <a:t>Fig. </a:t>
            </a:r>
            <a:r>
              <a:rPr lang="en-US" altLang="zh-CN" dirty="0" smtClean="0"/>
              <a:t>7 </a:t>
            </a:r>
            <a:r>
              <a:rPr lang="en-US" altLang="zh-CN" dirty="0" err="1"/>
              <a:t>Survivin</a:t>
            </a:r>
            <a:r>
              <a:rPr lang="en-US" altLang="zh-CN" dirty="0"/>
              <a:t> siRNA </a:t>
            </a:r>
            <a:r>
              <a:rPr lang="en-US" altLang="zh-CN" dirty="0" err="1"/>
              <a:t>nanonanoliposomes</a:t>
            </a:r>
            <a:r>
              <a:rPr lang="en-US" altLang="zh-CN" dirty="0"/>
              <a:t> inhibited tumor growth in xenograft mouse model, and the representative picture of dissected tumor tissues.</a:t>
            </a:r>
            <a:endParaRPr lang="zh-CN" altLang="zh-CN" dirty="0"/>
          </a:p>
        </p:txBody>
      </p:sp>
    </p:spTree>
    <p:extLst>
      <p:ext uri="{BB962C8B-B14F-4D97-AF65-F5344CB8AC3E}">
        <p14:creationId xmlns:p14="http://schemas.microsoft.com/office/powerpoint/2010/main" val="92736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4262846691"/>
              </p:ext>
            </p:extLst>
          </p:nvPr>
        </p:nvGraphicFramePr>
        <p:xfrm>
          <a:off x="2555777" y="404664"/>
          <a:ext cx="5616624" cy="3456383"/>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3203848" y="4525850"/>
            <a:ext cx="4572000" cy="923330"/>
          </a:xfrm>
          <a:prstGeom prst="rect">
            <a:avLst/>
          </a:prstGeom>
        </p:spPr>
        <p:txBody>
          <a:bodyPr>
            <a:spAutoFit/>
          </a:bodyPr>
          <a:lstStyle/>
          <a:p>
            <a:r>
              <a:rPr lang="en-US" altLang="zh-CN" dirty="0" smtClean="0"/>
              <a:t>Fig </a:t>
            </a:r>
            <a:r>
              <a:rPr lang="en-US" altLang="zh-CN" dirty="0"/>
              <a:t>8</a:t>
            </a:r>
            <a:r>
              <a:rPr lang="en-US" altLang="zh-CN" dirty="0" smtClean="0"/>
              <a:t>. Efficacy of siRNA </a:t>
            </a:r>
            <a:r>
              <a:rPr lang="en-US" altLang="zh-CN" dirty="0" err="1" smtClean="0"/>
              <a:t>nano</a:t>
            </a:r>
            <a:r>
              <a:rPr lang="en-US" altLang="zh-CN" dirty="0" smtClean="0"/>
              <a:t> particles on relative tumor volume in mice bearing HCC-97H cells</a:t>
            </a:r>
            <a:endParaRPr lang="zh-CN" altLang="zh-CN" dirty="0"/>
          </a:p>
        </p:txBody>
      </p:sp>
    </p:spTree>
    <p:extLst>
      <p:ext uri="{BB962C8B-B14F-4D97-AF65-F5344CB8AC3E}">
        <p14:creationId xmlns:p14="http://schemas.microsoft.com/office/powerpoint/2010/main" val="313834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7380" y="1628800"/>
            <a:ext cx="7272808" cy="3785652"/>
          </a:xfrm>
          <a:prstGeom prst="rect">
            <a:avLst/>
          </a:prstGeom>
        </p:spPr>
        <p:txBody>
          <a:bodyPr wrap="square">
            <a:spAutoFit/>
          </a:bodyPr>
          <a:lstStyle/>
          <a:p>
            <a:r>
              <a:rPr lang="en-US" altLang="zh-CN" sz="2000" dirty="0" smtClean="0"/>
              <a:t>1.Hepatocellular </a:t>
            </a:r>
            <a:r>
              <a:rPr lang="en-US" altLang="zh-CN" sz="2000" dirty="0"/>
              <a:t>carcinoma (HCC) is one of the most common malignances with high rate of recurrence and metastasis, and is ranked as the third leading cause of cancer-related death </a:t>
            </a:r>
            <a:r>
              <a:rPr lang="en-US" altLang="zh-CN" sz="2000" dirty="0" smtClean="0"/>
              <a:t>worldwide</a:t>
            </a:r>
          </a:p>
          <a:p>
            <a:r>
              <a:rPr lang="en-US" altLang="zh-CN" sz="2000" dirty="0" smtClean="0"/>
              <a:t>2.Less </a:t>
            </a:r>
            <a:r>
              <a:rPr lang="en-US" altLang="zh-CN" sz="2000" dirty="0"/>
              <a:t>than </a:t>
            </a:r>
            <a:r>
              <a:rPr lang="en-US" altLang="zh-CN" sz="2000" dirty="0" smtClean="0"/>
              <a:t>20% </a:t>
            </a:r>
            <a:r>
              <a:rPr lang="en-US" altLang="zh-CN" sz="2000" dirty="0"/>
              <a:t>of patients are eligible for surgical management involving hepatic resection </a:t>
            </a:r>
            <a:r>
              <a:rPr lang="en-US" altLang="zh-CN" sz="2000" dirty="0" smtClean="0"/>
              <a:t>or transplantation </a:t>
            </a:r>
          </a:p>
          <a:p>
            <a:r>
              <a:rPr lang="en-US" altLang="zh-CN" sz="2000" dirty="0" smtClean="0"/>
              <a:t>3.Molecularly </a:t>
            </a:r>
            <a:r>
              <a:rPr lang="en-US" altLang="zh-CN" sz="2000" dirty="0"/>
              <a:t>targeted therapy has emerged as a new and potential treatment paradigm for </a:t>
            </a:r>
            <a:r>
              <a:rPr lang="en-US" altLang="zh-CN" sz="2000" dirty="0" smtClean="0"/>
              <a:t>HCC. </a:t>
            </a:r>
            <a:r>
              <a:rPr lang="en-US" altLang="zh-CN" sz="2000" dirty="0" err="1"/>
              <a:t>Survivin</a:t>
            </a:r>
            <a:r>
              <a:rPr lang="en-US" altLang="zh-CN" sz="2000" dirty="0"/>
              <a:t>, a member of the inhibitor of apoptosis (IAP) family, is well known as one of the most cancer-specific proteins identified up to </a:t>
            </a:r>
            <a:r>
              <a:rPr lang="en-US" altLang="zh-CN" sz="2000" dirty="0" smtClean="0"/>
              <a:t>now</a:t>
            </a:r>
            <a:endParaRPr lang="zh-CN" altLang="en-US" sz="2000" dirty="0"/>
          </a:p>
        </p:txBody>
      </p:sp>
      <p:sp>
        <p:nvSpPr>
          <p:cNvPr id="3" name="矩形 2"/>
          <p:cNvSpPr/>
          <p:nvPr/>
        </p:nvSpPr>
        <p:spPr>
          <a:xfrm>
            <a:off x="2627784" y="703926"/>
            <a:ext cx="4572000" cy="523220"/>
          </a:xfrm>
          <a:prstGeom prst="rect">
            <a:avLst/>
          </a:prstGeom>
        </p:spPr>
        <p:txBody>
          <a:bodyPr>
            <a:spAutoFit/>
          </a:bodyPr>
          <a:lstStyle/>
          <a:p>
            <a:r>
              <a:rPr lang="en-US" altLang="zh-CN" sz="2800" b="1" dirty="0" smtClean="0"/>
              <a:t>  Background</a:t>
            </a:r>
            <a:endParaRPr lang="zh-CN" altLang="en-US" sz="2800" b="1" dirty="0"/>
          </a:p>
        </p:txBody>
      </p:sp>
    </p:spTree>
    <p:extLst>
      <p:ext uri="{BB962C8B-B14F-4D97-AF65-F5344CB8AC3E}">
        <p14:creationId xmlns:p14="http://schemas.microsoft.com/office/powerpoint/2010/main" val="344597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159797802"/>
              </p:ext>
            </p:extLst>
          </p:nvPr>
        </p:nvGraphicFramePr>
        <p:xfrm>
          <a:off x="2267744" y="1268760"/>
          <a:ext cx="5274310" cy="2035175"/>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2915816" y="4041938"/>
            <a:ext cx="4572000" cy="369332"/>
          </a:xfrm>
          <a:prstGeom prst="rect">
            <a:avLst/>
          </a:prstGeom>
        </p:spPr>
        <p:txBody>
          <a:bodyPr>
            <a:spAutoFit/>
          </a:bodyPr>
          <a:lstStyle/>
          <a:p>
            <a:r>
              <a:rPr lang="en-US" altLang="zh-CN" dirty="0" smtClean="0"/>
              <a:t>Fig </a:t>
            </a:r>
            <a:r>
              <a:rPr lang="en-US" altLang="zh-CN" dirty="0"/>
              <a:t>9</a:t>
            </a:r>
            <a:r>
              <a:rPr lang="en-US" altLang="zh-CN" dirty="0" smtClean="0"/>
              <a:t>. Changes of mice body weight</a:t>
            </a:r>
            <a:endParaRPr lang="zh-CN" altLang="zh-CN" dirty="0"/>
          </a:p>
        </p:txBody>
      </p:sp>
    </p:spTree>
    <p:extLst>
      <p:ext uri="{BB962C8B-B14F-4D97-AF65-F5344CB8AC3E}">
        <p14:creationId xmlns:p14="http://schemas.microsoft.com/office/powerpoint/2010/main" val="3289014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849213770"/>
              </p:ext>
            </p:extLst>
          </p:nvPr>
        </p:nvGraphicFramePr>
        <p:xfrm>
          <a:off x="1619671" y="1196752"/>
          <a:ext cx="6552729" cy="4968555"/>
        </p:xfrm>
        <a:graphic>
          <a:graphicData uri="http://schemas.openxmlformats.org/drawingml/2006/table">
            <a:tbl>
              <a:tblPr firstRow="1" firstCol="1" bandRow="1">
                <a:tableStyleId>{5C22544A-7EE6-4342-B048-85BDC9FD1C3A}</a:tableStyleId>
              </a:tblPr>
              <a:tblGrid>
                <a:gridCol w="756185"/>
                <a:gridCol w="756185"/>
                <a:gridCol w="820402"/>
                <a:gridCol w="820402"/>
                <a:gridCol w="804675"/>
                <a:gridCol w="804675"/>
                <a:gridCol w="804675"/>
                <a:gridCol w="804675"/>
                <a:gridCol w="180855"/>
              </a:tblGrid>
              <a:tr h="77464">
                <a:tc rowSpan="2">
                  <a:txBody>
                    <a:bodyPr/>
                    <a:lstStyle/>
                    <a:p>
                      <a:endParaRPr lang="zh-CN" sz="600" kern="100" dirty="0">
                        <a:effectLst/>
                        <a:latin typeface="Calibri"/>
                      </a:endParaRPr>
                    </a:p>
                  </a:txBody>
                  <a:tcPr marL="39528" marR="39528" marT="0" marB="0"/>
                </a:tc>
                <a:tc gridSpan="2">
                  <a:txBody>
                    <a:bodyPr/>
                    <a:lstStyle/>
                    <a:p>
                      <a:pPr algn="ctr">
                        <a:spcAft>
                          <a:spcPts val="0"/>
                        </a:spcAft>
                      </a:pPr>
                      <a:r>
                        <a:rPr lang="en-US" sz="500" kern="0">
                          <a:effectLst/>
                        </a:rPr>
                        <a:t>NC-IV</a:t>
                      </a:r>
                      <a:endParaRPr lang="zh-CN" sz="600" kern="100">
                        <a:effectLst/>
                        <a:latin typeface="Calibri"/>
                        <a:ea typeface="宋体"/>
                        <a:cs typeface="Times New Roman"/>
                      </a:endParaRPr>
                    </a:p>
                  </a:txBody>
                  <a:tcPr marL="39528" marR="39528" marT="0" marB="0"/>
                </a:tc>
                <a:tc hMerge="1">
                  <a:txBody>
                    <a:bodyPr/>
                    <a:lstStyle/>
                    <a:p>
                      <a:endParaRPr lang="zh-CN" altLang="en-US"/>
                    </a:p>
                  </a:txBody>
                  <a:tcPr/>
                </a:tc>
                <a:tc gridSpan="2">
                  <a:txBody>
                    <a:bodyPr/>
                    <a:lstStyle/>
                    <a:p>
                      <a:pPr algn="ctr">
                        <a:spcAft>
                          <a:spcPts val="0"/>
                        </a:spcAft>
                      </a:pPr>
                      <a:r>
                        <a:rPr lang="en-US" sz="500" kern="0">
                          <a:effectLst/>
                        </a:rPr>
                        <a:t>SU-IT</a:t>
                      </a:r>
                      <a:endParaRPr lang="zh-CN" sz="600" kern="100">
                        <a:effectLst/>
                        <a:latin typeface="Calibri"/>
                        <a:ea typeface="宋体"/>
                        <a:cs typeface="Times New Roman"/>
                      </a:endParaRPr>
                    </a:p>
                  </a:txBody>
                  <a:tcPr marL="39528" marR="39528" marT="0" marB="0"/>
                </a:tc>
                <a:tc hMerge="1">
                  <a:txBody>
                    <a:bodyPr/>
                    <a:lstStyle/>
                    <a:p>
                      <a:endParaRPr lang="zh-CN" altLang="en-US"/>
                    </a:p>
                  </a:txBody>
                  <a:tcPr/>
                </a:tc>
                <a:tc gridSpan="2">
                  <a:txBody>
                    <a:bodyPr/>
                    <a:lstStyle/>
                    <a:p>
                      <a:pPr algn="ctr">
                        <a:spcAft>
                          <a:spcPts val="0"/>
                        </a:spcAft>
                      </a:pPr>
                      <a:r>
                        <a:rPr lang="en-US" sz="500" kern="0">
                          <a:effectLst/>
                        </a:rPr>
                        <a:t>SU-IV</a:t>
                      </a:r>
                      <a:endParaRPr lang="zh-CN" sz="600" kern="100">
                        <a:effectLst/>
                        <a:latin typeface="Calibri"/>
                        <a:ea typeface="宋体"/>
                        <a:cs typeface="Times New Roman"/>
                      </a:endParaRPr>
                    </a:p>
                  </a:txBody>
                  <a:tcPr marL="39528" marR="39528" marT="0" marB="0"/>
                </a:tc>
                <a:tc hMerge="1">
                  <a:txBody>
                    <a:bodyPr/>
                    <a:lstStyle/>
                    <a:p>
                      <a:endParaRPr lang="zh-CN" altLang="en-US"/>
                    </a:p>
                  </a:txBody>
                  <a:tcPr/>
                </a:tc>
                <a:tc gridSpan="2">
                  <a:txBody>
                    <a:bodyPr/>
                    <a:lstStyle/>
                    <a:p>
                      <a:pPr algn="ctr">
                        <a:spcAft>
                          <a:spcPts val="0"/>
                        </a:spcAft>
                      </a:pPr>
                      <a:r>
                        <a:rPr lang="en-US" sz="500" kern="0">
                          <a:effectLst/>
                        </a:rPr>
                        <a:t>DOX</a:t>
                      </a:r>
                      <a:endParaRPr lang="zh-CN" sz="600" kern="100">
                        <a:effectLst/>
                        <a:latin typeface="Calibri"/>
                        <a:ea typeface="宋体"/>
                        <a:cs typeface="Times New Roman"/>
                      </a:endParaRPr>
                    </a:p>
                  </a:txBody>
                  <a:tcPr marL="39528" marR="39528" marT="0" marB="0"/>
                </a:tc>
                <a:tc hMerge="1">
                  <a:txBody>
                    <a:bodyPr/>
                    <a:lstStyle/>
                    <a:p>
                      <a:endParaRPr lang="zh-CN" altLang="en-US"/>
                    </a:p>
                  </a:txBody>
                  <a:tcPr/>
                </a:tc>
              </a:tr>
              <a:tr h="232391">
                <a:tc vMerge="1">
                  <a:txBody>
                    <a:bodyPr/>
                    <a:lstStyle/>
                    <a:p>
                      <a:endParaRPr lang="zh-CN" altLang="en-US"/>
                    </a:p>
                  </a:txBody>
                  <a:tcPr/>
                </a:tc>
                <a:tc>
                  <a:txBody>
                    <a:bodyPr/>
                    <a:lstStyle/>
                    <a:p>
                      <a:pPr algn="ctr">
                        <a:spcAft>
                          <a:spcPts val="0"/>
                        </a:spcAft>
                      </a:pPr>
                      <a:r>
                        <a:rPr lang="en-US" sz="500" kern="0">
                          <a:effectLst/>
                        </a:rPr>
                        <a:t>RTV</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Tumor volume/g</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RTV</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BW/g</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RTV</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BW/g</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RTV</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BW/g</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dirty="0">
                          <a:effectLst/>
                        </a:rPr>
                        <a:t>Day 0</a:t>
                      </a:r>
                      <a:endParaRPr lang="zh-CN" sz="600" kern="100" dirty="0">
                        <a:effectLst/>
                        <a:latin typeface="Calibri"/>
                        <a:ea typeface="宋体"/>
                        <a:cs typeface="Times New Roman"/>
                      </a:endParaRPr>
                    </a:p>
                  </a:txBody>
                  <a:tcPr marL="39528" marR="39528" marT="0" marB="0"/>
                </a:tc>
                <a:tc>
                  <a:txBody>
                    <a:bodyPr/>
                    <a:lstStyle/>
                    <a:p>
                      <a:pPr algn="ctr">
                        <a:spcAft>
                          <a:spcPts val="0"/>
                        </a:spcAft>
                      </a:pPr>
                      <a:r>
                        <a:rPr lang="en-US" sz="500" kern="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20.50±1.26</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21.33±0.62</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21.33±0.62</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21.00±0.82</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1.85±0.39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22.00±0.41</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1.31±0.20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22.50±0.82</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1.33±0.59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22.17±0.37</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1.28±0.29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22.17±0.80</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6</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2.88±0.72</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22.75±0.56</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2.12±0.69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23.00±0.65</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1.98±1.02</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23.17±0.37</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2.08±1.03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23.08±0.89</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10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5.07±1.33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23.42±0.84</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2.69±0.93</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23.92±1.27</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2.99±1.63</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24.08±0.53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3.67±2.03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23.58±1.20</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13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dirty="0">
                          <a:effectLst/>
                        </a:rPr>
                        <a:t>10.38±2.97</a:t>
                      </a:r>
                      <a:endParaRPr lang="zh-CN" sz="600" kern="100" dirty="0">
                        <a:effectLst/>
                        <a:latin typeface="Calibri"/>
                        <a:ea typeface="宋体"/>
                        <a:cs typeface="Times New Roman"/>
                      </a:endParaRPr>
                    </a:p>
                  </a:txBody>
                  <a:tcPr marL="39528" marR="39528" marT="0" marB="0"/>
                </a:tc>
                <a:tc>
                  <a:txBody>
                    <a:bodyPr/>
                    <a:lstStyle/>
                    <a:p>
                      <a:pPr algn="ctr">
                        <a:spcAft>
                          <a:spcPts val="0"/>
                        </a:spcAft>
                      </a:pPr>
                      <a:r>
                        <a:rPr lang="en-US" sz="500" kern="0">
                          <a:effectLst/>
                        </a:rPr>
                        <a:t>23.42±1.06</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5.74±1.70</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24.08±1.20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5.39±3.47</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24.08±0.53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6.40±3.60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24.00±1.35</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17</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dirty="0">
                          <a:effectLst/>
                        </a:rPr>
                        <a:t>14.71±2.76</a:t>
                      </a:r>
                      <a:endParaRPr lang="zh-CN" sz="600" kern="100" dirty="0">
                        <a:effectLst/>
                        <a:latin typeface="Calibri"/>
                        <a:ea typeface="宋体"/>
                        <a:cs typeface="Times New Roman"/>
                      </a:endParaRPr>
                    </a:p>
                  </a:txBody>
                  <a:tcPr marL="39528" marR="39528" marT="0" marB="0"/>
                </a:tc>
                <a:tc>
                  <a:txBody>
                    <a:bodyPr/>
                    <a:lstStyle/>
                    <a:p>
                      <a:pPr algn="ctr">
                        <a:spcAft>
                          <a:spcPts val="0"/>
                        </a:spcAft>
                      </a:pPr>
                      <a:r>
                        <a:rPr lang="en-US" sz="500" kern="0">
                          <a:effectLst/>
                        </a:rPr>
                        <a:t>23.50±1.00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7.90±2.25</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24.25±1.18</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8.77±6.24</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24.50±0.58</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8.85±4.58</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23.58±1.20</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20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dirty="0">
                          <a:effectLst/>
                        </a:rPr>
                        <a:t>29.86±8.76</a:t>
                      </a:r>
                      <a:endParaRPr lang="zh-CN" sz="600" kern="100" dirty="0">
                        <a:effectLst/>
                        <a:latin typeface="Calibri"/>
                        <a:ea typeface="宋体"/>
                        <a:cs typeface="Times New Roman"/>
                      </a:endParaRPr>
                    </a:p>
                  </a:txBody>
                  <a:tcPr marL="39528" marR="39528" marT="0" marB="0"/>
                </a:tc>
                <a:tc>
                  <a:txBody>
                    <a:bodyPr/>
                    <a:lstStyle/>
                    <a:p>
                      <a:pPr algn="ctr">
                        <a:spcAft>
                          <a:spcPts val="0"/>
                        </a:spcAft>
                      </a:pPr>
                      <a:r>
                        <a:rPr lang="en-US" sz="500" kern="0">
                          <a:effectLst/>
                        </a:rPr>
                        <a:t>24.17±0.69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dirty="0">
                          <a:effectLst/>
                        </a:rPr>
                        <a:t>14.47±4.62</a:t>
                      </a:r>
                      <a:r>
                        <a:rPr lang="en-US" sz="500" kern="0" baseline="30000" dirty="0">
                          <a:effectLst/>
                        </a:rPr>
                        <a:t>**</a:t>
                      </a:r>
                      <a:endParaRPr lang="zh-CN" sz="600" kern="100" dirty="0">
                        <a:effectLst/>
                        <a:latin typeface="Calibri"/>
                        <a:ea typeface="宋体"/>
                        <a:cs typeface="Times New Roman"/>
                      </a:endParaRPr>
                    </a:p>
                  </a:txBody>
                  <a:tcPr marL="39528" marR="39528" marT="0" marB="0"/>
                </a:tc>
                <a:tc>
                  <a:txBody>
                    <a:bodyPr/>
                    <a:lstStyle/>
                    <a:p>
                      <a:pPr algn="ctr">
                        <a:spcAft>
                          <a:spcPts val="0"/>
                        </a:spcAft>
                      </a:pPr>
                      <a:r>
                        <a:rPr lang="en-US" sz="500" kern="0">
                          <a:effectLst/>
                        </a:rPr>
                        <a:t>24.92±1.20</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13.72±9.82</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24.75±0.25</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16.28±8.98</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23.50±1.12</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24</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39.54±11.55</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25.25±0.75</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19.64±3.61</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26.00±0.91</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19.62±12.47</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26.08±0.34</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23.34±12.45</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24.17±0.85</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27</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61.77±17.38</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25.58±0.89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31.68±10.34</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26.08±0.79</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24.62±15.27</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26.50±0.65</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32.09±21.34</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23.58±0.73</a:t>
                      </a:r>
                      <a:endParaRPr lang="zh-CN" sz="600" kern="100">
                        <a:effectLst/>
                        <a:latin typeface="Calibri"/>
                        <a:ea typeface="宋体"/>
                        <a:cs typeface="Times New Roman"/>
                      </a:endParaRPr>
                    </a:p>
                  </a:txBody>
                  <a:tcPr marL="39528" marR="39528" marT="0" marB="0"/>
                </a:tc>
              </a:tr>
              <a:tr h="465870">
                <a:tc>
                  <a:txBody>
                    <a:bodyPr/>
                    <a:lstStyle/>
                    <a:p>
                      <a:pPr algn="just">
                        <a:spcAft>
                          <a:spcPts val="0"/>
                        </a:spcAft>
                      </a:pPr>
                      <a:r>
                        <a:rPr lang="en-US" sz="500" kern="0">
                          <a:effectLst/>
                        </a:rPr>
                        <a:t>Day 31</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76.94±23.28</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25.17±1.03</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39.75±11.75</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dirty="0">
                          <a:effectLst/>
                        </a:rPr>
                        <a:t>26.17±0.85</a:t>
                      </a:r>
                      <a:endParaRPr lang="zh-CN" sz="600" kern="100" dirty="0">
                        <a:effectLst/>
                        <a:latin typeface="Calibri"/>
                        <a:ea typeface="宋体"/>
                        <a:cs typeface="Times New Roman"/>
                      </a:endParaRPr>
                    </a:p>
                  </a:txBody>
                  <a:tcPr marL="39528" marR="39528" marT="0" marB="0"/>
                </a:tc>
                <a:tc>
                  <a:txBody>
                    <a:bodyPr/>
                    <a:lstStyle/>
                    <a:p>
                      <a:pPr algn="ctr">
                        <a:spcAft>
                          <a:spcPts val="0"/>
                        </a:spcAft>
                      </a:pPr>
                      <a:r>
                        <a:rPr lang="en-US" sz="500" kern="0">
                          <a:effectLst/>
                        </a:rPr>
                        <a:t>34.53±21.35</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26.25±0.48</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a:effectLst/>
                        </a:rPr>
                        <a:t>40.86±25.85</a:t>
                      </a:r>
                      <a:r>
                        <a:rPr lang="en-US" sz="500" kern="0" baseline="30000">
                          <a:effectLst/>
                        </a:rPr>
                        <a:t>*</a:t>
                      </a:r>
                      <a:endParaRPr lang="zh-CN" sz="600" kern="100">
                        <a:effectLst/>
                        <a:latin typeface="Calibri"/>
                        <a:ea typeface="宋体"/>
                        <a:cs typeface="Times New Roman"/>
                      </a:endParaRPr>
                    </a:p>
                  </a:txBody>
                  <a:tcPr marL="39528" marR="39528" marT="0" marB="0"/>
                </a:tc>
                <a:tc>
                  <a:txBody>
                    <a:bodyPr/>
                    <a:lstStyle/>
                    <a:p>
                      <a:pPr algn="ctr">
                        <a:spcAft>
                          <a:spcPts val="0"/>
                        </a:spcAft>
                      </a:pPr>
                      <a:r>
                        <a:rPr lang="en-US" sz="500" kern="0" dirty="0">
                          <a:effectLst/>
                        </a:rPr>
                        <a:t>24.00±1.29</a:t>
                      </a:r>
                      <a:endParaRPr lang="zh-CN" sz="600" kern="100" dirty="0">
                        <a:effectLst/>
                        <a:latin typeface="Calibri"/>
                        <a:ea typeface="宋体"/>
                        <a:cs typeface="Times New Roman"/>
                      </a:endParaRPr>
                    </a:p>
                  </a:txBody>
                  <a:tcPr marL="39528" marR="39528" marT="0" marB="0"/>
                </a:tc>
              </a:tr>
            </a:tbl>
          </a:graphicData>
        </a:graphic>
      </p:graphicFrame>
      <p:sp>
        <p:nvSpPr>
          <p:cNvPr id="3" name="Rectangle 1"/>
          <p:cNvSpPr>
            <a:spLocks noChangeArrowheads="1"/>
          </p:cNvSpPr>
          <p:nvPr/>
        </p:nvSpPr>
        <p:spPr bwMode="auto">
          <a:xfrm>
            <a:off x="755576" y="466485"/>
            <a:ext cx="764664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Table 2 In vivo antitumor effects of </a:t>
            </a:r>
            <a:r>
              <a:rPr kumimoji="0" lang="en-US" altLang="zh-CN" sz="11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survivin</a:t>
            </a: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siRNA </a:t>
            </a:r>
            <a:r>
              <a:rPr kumimoji="0" lang="en-US" altLang="zh-CN" sz="11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nanonanoliposome</a:t>
            </a: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on </a:t>
            </a:r>
            <a:r>
              <a:rPr kumimoji="0" lang="en-US" altLang="zh-CN" sz="11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Balb</a:t>
            </a: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/c nude mice bearing </a:t>
            </a:r>
            <a:r>
              <a:rPr kumimoji="0" lang="en-US" altLang="zh-CN" sz="1100" b="1" i="0" u="none" strike="noStrike" cap="none" normalizeH="0" baseline="0" dirty="0" smtClean="0">
                <a:ln>
                  <a:noFill/>
                </a:ln>
                <a:solidFill>
                  <a:srgbClr val="131413"/>
                </a:solidFill>
                <a:effectLst/>
                <a:latin typeface="Times New Roman" pitchFamily="18" charset="0"/>
                <a:ea typeface="宋体" pitchFamily="2" charset="-122"/>
                <a:cs typeface="Times New Roman" pitchFamily="18" charset="0"/>
              </a:rPr>
              <a:t>MHCC97H</a:t>
            </a: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tumor cells.</a:t>
            </a:r>
            <a:endParaRPr kumimoji="0" lang="en-US" altLang="zh-CN" sz="11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Note: RTV: Relative tumor volume; BW: Body weight; </a:t>
            </a:r>
            <a:r>
              <a:rPr kumimoji="0" lang="en-US" altLang="zh-CN" sz="11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p&lt;0.05, </a:t>
            </a:r>
            <a:r>
              <a:rPr kumimoji="0" lang="en-US" altLang="zh-CN" sz="11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p&lt;0.01 vs the NC-IV group.</a:t>
            </a:r>
            <a:endParaRPr kumimoji="0" lang="en-US" altLang="zh-CN" sz="1100" b="1"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60093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739863065"/>
              </p:ext>
            </p:extLst>
          </p:nvPr>
        </p:nvGraphicFramePr>
        <p:xfrm>
          <a:off x="323528" y="2708921"/>
          <a:ext cx="8424935" cy="1944216"/>
        </p:xfrm>
        <a:graphic>
          <a:graphicData uri="http://schemas.openxmlformats.org/drawingml/2006/table">
            <a:tbl>
              <a:tblPr firstRow="1" firstCol="1" bandRow="1">
                <a:tableStyleId>{5C22544A-7EE6-4342-B048-85BDC9FD1C3A}</a:tableStyleId>
              </a:tblPr>
              <a:tblGrid>
                <a:gridCol w="1684987"/>
                <a:gridCol w="1684987"/>
                <a:gridCol w="1684987"/>
                <a:gridCol w="1684987"/>
                <a:gridCol w="1684987"/>
              </a:tblGrid>
              <a:tr h="648072">
                <a:tc>
                  <a:txBody>
                    <a:bodyPr/>
                    <a:lstStyle/>
                    <a:p>
                      <a:endParaRPr lang="zh-CN" sz="1050" kern="100" dirty="0">
                        <a:effectLst/>
                        <a:latin typeface="Calibri"/>
                      </a:endParaRPr>
                    </a:p>
                  </a:txBody>
                  <a:tcPr marL="68580" marR="68580" marT="0" marB="0"/>
                </a:tc>
                <a:tc>
                  <a:txBody>
                    <a:bodyPr/>
                    <a:lstStyle/>
                    <a:p>
                      <a:pPr algn="ctr">
                        <a:spcAft>
                          <a:spcPts val="0"/>
                        </a:spcAft>
                      </a:pPr>
                      <a:r>
                        <a:rPr lang="en-US" sz="900" kern="0" dirty="0">
                          <a:effectLst/>
                        </a:rPr>
                        <a:t>NC-IV</a:t>
                      </a:r>
                      <a:endParaRPr lang="zh-CN" sz="1050" kern="100" dirty="0">
                        <a:effectLst/>
                        <a:latin typeface="Calibri"/>
                        <a:ea typeface="宋体"/>
                        <a:cs typeface="Times New Roman"/>
                      </a:endParaRPr>
                    </a:p>
                  </a:txBody>
                  <a:tcPr marL="68580" marR="68580" marT="0" marB="0"/>
                </a:tc>
                <a:tc>
                  <a:txBody>
                    <a:bodyPr/>
                    <a:lstStyle/>
                    <a:p>
                      <a:pPr algn="ctr">
                        <a:spcAft>
                          <a:spcPts val="0"/>
                        </a:spcAft>
                      </a:pPr>
                      <a:r>
                        <a:rPr lang="en-US" sz="900" kern="0">
                          <a:effectLst/>
                        </a:rPr>
                        <a:t>DOX</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SU-IV</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SU-IT</a:t>
                      </a:r>
                      <a:endParaRPr lang="zh-CN" sz="1050" kern="100">
                        <a:effectLst/>
                        <a:latin typeface="Calibri"/>
                        <a:ea typeface="宋体"/>
                        <a:cs typeface="Times New Roman"/>
                      </a:endParaRPr>
                    </a:p>
                  </a:txBody>
                  <a:tcPr marL="68580" marR="68580" marT="0" marB="0"/>
                </a:tc>
              </a:tr>
              <a:tr h="648072">
                <a:tc>
                  <a:txBody>
                    <a:bodyPr/>
                    <a:lstStyle/>
                    <a:p>
                      <a:pPr algn="ctr">
                        <a:spcAft>
                          <a:spcPts val="0"/>
                        </a:spcAft>
                      </a:pPr>
                      <a:r>
                        <a:rPr lang="en-US" sz="900" kern="0">
                          <a:effectLst/>
                        </a:rPr>
                        <a:t>Tumor weight (g)</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0.90 ± 0.29</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0.62 ± 0.42</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0.61 ± 0.33</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0.57 ± 0.26</a:t>
                      </a:r>
                      <a:endParaRPr lang="zh-CN" sz="1050" kern="100">
                        <a:effectLst/>
                        <a:latin typeface="Calibri"/>
                        <a:ea typeface="宋体"/>
                        <a:cs typeface="Times New Roman"/>
                      </a:endParaRPr>
                    </a:p>
                  </a:txBody>
                  <a:tcPr marL="68580" marR="68580" marT="0" marB="0"/>
                </a:tc>
              </a:tr>
              <a:tr h="648072">
                <a:tc>
                  <a:txBody>
                    <a:bodyPr/>
                    <a:lstStyle/>
                    <a:p>
                      <a:pPr algn="ctr">
                        <a:spcAft>
                          <a:spcPts val="0"/>
                        </a:spcAft>
                      </a:pPr>
                      <a:r>
                        <a:rPr lang="en-US" sz="900" kern="0">
                          <a:effectLst/>
                        </a:rPr>
                        <a:t>Tumor inhibition rate (%)</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31.11</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a:effectLst/>
                        </a:rPr>
                        <a:t>32.22</a:t>
                      </a:r>
                      <a:endParaRPr lang="zh-CN" sz="1050" kern="100">
                        <a:effectLst/>
                        <a:latin typeface="Calibri"/>
                        <a:ea typeface="宋体"/>
                        <a:cs typeface="Times New Roman"/>
                      </a:endParaRPr>
                    </a:p>
                  </a:txBody>
                  <a:tcPr marL="68580" marR="68580" marT="0" marB="0"/>
                </a:tc>
                <a:tc>
                  <a:txBody>
                    <a:bodyPr/>
                    <a:lstStyle/>
                    <a:p>
                      <a:pPr algn="ctr">
                        <a:spcAft>
                          <a:spcPts val="0"/>
                        </a:spcAft>
                      </a:pPr>
                      <a:r>
                        <a:rPr lang="en-US" sz="900" kern="0" dirty="0">
                          <a:effectLst/>
                        </a:rPr>
                        <a:t>36.67</a:t>
                      </a:r>
                      <a:endParaRPr lang="zh-CN" sz="1050" kern="100" dirty="0">
                        <a:effectLst/>
                        <a:latin typeface="Calibri"/>
                        <a:ea typeface="宋体"/>
                        <a:cs typeface="Times New Roman"/>
                      </a:endParaRPr>
                    </a:p>
                  </a:txBody>
                  <a:tcPr marL="68580" marR="68580" marT="0" marB="0"/>
                </a:tc>
              </a:tr>
            </a:tbl>
          </a:graphicData>
        </a:graphic>
      </p:graphicFrame>
      <p:sp>
        <p:nvSpPr>
          <p:cNvPr id="3" name="Rectangle 1"/>
          <p:cNvSpPr>
            <a:spLocks noChangeArrowheads="1"/>
          </p:cNvSpPr>
          <p:nvPr/>
        </p:nvSpPr>
        <p:spPr bwMode="auto">
          <a:xfrm>
            <a:off x="457200" y="1052736"/>
            <a:ext cx="83644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Table 3 Effect of </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survivin</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siRNA </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nanoliposome</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transfection 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tumor growth in MHCC97H xenograft</a:t>
            </a:r>
            <a:endParaRPr kumimoji="0" lang="en-US" altLang="zh-CN" sz="24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11183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2123728" y="476672"/>
            <a:ext cx="5274310" cy="4217670"/>
          </a:xfrm>
          <a:prstGeom prst="rect">
            <a:avLst/>
          </a:prstGeom>
        </p:spPr>
      </p:pic>
      <p:sp>
        <p:nvSpPr>
          <p:cNvPr id="3" name="矩形 2"/>
          <p:cNvSpPr/>
          <p:nvPr/>
        </p:nvSpPr>
        <p:spPr>
          <a:xfrm>
            <a:off x="2051720" y="4936263"/>
            <a:ext cx="6336703" cy="1477328"/>
          </a:xfrm>
          <a:prstGeom prst="rect">
            <a:avLst/>
          </a:prstGeom>
        </p:spPr>
        <p:txBody>
          <a:bodyPr wrap="square">
            <a:spAutoFit/>
          </a:bodyPr>
          <a:lstStyle/>
          <a:p>
            <a:r>
              <a:rPr lang="en-US" altLang="zh-CN" dirty="0"/>
              <a:t>Fig. </a:t>
            </a:r>
            <a:r>
              <a:rPr lang="en-US" altLang="zh-CN" dirty="0" smtClean="0"/>
              <a:t>10 </a:t>
            </a:r>
            <a:r>
              <a:rPr lang="en-US" altLang="zh-CN" dirty="0"/>
              <a:t>Tumor samples were harvested for histological analysis (HE staining), and RT-qPCR, </a:t>
            </a:r>
            <a:r>
              <a:rPr lang="en-US" altLang="zh-CN" dirty="0" err="1"/>
              <a:t>immunohistochemical</a:t>
            </a:r>
            <a:r>
              <a:rPr lang="en-US" altLang="zh-CN" dirty="0"/>
              <a:t>, Western blot analysis of </a:t>
            </a:r>
            <a:r>
              <a:rPr lang="en-US" altLang="zh-CN" dirty="0" err="1"/>
              <a:t>survivin</a:t>
            </a:r>
            <a:r>
              <a:rPr lang="en-US" altLang="zh-CN" dirty="0"/>
              <a:t> expression. IHC: </a:t>
            </a:r>
            <a:r>
              <a:rPr lang="en-US" altLang="zh-CN" dirty="0" err="1"/>
              <a:t>Immuohistochemistry</a:t>
            </a:r>
            <a:r>
              <a:rPr lang="en-US" altLang="zh-CN" dirty="0"/>
              <a:t>; </a:t>
            </a:r>
            <a:r>
              <a:rPr lang="en-US" altLang="zh-CN" baseline="30000" dirty="0"/>
              <a:t>**</a:t>
            </a:r>
            <a:r>
              <a:rPr lang="en-US" altLang="zh-CN" dirty="0"/>
              <a:t>p&lt;0.01, </a:t>
            </a:r>
            <a:r>
              <a:rPr lang="en-US" altLang="zh-CN" baseline="30000" dirty="0"/>
              <a:t>***</a:t>
            </a:r>
            <a:r>
              <a:rPr lang="en-US" altLang="zh-CN" dirty="0"/>
              <a:t>p&lt;0.001 vs the NC-IV group.</a:t>
            </a:r>
            <a:endParaRPr lang="zh-CN" altLang="zh-CN" dirty="0"/>
          </a:p>
        </p:txBody>
      </p:sp>
    </p:spTree>
    <p:extLst>
      <p:ext uri="{BB962C8B-B14F-4D97-AF65-F5344CB8AC3E}">
        <p14:creationId xmlns:p14="http://schemas.microsoft.com/office/powerpoint/2010/main" val="3367380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692696"/>
            <a:ext cx="7272808" cy="4893647"/>
          </a:xfrm>
          <a:prstGeom prst="rect">
            <a:avLst/>
          </a:prstGeom>
        </p:spPr>
        <p:txBody>
          <a:bodyPr wrap="square">
            <a:spAutoFit/>
          </a:bodyPr>
          <a:lstStyle/>
          <a:p>
            <a:r>
              <a:rPr lang="en-US" altLang="zh-CN" sz="2400" b="1" dirty="0" smtClean="0"/>
              <a:t>           Conclusions</a:t>
            </a:r>
          </a:p>
          <a:p>
            <a:endParaRPr lang="en-US" altLang="zh-CN" sz="2400" b="1" dirty="0" smtClean="0"/>
          </a:p>
          <a:p>
            <a:r>
              <a:rPr lang="en-US" altLang="zh-CN" sz="2400" dirty="0" smtClean="0"/>
              <a:t>1.A </a:t>
            </a:r>
            <a:r>
              <a:rPr lang="en-US" altLang="zh-CN" sz="2400" dirty="0"/>
              <a:t>cationic </a:t>
            </a:r>
            <a:r>
              <a:rPr lang="en-US" altLang="zh-CN" sz="2400" dirty="0" err="1"/>
              <a:t>nanoliposome</a:t>
            </a:r>
            <a:r>
              <a:rPr lang="en-US" altLang="zh-CN" sz="2400" dirty="0"/>
              <a:t>-based </a:t>
            </a:r>
            <a:r>
              <a:rPr lang="en-US" altLang="zh-CN" sz="2400" dirty="0" err="1"/>
              <a:t>survivin</a:t>
            </a:r>
            <a:r>
              <a:rPr lang="en-US" altLang="zh-CN" sz="2400" dirty="0"/>
              <a:t> siRNA </a:t>
            </a:r>
            <a:r>
              <a:rPr lang="en-US" altLang="zh-CN" sz="2400" dirty="0" err="1"/>
              <a:t>nanoliposome</a:t>
            </a:r>
            <a:r>
              <a:rPr lang="en-US" altLang="zh-CN" sz="2400" dirty="0"/>
              <a:t> delivery system </a:t>
            </a:r>
            <a:r>
              <a:rPr lang="en-US" altLang="zh-CN" sz="2400" dirty="0" smtClean="0"/>
              <a:t>was successfully  </a:t>
            </a:r>
            <a:r>
              <a:rPr lang="en-US" altLang="zh-CN" sz="2400" dirty="0"/>
              <a:t>constructed and was demonstrated to be </a:t>
            </a:r>
            <a:r>
              <a:rPr lang="en-US" altLang="zh-CN" sz="2400" dirty="0" smtClean="0"/>
              <a:t>effective in </a:t>
            </a:r>
            <a:r>
              <a:rPr lang="en-US" altLang="zh-CN" sz="2400" dirty="0" err="1"/>
              <a:t>survivin</a:t>
            </a:r>
            <a:r>
              <a:rPr lang="en-US" altLang="zh-CN" sz="2400" dirty="0"/>
              <a:t> siRNA </a:t>
            </a:r>
            <a:r>
              <a:rPr lang="en-US" altLang="zh-CN" sz="2400" dirty="0" smtClean="0"/>
              <a:t>delivery </a:t>
            </a:r>
            <a:r>
              <a:rPr lang="en-US" altLang="zh-CN" sz="2400" dirty="0"/>
              <a:t>both in vitro and in vivo </a:t>
            </a:r>
            <a:endParaRPr lang="en-US" altLang="zh-CN" sz="2400" dirty="0" smtClean="0"/>
          </a:p>
          <a:p>
            <a:endParaRPr lang="en-US" altLang="zh-CN" sz="2400" dirty="0" smtClean="0"/>
          </a:p>
          <a:p>
            <a:r>
              <a:rPr lang="en-US" altLang="zh-CN" sz="2400" dirty="0" smtClean="0"/>
              <a:t>2.Our </a:t>
            </a:r>
            <a:r>
              <a:rPr lang="en-US" altLang="zh-CN" sz="2400" dirty="0"/>
              <a:t>results showed that </a:t>
            </a:r>
            <a:r>
              <a:rPr lang="en-US" altLang="zh-CN" sz="2400" dirty="0" err="1"/>
              <a:t>survivin</a:t>
            </a:r>
            <a:r>
              <a:rPr lang="en-US" altLang="zh-CN" sz="2400" dirty="0"/>
              <a:t> </a:t>
            </a:r>
            <a:r>
              <a:rPr lang="en-US" altLang="zh-CN" sz="2400" dirty="0" smtClean="0"/>
              <a:t>down-regulation </a:t>
            </a:r>
            <a:r>
              <a:rPr lang="en-US" altLang="zh-CN" sz="2400" dirty="0"/>
              <a:t>could significantly attenuate proliferation and induce apoptosis of HCC MHCC97H cells, as well as inhibit tumor cell growth in MHCC97H xenograft models, </a:t>
            </a:r>
            <a:r>
              <a:rPr lang="en-US" altLang="zh-CN" sz="2400" dirty="0" smtClean="0"/>
              <a:t>indicating</a:t>
            </a:r>
            <a:endParaRPr lang="zh-CN" altLang="zh-CN" sz="2400" dirty="0"/>
          </a:p>
        </p:txBody>
      </p:sp>
    </p:spTree>
    <p:extLst>
      <p:ext uri="{BB962C8B-B14F-4D97-AF65-F5344CB8AC3E}">
        <p14:creationId xmlns:p14="http://schemas.microsoft.com/office/powerpoint/2010/main" val="189076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0511" y="1268760"/>
            <a:ext cx="7416824" cy="3785652"/>
          </a:xfrm>
          <a:prstGeom prst="rect">
            <a:avLst/>
          </a:prstGeom>
        </p:spPr>
        <p:txBody>
          <a:bodyPr wrap="square">
            <a:spAutoFit/>
          </a:bodyPr>
          <a:lstStyle/>
          <a:p>
            <a:r>
              <a:rPr lang="en-US" altLang="zh-CN" sz="2400" dirty="0"/>
              <a:t>that </a:t>
            </a:r>
            <a:r>
              <a:rPr lang="en-US" altLang="zh-CN" sz="2400" dirty="0" err="1"/>
              <a:t>survivin</a:t>
            </a:r>
            <a:r>
              <a:rPr lang="en-US" altLang="zh-CN" sz="2400" dirty="0"/>
              <a:t> suppression by siRNA may contribute to tumor inhibition through both the proliferation inhibition and apoptosis promotion effects</a:t>
            </a:r>
            <a:endParaRPr lang="zh-CN" altLang="zh-CN" sz="2400" dirty="0"/>
          </a:p>
          <a:p>
            <a:endParaRPr lang="en-US" altLang="zh-CN" sz="2400" dirty="0" smtClean="0"/>
          </a:p>
          <a:p>
            <a:r>
              <a:rPr lang="en-US" altLang="zh-CN" sz="2400" dirty="0" smtClean="0"/>
              <a:t>3. Our study has confirmed the </a:t>
            </a:r>
            <a:r>
              <a:rPr lang="en-US" altLang="zh-CN" sz="2400" dirty="0"/>
              <a:t>stability of siRNA molecules in the blood and efficiency of siRNA delivery via siRNA liposome entrapment </a:t>
            </a:r>
            <a:r>
              <a:rPr lang="en-US" altLang="zh-CN" sz="2400" dirty="0" smtClean="0"/>
              <a:t>into </a:t>
            </a:r>
            <a:r>
              <a:rPr lang="en-US" altLang="zh-CN" sz="2400" dirty="0"/>
              <a:t>target organs or tissues following systemic </a:t>
            </a:r>
            <a:r>
              <a:rPr lang="en-US" altLang="zh-CN" sz="2400" dirty="0" smtClean="0"/>
              <a:t>application</a:t>
            </a:r>
            <a:endParaRPr lang="zh-CN" altLang="en-US" sz="2400" dirty="0"/>
          </a:p>
        </p:txBody>
      </p:sp>
    </p:spTree>
    <p:extLst>
      <p:ext uri="{BB962C8B-B14F-4D97-AF65-F5344CB8AC3E}">
        <p14:creationId xmlns:p14="http://schemas.microsoft.com/office/powerpoint/2010/main" val="379248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p:cNvSpPr>
          <p:nvPr/>
        </p:nvSpPr>
        <p:spPr bwMode="auto">
          <a:xfrm rot="433772">
            <a:off x="995363" y="2114550"/>
            <a:ext cx="7848600" cy="2016125"/>
          </a:xfrm>
          <a:prstGeom prst="rect">
            <a:avLst/>
          </a:prstGeom>
        </p:spPr>
        <p:txBody>
          <a:bodyPr wrap="none" fromWordArt="1">
            <a:prstTxWarp prst="textSlantUp">
              <a:avLst>
                <a:gd name="adj" fmla="val 55556"/>
              </a:avLst>
            </a:prstTxWarp>
          </a:bodyPr>
          <a:lstStyle/>
          <a:p>
            <a:pPr algn="ctr"/>
            <a:r>
              <a:rPr lang="en-US" altLang="zh-CN" sz="9600" kern="10">
                <a:ln w="9525">
                  <a:solidFill>
                    <a:srgbClr val="99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LetterOMatic!"/>
              </a:rPr>
              <a:t>THANK YOU ! </a:t>
            </a:r>
            <a:endParaRPr lang="zh-CN" altLang="en-US" sz="9600" kern="10">
              <a:ln w="9525">
                <a:solidFill>
                  <a:srgbClr val="99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LetterOMatic!"/>
            </a:endParaRPr>
          </a:p>
        </p:txBody>
      </p:sp>
    </p:spTree>
    <p:extLst>
      <p:ext uri="{BB962C8B-B14F-4D97-AF65-F5344CB8AC3E}">
        <p14:creationId xmlns:p14="http://schemas.microsoft.com/office/powerpoint/2010/main" val="165781209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556793"/>
            <a:ext cx="7272808" cy="2677656"/>
          </a:xfrm>
          <a:prstGeom prst="rect">
            <a:avLst/>
          </a:prstGeom>
        </p:spPr>
        <p:txBody>
          <a:bodyPr wrap="square">
            <a:spAutoFit/>
          </a:bodyPr>
          <a:lstStyle/>
          <a:p>
            <a:r>
              <a:rPr lang="en-US" altLang="zh-CN" sz="2400" dirty="0" smtClean="0"/>
              <a:t>4.Since </a:t>
            </a:r>
            <a:r>
              <a:rPr lang="en-US" altLang="zh-CN" sz="2400" dirty="0"/>
              <a:t>the stability of siRNA molecules in the blood and efficiency of siRNA delivery into target organs or tissues following systemic administration have been the major issues that limit applications of siRNA in human patients, we try to explore if siRNA liposome entrapment works in the development of novel therapeutics</a:t>
            </a:r>
            <a:r>
              <a:rPr lang="en-US" altLang="zh-CN" dirty="0"/>
              <a:t>. </a:t>
            </a:r>
            <a:endParaRPr lang="zh-CN" altLang="en-US" dirty="0"/>
          </a:p>
        </p:txBody>
      </p:sp>
    </p:spTree>
    <p:extLst>
      <p:ext uri="{BB962C8B-B14F-4D97-AF65-F5344CB8AC3E}">
        <p14:creationId xmlns:p14="http://schemas.microsoft.com/office/powerpoint/2010/main" val="369333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b="26666"/>
          <a:stretch>
            <a:fillRect/>
          </a:stretch>
        </p:blipFill>
        <p:spPr bwMode="auto">
          <a:xfrm>
            <a:off x="171450" y="1550988"/>
            <a:ext cx="8724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3"/>
          <p:cNvGrpSpPr>
            <a:grpSpLocks/>
          </p:cNvGrpSpPr>
          <p:nvPr/>
        </p:nvGrpSpPr>
        <p:grpSpPr bwMode="auto">
          <a:xfrm>
            <a:off x="609600" y="4267200"/>
            <a:ext cx="1752600" cy="1992313"/>
            <a:chOff x="1728" y="1593"/>
            <a:chExt cx="2064" cy="2475"/>
          </a:xfrm>
        </p:grpSpPr>
        <p:grpSp>
          <p:nvGrpSpPr>
            <p:cNvPr id="56324" name="Group 435"/>
            <p:cNvGrpSpPr>
              <a:grpSpLocks/>
            </p:cNvGrpSpPr>
            <p:nvPr/>
          </p:nvGrpSpPr>
          <p:grpSpPr bwMode="auto">
            <a:xfrm>
              <a:off x="1993" y="1909"/>
              <a:ext cx="1404" cy="1400"/>
              <a:chOff x="1680" y="2112"/>
              <a:chExt cx="1296" cy="1248"/>
            </a:xfrm>
          </p:grpSpPr>
          <p:sp>
            <p:nvSpPr>
              <p:cNvPr id="56325" name="AutoShape 436"/>
              <p:cNvSpPr>
                <a:spLocks noChangeArrowheads="1"/>
              </p:cNvSpPr>
              <p:nvPr/>
            </p:nvSpPr>
            <p:spPr bwMode="auto">
              <a:xfrm>
                <a:off x="1728" y="2160"/>
                <a:ext cx="1200" cy="11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9 h 21600"/>
                  <a:gd name="T26" fmla="*/ 18432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9CCFF">
                  <a:alpha val="8392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nvGrpSpPr>
              <p:cNvPr id="56326" name="Group 437"/>
              <p:cNvGrpSpPr>
                <a:grpSpLocks/>
              </p:cNvGrpSpPr>
              <p:nvPr/>
            </p:nvGrpSpPr>
            <p:grpSpPr bwMode="auto">
              <a:xfrm>
                <a:off x="1680" y="2112"/>
                <a:ext cx="1296" cy="1248"/>
                <a:chOff x="672" y="1200"/>
                <a:chExt cx="2221" cy="2208"/>
              </a:xfrm>
            </p:grpSpPr>
            <p:grpSp>
              <p:nvGrpSpPr>
                <p:cNvPr id="56327" name="Group 438"/>
                <p:cNvGrpSpPr>
                  <a:grpSpLocks/>
                </p:cNvGrpSpPr>
                <p:nvPr/>
              </p:nvGrpSpPr>
              <p:grpSpPr bwMode="auto">
                <a:xfrm>
                  <a:off x="711" y="2304"/>
                  <a:ext cx="2151" cy="1104"/>
                  <a:chOff x="711" y="2304"/>
                  <a:chExt cx="2151" cy="1104"/>
                </a:xfrm>
              </p:grpSpPr>
              <p:grpSp>
                <p:nvGrpSpPr>
                  <p:cNvPr id="56328" name="Group 439"/>
                  <p:cNvGrpSpPr>
                    <a:grpSpLocks/>
                  </p:cNvGrpSpPr>
                  <p:nvPr/>
                </p:nvGrpSpPr>
                <p:grpSpPr bwMode="auto">
                  <a:xfrm rot="-175326">
                    <a:off x="1776" y="3138"/>
                    <a:ext cx="175" cy="270"/>
                    <a:chOff x="1597" y="2985"/>
                    <a:chExt cx="175" cy="270"/>
                  </a:xfrm>
                </p:grpSpPr>
                <p:sp>
                  <p:nvSpPr>
                    <p:cNvPr id="56329" name="Oval 440"/>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30" name="Freeform 441"/>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31" name="Freeform 442"/>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332" name="Group 443"/>
                  <p:cNvGrpSpPr>
                    <a:grpSpLocks/>
                  </p:cNvGrpSpPr>
                  <p:nvPr/>
                </p:nvGrpSpPr>
                <p:grpSpPr bwMode="auto">
                  <a:xfrm>
                    <a:off x="1639" y="3126"/>
                    <a:ext cx="185" cy="282"/>
                    <a:chOff x="1735" y="2646"/>
                    <a:chExt cx="179" cy="282"/>
                  </a:xfrm>
                </p:grpSpPr>
                <p:sp>
                  <p:nvSpPr>
                    <p:cNvPr id="56333" name="Oval 444"/>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34" name="Freeform 445"/>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35" name="Freeform 446"/>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336" name="Group 447"/>
                  <p:cNvGrpSpPr>
                    <a:grpSpLocks/>
                  </p:cNvGrpSpPr>
                  <p:nvPr/>
                </p:nvGrpSpPr>
                <p:grpSpPr bwMode="auto">
                  <a:xfrm>
                    <a:off x="1741" y="2838"/>
                    <a:ext cx="179" cy="282"/>
                    <a:chOff x="1348" y="3072"/>
                    <a:chExt cx="179" cy="282"/>
                  </a:xfrm>
                </p:grpSpPr>
                <p:sp>
                  <p:nvSpPr>
                    <p:cNvPr id="56337" name="Freeform 448"/>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38" name="Freeform 449"/>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39" name="Oval 450"/>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340" name="Group 451"/>
                  <p:cNvGrpSpPr>
                    <a:grpSpLocks/>
                  </p:cNvGrpSpPr>
                  <p:nvPr/>
                </p:nvGrpSpPr>
                <p:grpSpPr bwMode="auto">
                  <a:xfrm>
                    <a:off x="1536" y="3120"/>
                    <a:ext cx="144" cy="288"/>
                    <a:chOff x="1597" y="2985"/>
                    <a:chExt cx="175" cy="270"/>
                  </a:xfrm>
                </p:grpSpPr>
                <p:sp>
                  <p:nvSpPr>
                    <p:cNvPr id="56341" name="Oval 452"/>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42" name="Freeform 453"/>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43" name="Freeform 454"/>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344" name="Group 455"/>
                  <p:cNvGrpSpPr>
                    <a:grpSpLocks/>
                  </p:cNvGrpSpPr>
                  <p:nvPr/>
                </p:nvGrpSpPr>
                <p:grpSpPr bwMode="auto">
                  <a:xfrm rot="-914110">
                    <a:off x="2016" y="3090"/>
                    <a:ext cx="175" cy="270"/>
                    <a:chOff x="1597" y="2985"/>
                    <a:chExt cx="175" cy="270"/>
                  </a:xfrm>
                </p:grpSpPr>
                <p:sp>
                  <p:nvSpPr>
                    <p:cNvPr id="56345" name="Oval 456"/>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46" name="Freeform 457"/>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47" name="Freeform 458"/>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348" name="Group 459"/>
                  <p:cNvGrpSpPr>
                    <a:grpSpLocks/>
                  </p:cNvGrpSpPr>
                  <p:nvPr/>
                </p:nvGrpSpPr>
                <p:grpSpPr bwMode="auto">
                  <a:xfrm rot="1877162">
                    <a:off x="1025" y="2832"/>
                    <a:ext cx="175" cy="288"/>
                    <a:chOff x="1597" y="2985"/>
                    <a:chExt cx="175" cy="270"/>
                  </a:xfrm>
                </p:grpSpPr>
                <p:sp>
                  <p:nvSpPr>
                    <p:cNvPr id="56349" name="Oval 460"/>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50" name="Freeform 461"/>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51" name="Freeform 462"/>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352" name="Group 463"/>
                  <p:cNvGrpSpPr>
                    <a:grpSpLocks/>
                  </p:cNvGrpSpPr>
                  <p:nvPr/>
                </p:nvGrpSpPr>
                <p:grpSpPr bwMode="auto">
                  <a:xfrm rot="9731934">
                    <a:off x="1872" y="2802"/>
                    <a:ext cx="175" cy="270"/>
                    <a:chOff x="1597" y="2985"/>
                    <a:chExt cx="175" cy="270"/>
                  </a:xfrm>
                </p:grpSpPr>
                <p:sp>
                  <p:nvSpPr>
                    <p:cNvPr id="56353" name="Oval 464"/>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54" name="Freeform 465"/>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55" name="Freeform 466"/>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356" name="Group 467"/>
                  <p:cNvGrpSpPr>
                    <a:grpSpLocks/>
                  </p:cNvGrpSpPr>
                  <p:nvPr/>
                </p:nvGrpSpPr>
                <p:grpSpPr bwMode="auto">
                  <a:xfrm rot="1150410">
                    <a:off x="1488" y="2790"/>
                    <a:ext cx="179" cy="282"/>
                    <a:chOff x="1348" y="3072"/>
                    <a:chExt cx="179" cy="282"/>
                  </a:xfrm>
                </p:grpSpPr>
                <p:sp>
                  <p:nvSpPr>
                    <p:cNvPr id="56357" name="Freeform 468"/>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58" name="Freeform 469"/>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59" name="Oval 470"/>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360" name="Group 471"/>
                  <p:cNvGrpSpPr>
                    <a:grpSpLocks/>
                  </p:cNvGrpSpPr>
                  <p:nvPr/>
                </p:nvGrpSpPr>
                <p:grpSpPr bwMode="auto">
                  <a:xfrm rot="1585648">
                    <a:off x="1392" y="2742"/>
                    <a:ext cx="179" cy="282"/>
                    <a:chOff x="1348" y="3072"/>
                    <a:chExt cx="179" cy="282"/>
                  </a:xfrm>
                </p:grpSpPr>
                <p:sp>
                  <p:nvSpPr>
                    <p:cNvPr id="56361" name="Freeform 472"/>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62" name="Freeform 473"/>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63" name="Oval 474"/>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364" name="Group 475"/>
                  <p:cNvGrpSpPr>
                    <a:grpSpLocks/>
                  </p:cNvGrpSpPr>
                  <p:nvPr/>
                </p:nvGrpSpPr>
                <p:grpSpPr bwMode="auto">
                  <a:xfrm rot="-1841789">
                    <a:off x="2077" y="2694"/>
                    <a:ext cx="179" cy="282"/>
                    <a:chOff x="1348" y="3072"/>
                    <a:chExt cx="179" cy="282"/>
                  </a:xfrm>
                </p:grpSpPr>
                <p:sp>
                  <p:nvSpPr>
                    <p:cNvPr id="56365" name="Freeform 476"/>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366" name="Freeform 477"/>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367" name="Oval 478"/>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368" name="Group 479"/>
                  <p:cNvGrpSpPr>
                    <a:grpSpLocks/>
                  </p:cNvGrpSpPr>
                  <p:nvPr/>
                </p:nvGrpSpPr>
                <p:grpSpPr bwMode="auto">
                  <a:xfrm rot="-9294883">
                    <a:off x="1200" y="2976"/>
                    <a:ext cx="179" cy="282"/>
                    <a:chOff x="1348" y="3072"/>
                    <a:chExt cx="179" cy="282"/>
                  </a:xfrm>
                </p:grpSpPr>
                <p:sp>
                  <p:nvSpPr>
                    <p:cNvPr id="56369" name="Freeform 480"/>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70" name="Freeform 481"/>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71" name="Oval 482"/>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372" name="Group 483"/>
                  <p:cNvGrpSpPr>
                    <a:grpSpLocks/>
                  </p:cNvGrpSpPr>
                  <p:nvPr/>
                </p:nvGrpSpPr>
                <p:grpSpPr bwMode="auto">
                  <a:xfrm rot="1038005">
                    <a:off x="1597" y="2832"/>
                    <a:ext cx="179" cy="282"/>
                    <a:chOff x="1348" y="3072"/>
                    <a:chExt cx="179" cy="282"/>
                  </a:xfrm>
                </p:grpSpPr>
                <p:sp>
                  <p:nvSpPr>
                    <p:cNvPr id="56373" name="Freeform 484"/>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74" name="Freeform 485"/>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75" name="Oval 486"/>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376" name="Group 487"/>
                  <p:cNvGrpSpPr>
                    <a:grpSpLocks/>
                  </p:cNvGrpSpPr>
                  <p:nvPr/>
                </p:nvGrpSpPr>
                <p:grpSpPr bwMode="auto">
                  <a:xfrm rot="8958932">
                    <a:off x="1985" y="2736"/>
                    <a:ext cx="175" cy="288"/>
                    <a:chOff x="1597" y="2985"/>
                    <a:chExt cx="175" cy="270"/>
                  </a:xfrm>
                </p:grpSpPr>
                <p:sp>
                  <p:nvSpPr>
                    <p:cNvPr id="56377" name="Oval 488"/>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78" name="Freeform 489"/>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379" name="Freeform 490"/>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380" name="Group 491"/>
                  <p:cNvGrpSpPr>
                    <a:grpSpLocks/>
                  </p:cNvGrpSpPr>
                  <p:nvPr/>
                </p:nvGrpSpPr>
                <p:grpSpPr bwMode="auto">
                  <a:xfrm rot="-9255942">
                    <a:off x="1296" y="2688"/>
                    <a:ext cx="192" cy="288"/>
                    <a:chOff x="1597" y="2985"/>
                    <a:chExt cx="175" cy="270"/>
                  </a:xfrm>
                </p:grpSpPr>
                <p:sp>
                  <p:nvSpPr>
                    <p:cNvPr id="56381" name="Oval 492"/>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82" name="Freeform 493"/>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83" name="Freeform 494"/>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384" name="Group 495"/>
                  <p:cNvGrpSpPr>
                    <a:grpSpLocks/>
                  </p:cNvGrpSpPr>
                  <p:nvPr/>
                </p:nvGrpSpPr>
                <p:grpSpPr bwMode="auto">
                  <a:xfrm rot="-521478">
                    <a:off x="2112" y="3024"/>
                    <a:ext cx="192" cy="288"/>
                    <a:chOff x="1597" y="2985"/>
                    <a:chExt cx="175" cy="270"/>
                  </a:xfrm>
                </p:grpSpPr>
                <p:sp>
                  <p:nvSpPr>
                    <p:cNvPr id="56385" name="Oval 496"/>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86" name="Freeform 497"/>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87" name="Freeform 498"/>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388" name="Group 499"/>
                  <p:cNvGrpSpPr>
                    <a:grpSpLocks/>
                  </p:cNvGrpSpPr>
                  <p:nvPr/>
                </p:nvGrpSpPr>
                <p:grpSpPr bwMode="auto">
                  <a:xfrm rot="-9066425">
                    <a:off x="1217" y="2610"/>
                    <a:ext cx="175" cy="270"/>
                    <a:chOff x="1597" y="2985"/>
                    <a:chExt cx="175" cy="270"/>
                  </a:xfrm>
                </p:grpSpPr>
                <p:sp>
                  <p:nvSpPr>
                    <p:cNvPr id="56389" name="Oval 500"/>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90" name="Freeform 501"/>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91" name="Freeform 502"/>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392" name="Group 503"/>
                  <p:cNvGrpSpPr>
                    <a:grpSpLocks/>
                  </p:cNvGrpSpPr>
                  <p:nvPr/>
                </p:nvGrpSpPr>
                <p:grpSpPr bwMode="auto">
                  <a:xfrm rot="-7737037">
                    <a:off x="1151" y="2496"/>
                    <a:ext cx="175" cy="270"/>
                    <a:chOff x="1597" y="2985"/>
                    <a:chExt cx="175" cy="270"/>
                  </a:xfrm>
                </p:grpSpPr>
                <p:sp>
                  <p:nvSpPr>
                    <p:cNvPr id="56393" name="Oval 504"/>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94" name="Freeform 505"/>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395" name="Freeform 506"/>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396" name="Group 507"/>
                  <p:cNvGrpSpPr>
                    <a:grpSpLocks/>
                  </p:cNvGrpSpPr>
                  <p:nvPr/>
                </p:nvGrpSpPr>
                <p:grpSpPr bwMode="auto">
                  <a:xfrm rot="1309430">
                    <a:off x="1104" y="2928"/>
                    <a:ext cx="185" cy="282"/>
                    <a:chOff x="1735" y="2646"/>
                    <a:chExt cx="179" cy="282"/>
                  </a:xfrm>
                </p:grpSpPr>
                <p:sp>
                  <p:nvSpPr>
                    <p:cNvPr id="56397" name="Oval 508"/>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398" name="Freeform 509"/>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99" name="Freeform 510"/>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00" name="Group 511"/>
                  <p:cNvGrpSpPr>
                    <a:grpSpLocks/>
                  </p:cNvGrpSpPr>
                  <p:nvPr/>
                </p:nvGrpSpPr>
                <p:grpSpPr bwMode="auto">
                  <a:xfrm rot="-523491">
                    <a:off x="1879" y="3120"/>
                    <a:ext cx="185" cy="282"/>
                    <a:chOff x="1735" y="2646"/>
                    <a:chExt cx="179" cy="282"/>
                  </a:xfrm>
                </p:grpSpPr>
                <p:sp>
                  <p:nvSpPr>
                    <p:cNvPr id="56401" name="Oval 512"/>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02" name="Freeform 513"/>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03" name="Freeform 514"/>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04" name="Group 515"/>
                  <p:cNvGrpSpPr>
                    <a:grpSpLocks/>
                  </p:cNvGrpSpPr>
                  <p:nvPr/>
                </p:nvGrpSpPr>
                <p:grpSpPr bwMode="auto">
                  <a:xfrm rot="860648">
                    <a:off x="1296" y="3030"/>
                    <a:ext cx="185" cy="282"/>
                    <a:chOff x="1735" y="2646"/>
                    <a:chExt cx="179" cy="282"/>
                  </a:xfrm>
                </p:grpSpPr>
                <p:sp>
                  <p:nvSpPr>
                    <p:cNvPr id="56405" name="Oval 516"/>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06" name="Freeform 517"/>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07" name="Freeform 518"/>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08" name="Group 519"/>
                  <p:cNvGrpSpPr>
                    <a:grpSpLocks/>
                  </p:cNvGrpSpPr>
                  <p:nvPr/>
                </p:nvGrpSpPr>
                <p:grpSpPr bwMode="auto">
                  <a:xfrm rot="442607">
                    <a:off x="1392" y="3078"/>
                    <a:ext cx="185" cy="282"/>
                    <a:chOff x="1735" y="2646"/>
                    <a:chExt cx="179" cy="282"/>
                  </a:xfrm>
                </p:grpSpPr>
                <p:sp>
                  <p:nvSpPr>
                    <p:cNvPr id="56409" name="Oval 520"/>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10" name="Freeform 521"/>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11" name="Freeform 522"/>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12" name="Group 523"/>
                  <p:cNvGrpSpPr>
                    <a:grpSpLocks/>
                  </p:cNvGrpSpPr>
                  <p:nvPr/>
                </p:nvGrpSpPr>
                <p:grpSpPr bwMode="auto">
                  <a:xfrm rot="2356572">
                    <a:off x="816" y="2544"/>
                    <a:ext cx="175" cy="288"/>
                    <a:chOff x="1597" y="2985"/>
                    <a:chExt cx="175" cy="270"/>
                  </a:xfrm>
                </p:grpSpPr>
                <p:sp>
                  <p:nvSpPr>
                    <p:cNvPr id="56413" name="Oval 524"/>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14" name="Freeform 525"/>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15" name="Freeform 526"/>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16" name="Group 527"/>
                  <p:cNvGrpSpPr>
                    <a:grpSpLocks/>
                  </p:cNvGrpSpPr>
                  <p:nvPr/>
                </p:nvGrpSpPr>
                <p:grpSpPr bwMode="auto">
                  <a:xfrm rot="3412386">
                    <a:off x="792" y="2424"/>
                    <a:ext cx="192" cy="336"/>
                    <a:chOff x="1597" y="2985"/>
                    <a:chExt cx="175" cy="270"/>
                  </a:xfrm>
                </p:grpSpPr>
                <p:sp>
                  <p:nvSpPr>
                    <p:cNvPr id="56417" name="Oval 528"/>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18" name="Freeform 529"/>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19" name="Freeform 530"/>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20" name="Group 531"/>
                  <p:cNvGrpSpPr>
                    <a:grpSpLocks/>
                  </p:cNvGrpSpPr>
                  <p:nvPr/>
                </p:nvGrpSpPr>
                <p:grpSpPr bwMode="auto">
                  <a:xfrm rot="-731567">
                    <a:off x="2255" y="2975"/>
                    <a:ext cx="144" cy="288"/>
                    <a:chOff x="1597" y="2985"/>
                    <a:chExt cx="175" cy="270"/>
                  </a:xfrm>
                </p:grpSpPr>
                <p:sp>
                  <p:nvSpPr>
                    <p:cNvPr id="56421" name="Oval 532"/>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22" name="Freeform 533"/>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23" name="Freeform 534"/>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24" name="Group 535"/>
                  <p:cNvGrpSpPr>
                    <a:grpSpLocks/>
                  </p:cNvGrpSpPr>
                  <p:nvPr/>
                </p:nvGrpSpPr>
                <p:grpSpPr bwMode="auto">
                  <a:xfrm rot="1947437">
                    <a:off x="929" y="2736"/>
                    <a:ext cx="175" cy="288"/>
                    <a:chOff x="1597" y="2985"/>
                    <a:chExt cx="175" cy="270"/>
                  </a:xfrm>
                </p:grpSpPr>
                <p:sp>
                  <p:nvSpPr>
                    <p:cNvPr id="56425" name="Oval 536"/>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26" name="Freeform 537"/>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27" name="Freeform 538"/>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28" name="Group 539"/>
                  <p:cNvGrpSpPr>
                    <a:grpSpLocks/>
                  </p:cNvGrpSpPr>
                  <p:nvPr/>
                </p:nvGrpSpPr>
                <p:grpSpPr bwMode="auto">
                  <a:xfrm rot="-2915869">
                    <a:off x="2163" y="2589"/>
                    <a:ext cx="179" cy="282"/>
                    <a:chOff x="1348" y="3072"/>
                    <a:chExt cx="179" cy="282"/>
                  </a:xfrm>
                </p:grpSpPr>
                <p:sp>
                  <p:nvSpPr>
                    <p:cNvPr id="56429" name="Freeform 540"/>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30" name="Freeform 541"/>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31" name="Oval 542"/>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32" name="Group 543"/>
                  <p:cNvGrpSpPr>
                    <a:grpSpLocks/>
                  </p:cNvGrpSpPr>
                  <p:nvPr/>
                </p:nvGrpSpPr>
                <p:grpSpPr bwMode="auto">
                  <a:xfrm rot="4380218">
                    <a:off x="1065" y="2253"/>
                    <a:ext cx="179" cy="282"/>
                    <a:chOff x="1348" y="3072"/>
                    <a:chExt cx="179" cy="282"/>
                  </a:xfrm>
                </p:grpSpPr>
                <p:sp>
                  <p:nvSpPr>
                    <p:cNvPr id="56433" name="Freeform 544"/>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434" name="Freeform 545"/>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435" name="Oval 546"/>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36" name="Group 547"/>
                  <p:cNvGrpSpPr>
                    <a:grpSpLocks/>
                  </p:cNvGrpSpPr>
                  <p:nvPr/>
                </p:nvGrpSpPr>
                <p:grpSpPr bwMode="auto">
                  <a:xfrm rot="4047283">
                    <a:off x="1113" y="2362"/>
                    <a:ext cx="179" cy="282"/>
                    <a:chOff x="1348" y="3072"/>
                    <a:chExt cx="179" cy="282"/>
                  </a:xfrm>
                </p:grpSpPr>
                <p:sp>
                  <p:nvSpPr>
                    <p:cNvPr id="56437" name="Freeform 548"/>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438" name="Freeform 549"/>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439" name="Oval 550"/>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40" name="Group 551"/>
                  <p:cNvGrpSpPr>
                    <a:grpSpLocks/>
                  </p:cNvGrpSpPr>
                  <p:nvPr/>
                </p:nvGrpSpPr>
                <p:grpSpPr bwMode="auto">
                  <a:xfrm rot="-4000309">
                    <a:off x="2307" y="2397"/>
                    <a:ext cx="179" cy="282"/>
                    <a:chOff x="1348" y="3072"/>
                    <a:chExt cx="179" cy="282"/>
                  </a:xfrm>
                </p:grpSpPr>
                <p:sp>
                  <p:nvSpPr>
                    <p:cNvPr id="56441" name="Freeform 552"/>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42" name="Freeform 553"/>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43" name="Oval 554"/>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44" name="Group 555"/>
                  <p:cNvGrpSpPr>
                    <a:grpSpLocks/>
                  </p:cNvGrpSpPr>
                  <p:nvPr/>
                </p:nvGrpSpPr>
                <p:grpSpPr bwMode="auto">
                  <a:xfrm rot="-4064387">
                    <a:off x="2259" y="2493"/>
                    <a:ext cx="179" cy="282"/>
                    <a:chOff x="1348" y="3072"/>
                    <a:chExt cx="179" cy="282"/>
                  </a:xfrm>
                </p:grpSpPr>
                <p:sp>
                  <p:nvSpPr>
                    <p:cNvPr id="56445" name="Freeform 556"/>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46" name="Freeform 557"/>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47" name="Oval 558"/>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48" name="Group 559"/>
                  <p:cNvGrpSpPr>
                    <a:grpSpLocks/>
                  </p:cNvGrpSpPr>
                  <p:nvPr/>
                </p:nvGrpSpPr>
                <p:grpSpPr bwMode="auto">
                  <a:xfrm rot="-4569637">
                    <a:off x="2307" y="2266"/>
                    <a:ext cx="179" cy="282"/>
                    <a:chOff x="1348" y="3072"/>
                    <a:chExt cx="179" cy="282"/>
                  </a:xfrm>
                </p:grpSpPr>
                <p:sp>
                  <p:nvSpPr>
                    <p:cNvPr id="56449" name="Freeform 560"/>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50" name="Freeform 561"/>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451" name="Oval 562"/>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52" name="Group 563"/>
                  <p:cNvGrpSpPr>
                    <a:grpSpLocks/>
                  </p:cNvGrpSpPr>
                  <p:nvPr/>
                </p:nvGrpSpPr>
                <p:grpSpPr bwMode="auto">
                  <a:xfrm rot="-3141063">
                    <a:off x="2481" y="2747"/>
                    <a:ext cx="175" cy="270"/>
                    <a:chOff x="1597" y="2985"/>
                    <a:chExt cx="175" cy="270"/>
                  </a:xfrm>
                </p:grpSpPr>
                <p:sp>
                  <p:nvSpPr>
                    <p:cNvPr id="56453" name="Oval 564"/>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54" name="Freeform 565"/>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55" name="Freeform 566"/>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456" name="Group 567"/>
                  <p:cNvGrpSpPr>
                    <a:grpSpLocks/>
                  </p:cNvGrpSpPr>
                  <p:nvPr/>
                </p:nvGrpSpPr>
                <p:grpSpPr bwMode="auto">
                  <a:xfrm rot="-2950944">
                    <a:off x="2376" y="2827"/>
                    <a:ext cx="185" cy="282"/>
                    <a:chOff x="1735" y="2646"/>
                    <a:chExt cx="179" cy="282"/>
                  </a:xfrm>
                </p:grpSpPr>
                <p:sp>
                  <p:nvSpPr>
                    <p:cNvPr id="56457" name="Oval 568"/>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58" name="Freeform 569"/>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59" name="Freeform 570"/>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460" name="Group 571"/>
                  <p:cNvGrpSpPr>
                    <a:grpSpLocks/>
                  </p:cNvGrpSpPr>
                  <p:nvPr/>
                </p:nvGrpSpPr>
                <p:grpSpPr bwMode="auto">
                  <a:xfrm rot="-2944156">
                    <a:off x="2328" y="2908"/>
                    <a:ext cx="144" cy="288"/>
                    <a:chOff x="1597" y="2985"/>
                    <a:chExt cx="175" cy="270"/>
                  </a:xfrm>
                </p:grpSpPr>
                <p:sp>
                  <p:nvSpPr>
                    <p:cNvPr id="56461" name="Oval 572"/>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62" name="Freeform 573"/>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63" name="Freeform 574"/>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464" name="Group 575"/>
                  <p:cNvGrpSpPr>
                    <a:grpSpLocks/>
                  </p:cNvGrpSpPr>
                  <p:nvPr/>
                </p:nvGrpSpPr>
                <p:grpSpPr bwMode="auto">
                  <a:xfrm rot="-3879846">
                    <a:off x="2622" y="2547"/>
                    <a:ext cx="175" cy="270"/>
                    <a:chOff x="1597" y="2985"/>
                    <a:chExt cx="175" cy="270"/>
                  </a:xfrm>
                </p:grpSpPr>
                <p:sp>
                  <p:nvSpPr>
                    <p:cNvPr id="56465" name="Oval 576"/>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66" name="Freeform 577"/>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67" name="Freeform 578"/>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468" name="Group 579"/>
                  <p:cNvGrpSpPr>
                    <a:grpSpLocks/>
                  </p:cNvGrpSpPr>
                  <p:nvPr/>
                </p:nvGrpSpPr>
                <p:grpSpPr bwMode="auto">
                  <a:xfrm rot="-3474264">
                    <a:off x="2546" y="2658"/>
                    <a:ext cx="185" cy="282"/>
                    <a:chOff x="1735" y="2646"/>
                    <a:chExt cx="179" cy="282"/>
                  </a:xfrm>
                </p:grpSpPr>
                <p:sp>
                  <p:nvSpPr>
                    <p:cNvPr id="56469" name="Oval 580"/>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70" name="Freeform 581"/>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71" name="Freeform 582"/>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472" name="Group 583"/>
                  <p:cNvGrpSpPr>
                    <a:grpSpLocks/>
                  </p:cNvGrpSpPr>
                  <p:nvPr/>
                </p:nvGrpSpPr>
                <p:grpSpPr bwMode="auto">
                  <a:xfrm rot="2975990">
                    <a:off x="788" y="2317"/>
                    <a:ext cx="144" cy="297"/>
                    <a:chOff x="1597" y="2985"/>
                    <a:chExt cx="175" cy="270"/>
                  </a:xfrm>
                </p:grpSpPr>
                <p:sp>
                  <p:nvSpPr>
                    <p:cNvPr id="56473" name="Oval 584"/>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74" name="Freeform 585"/>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75" name="Freeform 586"/>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76" name="Group 587"/>
                  <p:cNvGrpSpPr>
                    <a:grpSpLocks/>
                  </p:cNvGrpSpPr>
                  <p:nvPr/>
                </p:nvGrpSpPr>
                <p:grpSpPr bwMode="auto">
                  <a:xfrm rot="2212190">
                    <a:off x="864" y="2610"/>
                    <a:ext cx="191" cy="318"/>
                    <a:chOff x="1597" y="2985"/>
                    <a:chExt cx="175" cy="270"/>
                  </a:xfrm>
                </p:grpSpPr>
                <p:sp>
                  <p:nvSpPr>
                    <p:cNvPr id="56477" name="Oval 588"/>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78" name="Freeform 589"/>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479" name="Freeform 590"/>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480" name="Group 591"/>
                  <p:cNvGrpSpPr>
                    <a:grpSpLocks/>
                  </p:cNvGrpSpPr>
                  <p:nvPr/>
                </p:nvGrpSpPr>
                <p:grpSpPr bwMode="auto">
                  <a:xfrm rot="-5067497">
                    <a:off x="2639" y="2418"/>
                    <a:ext cx="175" cy="270"/>
                    <a:chOff x="1597" y="2985"/>
                    <a:chExt cx="175" cy="270"/>
                  </a:xfrm>
                </p:grpSpPr>
                <p:sp>
                  <p:nvSpPr>
                    <p:cNvPr id="56481" name="Oval 592"/>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82" name="Freeform 593"/>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83" name="Freeform 594"/>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484" name="Group 595"/>
                  <p:cNvGrpSpPr>
                    <a:grpSpLocks/>
                  </p:cNvGrpSpPr>
                  <p:nvPr/>
                </p:nvGrpSpPr>
                <p:grpSpPr bwMode="auto">
                  <a:xfrm rot="-5070190">
                    <a:off x="2639" y="2305"/>
                    <a:ext cx="175" cy="270"/>
                    <a:chOff x="1597" y="2985"/>
                    <a:chExt cx="175" cy="270"/>
                  </a:xfrm>
                </p:grpSpPr>
                <p:sp>
                  <p:nvSpPr>
                    <p:cNvPr id="56485" name="Oval 596"/>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86" name="Freeform 597"/>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87" name="Freeform 598"/>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grpSp>
              <p:nvGrpSpPr>
                <p:cNvPr id="56488" name="Group 599"/>
                <p:cNvGrpSpPr>
                  <a:grpSpLocks/>
                </p:cNvGrpSpPr>
                <p:nvPr/>
              </p:nvGrpSpPr>
              <p:grpSpPr bwMode="auto">
                <a:xfrm rot="6230363">
                  <a:off x="1059" y="2122"/>
                  <a:ext cx="179" cy="282"/>
                  <a:chOff x="1348" y="3072"/>
                  <a:chExt cx="179" cy="282"/>
                </a:xfrm>
              </p:grpSpPr>
              <p:sp>
                <p:nvSpPr>
                  <p:cNvPr id="56489" name="Freeform 600"/>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90" name="Freeform 601"/>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491" name="Oval 602"/>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492" name="Group 603"/>
                <p:cNvGrpSpPr>
                  <a:grpSpLocks/>
                </p:cNvGrpSpPr>
                <p:nvPr/>
              </p:nvGrpSpPr>
              <p:grpSpPr bwMode="auto">
                <a:xfrm>
                  <a:off x="720" y="1200"/>
                  <a:ext cx="2143" cy="1104"/>
                  <a:chOff x="729" y="1200"/>
                  <a:chExt cx="2143" cy="1055"/>
                </a:xfrm>
              </p:grpSpPr>
              <p:grpSp>
                <p:nvGrpSpPr>
                  <p:cNvPr id="56493" name="Group 604"/>
                  <p:cNvGrpSpPr>
                    <a:grpSpLocks/>
                  </p:cNvGrpSpPr>
                  <p:nvPr/>
                </p:nvGrpSpPr>
                <p:grpSpPr bwMode="auto">
                  <a:xfrm rot="10624674">
                    <a:off x="1639" y="1200"/>
                    <a:ext cx="175" cy="270"/>
                    <a:chOff x="1597" y="2985"/>
                    <a:chExt cx="175" cy="270"/>
                  </a:xfrm>
                </p:grpSpPr>
                <p:sp>
                  <p:nvSpPr>
                    <p:cNvPr id="56494" name="Oval 605"/>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95" name="Freeform 606"/>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496" name="Freeform 607"/>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497" name="Group 608"/>
                  <p:cNvGrpSpPr>
                    <a:grpSpLocks/>
                  </p:cNvGrpSpPr>
                  <p:nvPr/>
                </p:nvGrpSpPr>
                <p:grpSpPr bwMode="auto">
                  <a:xfrm rot="10800000">
                    <a:off x="1766" y="1200"/>
                    <a:ext cx="185" cy="282"/>
                    <a:chOff x="1735" y="2646"/>
                    <a:chExt cx="179" cy="282"/>
                  </a:xfrm>
                </p:grpSpPr>
                <p:sp>
                  <p:nvSpPr>
                    <p:cNvPr id="56498" name="Oval 609"/>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499" name="Freeform 610"/>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00" name="Freeform 611"/>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01" name="Group 612"/>
                  <p:cNvGrpSpPr>
                    <a:grpSpLocks/>
                  </p:cNvGrpSpPr>
                  <p:nvPr/>
                </p:nvGrpSpPr>
                <p:grpSpPr bwMode="auto">
                  <a:xfrm rot="10800000">
                    <a:off x="1670" y="1488"/>
                    <a:ext cx="179" cy="282"/>
                    <a:chOff x="1348" y="3072"/>
                    <a:chExt cx="179" cy="282"/>
                  </a:xfrm>
                </p:grpSpPr>
                <p:sp>
                  <p:nvSpPr>
                    <p:cNvPr id="56502" name="Freeform 613"/>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03" name="Freeform 614"/>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04" name="Oval 615"/>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05" name="Group 616"/>
                  <p:cNvGrpSpPr>
                    <a:grpSpLocks/>
                  </p:cNvGrpSpPr>
                  <p:nvPr/>
                </p:nvGrpSpPr>
                <p:grpSpPr bwMode="auto">
                  <a:xfrm rot="10800000">
                    <a:off x="1911" y="1200"/>
                    <a:ext cx="144" cy="288"/>
                    <a:chOff x="1597" y="2985"/>
                    <a:chExt cx="175" cy="270"/>
                  </a:xfrm>
                </p:grpSpPr>
                <p:sp>
                  <p:nvSpPr>
                    <p:cNvPr id="56506" name="Oval 617"/>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07" name="Freeform 618"/>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08" name="Freeform 619"/>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09" name="Group 620"/>
                  <p:cNvGrpSpPr>
                    <a:grpSpLocks/>
                  </p:cNvGrpSpPr>
                  <p:nvPr/>
                </p:nvGrpSpPr>
                <p:grpSpPr bwMode="auto">
                  <a:xfrm rot="9885890">
                    <a:off x="1399" y="1248"/>
                    <a:ext cx="175" cy="270"/>
                    <a:chOff x="1597" y="2985"/>
                    <a:chExt cx="175" cy="270"/>
                  </a:xfrm>
                </p:grpSpPr>
                <p:sp>
                  <p:nvSpPr>
                    <p:cNvPr id="56510" name="Oval 621"/>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11" name="Freeform 622"/>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12" name="Freeform 623"/>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13" name="Group 624"/>
                  <p:cNvGrpSpPr>
                    <a:grpSpLocks/>
                  </p:cNvGrpSpPr>
                  <p:nvPr/>
                </p:nvGrpSpPr>
                <p:grpSpPr bwMode="auto">
                  <a:xfrm rot="-8922838">
                    <a:off x="2390" y="1488"/>
                    <a:ext cx="175" cy="288"/>
                    <a:chOff x="1597" y="2985"/>
                    <a:chExt cx="175" cy="270"/>
                  </a:xfrm>
                </p:grpSpPr>
                <p:sp>
                  <p:nvSpPr>
                    <p:cNvPr id="56514" name="Oval 625"/>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15" name="Freeform 626"/>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16" name="Freeform 627"/>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17" name="Group 628"/>
                  <p:cNvGrpSpPr>
                    <a:grpSpLocks/>
                  </p:cNvGrpSpPr>
                  <p:nvPr/>
                </p:nvGrpSpPr>
                <p:grpSpPr bwMode="auto">
                  <a:xfrm rot="-1068065">
                    <a:off x="1543" y="1536"/>
                    <a:ext cx="175" cy="270"/>
                    <a:chOff x="1597" y="2985"/>
                    <a:chExt cx="175" cy="270"/>
                  </a:xfrm>
                </p:grpSpPr>
                <p:sp>
                  <p:nvSpPr>
                    <p:cNvPr id="56518" name="Oval 629"/>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19" name="Freeform 630"/>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20" name="Freeform 631"/>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521" name="Group 632"/>
                  <p:cNvGrpSpPr>
                    <a:grpSpLocks/>
                  </p:cNvGrpSpPr>
                  <p:nvPr/>
                </p:nvGrpSpPr>
                <p:grpSpPr bwMode="auto">
                  <a:xfrm rot="-9649590">
                    <a:off x="1923" y="1536"/>
                    <a:ext cx="179" cy="282"/>
                    <a:chOff x="1348" y="3072"/>
                    <a:chExt cx="179" cy="282"/>
                  </a:xfrm>
                </p:grpSpPr>
                <p:sp>
                  <p:nvSpPr>
                    <p:cNvPr id="56522" name="Freeform 633"/>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23" name="Freeform 634"/>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24" name="Oval 635"/>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25" name="Group 636"/>
                  <p:cNvGrpSpPr>
                    <a:grpSpLocks/>
                  </p:cNvGrpSpPr>
                  <p:nvPr/>
                </p:nvGrpSpPr>
                <p:grpSpPr bwMode="auto">
                  <a:xfrm rot="-9214352">
                    <a:off x="2020" y="1584"/>
                    <a:ext cx="179" cy="282"/>
                    <a:chOff x="1348" y="3072"/>
                    <a:chExt cx="179" cy="282"/>
                  </a:xfrm>
                </p:grpSpPr>
                <p:sp>
                  <p:nvSpPr>
                    <p:cNvPr id="56526" name="Freeform 637"/>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27" name="Freeform 638"/>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28" name="Oval 639"/>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29" name="Group 640"/>
                  <p:cNvGrpSpPr>
                    <a:grpSpLocks/>
                  </p:cNvGrpSpPr>
                  <p:nvPr/>
                </p:nvGrpSpPr>
                <p:grpSpPr bwMode="auto">
                  <a:xfrm rot="8958211">
                    <a:off x="1334" y="1632"/>
                    <a:ext cx="179" cy="282"/>
                    <a:chOff x="1348" y="3072"/>
                    <a:chExt cx="179" cy="282"/>
                  </a:xfrm>
                </p:grpSpPr>
                <p:sp>
                  <p:nvSpPr>
                    <p:cNvPr id="56530" name="Freeform 641"/>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531" name="Freeform 642"/>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532" name="Oval 643"/>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33" name="Group 644"/>
                  <p:cNvGrpSpPr>
                    <a:grpSpLocks/>
                  </p:cNvGrpSpPr>
                  <p:nvPr/>
                </p:nvGrpSpPr>
                <p:grpSpPr bwMode="auto">
                  <a:xfrm rot="1505116">
                    <a:off x="2211" y="1350"/>
                    <a:ext cx="179" cy="282"/>
                    <a:chOff x="1348" y="3072"/>
                    <a:chExt cx="179" cy="282"/>
                  </a:xfrm>
                </p:grpSpPr>
                <p:sp>
                  <p:nvSpPr>
                    <p:cNvPr id="56534" name="Freeform 645"/>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35" name="Freeform 646"/>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36" name="Oval 647"/>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37" name="Group 648"/>
                  <p:cNvGrpSpPr>
                    <a:grpSpLocks/>
                  </p:cNvGrpSpPr>
                  <p:nvPr/>
                </p:nvGrpSpPr>
                <p:grpSpPr bwMode="auto">
                  <a:xfrm rot="-9761995">
                    <a:off x="1814" y="1494"/>
                    <a:ext cx="179" cy="282"/>
                    <a:chOff x="1348" y="3072"/>
                    <a:chExt cx="179" cy="282"/>
                  </a:xfrm>
                </p:grpSpPr>
                <p:sp>
                  <p:nvSpPr>
                    <p:cNvPr id="56538" name="Freeform 649"/>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39" name="Freeform 650"/>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40" name="Oval 651"/>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41" name="Group 652"/>
                  <p:cNvGrpSpPr>
                    <a:grpSpLocks/>
                  </p:cNvGrpSpPr>
                  <p:nvPr/>
                </p:nvGrpSpPr>
                <p:grpSpPr bwMode="auto">
                  <a:xfrm rot="-1841067">
                    <a:off x="1430" y="1584"/>
                    <a:ext cx="175" cy="288"/>
                    <a:chOff x="1597" y="2985"/>
                    <a:chExt cx="175" cy="270"/>
                  </a:xfrm>
                </p:grpSpPr>
                <p:sp>
                  <p:nvSpPr>
                    <p:cNvPr id="56542" name="Oval 653"/>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43" name="Freeform 654"/>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544" name="Freeform 655"/>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545" name="Group 656"/>
                  <p:cNvGrpSpPr>
                    <a:grpSpLocks/>
                  </p:cNvGrpSpPr>
                  <p:nvPr/>
                </p:nvGrpSpPr>
                <p:grpSpPr bwMode="auto">
                  <a:xfrm rot="1544059">
                    <a:off x="2104" y="1632"/>
                    <a:ext cx="192" cy="288"/>
                    <a:chOff x="1597" y="2985"/>
                    <a:chExt cx="175" cy="270"/>
                  </a:xfrm>
                </p:grpSpPr>
                <p:sp>
                  <p:nvSpPr>
                    <p:cNvPr id="56546" name="Oval 657"/>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47" name="Freeform 658"/>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48" name="Freeform 659"/>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549" name="Group 660"/>
                  <p:cNvGrpSpPr>
                    <a:grpSpLocks/>
                  </p:cNvGrpSpPr>
                  <p:nvPr/>
                </p:nvGrpSpPr>
                <p:grpSpPr bwMode="auto">
                  <a:xfrm rot="10278522">
                    <a:off x="1287" y="1296"/>
                    <a:ext cx="192" cy="288"/>
                    <a:chOff x="1597" y="2985"/>
                    <a:chExt cx="175" cy="270"/>
                  </a:xfrm>
                </p:grpSpPr>
                <p:sp>
                  <p:nvSpPr>
                    <p:cNvPr id="56550" name="Oval 661"/>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51" name="Freeform 662"/>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52" name="Freeform 663"/>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53" name="Group 664"/>
                  <p:cNvGrpSpPr>
                    <a:grpSpLocks/>
                  </p:cNvGrpSpPr>
                  <p:nvPr/>
                </p:nvGrpSpPr>
                <p:grpSpPr bwMode="auto">
                  <a:xfrm rot="1733575">
                    <a:off x="2199" y="1728"/>
                    <a:ext cx="175" cy="270"/>
                    <a:chOff x="1597" y="2985"/>
                    <a:chExt cx="175" cy="270"/>
                  </a:xfrm>
                </p:grpSpPr>
                <p:sp>
                  <p:nvSpPr>
                    <p:cNvPr id="56554" name="Oval 665"/>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55" name="Freeform 666"/>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56" name="Freeform 667"/>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557" name="Group 668"/>
                  <p:cNvGrpSpPr>
                    <a:grpSpLocks/>
                  </p:cNvGrpSpPr>
                  <p:nvPr/>
                </p:nvGrpSpPr>
                <p:grpSpPr bwMode="auto">
                  <a:xfrm rot="3062963">
                    <a:off x="2265" y="1842"/>
                    <a:ext cx="175" cy="270"/>
                    <a:chOff x="1597" y="2985"/>
                    <a:chExt cx="175" cy="270"/>
                  </a:xfrm>
                </p:grpSpPr>
                <p:sp>
                  <p:nvSpPr>
                    <p:cNvPr id="56558" name="Oval 669"/>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59" name="Freeform 670"/>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60" name="Freeform 671"/>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561" name="Group 672"/>
                  <p:cNvGrpSpPr>
                    <a:grpSpLocks/>
                  </p:cNvGrpSpPr>
                  <p:nvPr/>
                </p:nvGrpSpPr>
                <p:grpSpPr bwMode="auto">
                  <a:xfrm rot="-9490570">
                    <a:off x="2301" y="1398"/>
                    <a:ext cx="185" cy="282"/>
                    <a:chOff x="1735" y="2646"/>
                    <a:chExt cx="179" cy="282"/>
                  </a:xfrm>
                </p:grpSpPr>
                <p:sp>
                  <p:nvSpPr>
                    <p:cNvPr id="56562" name="Oval 673"/>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63" name="Freeform 674"/>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64" name="Freeform 675"/>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65" name="Group 676"/>
                  <p:cNvGrpSpPr>
                    <a:grpSpLocks/>
                  </p:cNvGrpSpPr>
                  <p:nvPr/>
                </p:nvGrpSpPr>
                <p:grpSpPr bwMode="auto">
                  <a:xfrm rot="10276509">
                    <a:off x="1526" y="1206"/>
                    <a:ext cx="185" cy="282"/>
                    <a:chOff x="1735" y="2646"/>
                    <a:chExt cx="179" cy="282"/>
                  </a:xfrm>
                </p:grpSpPr>
                <p:sp>
                  <p:nvSpPr>
                    <p:cNvPr id="56566" name="Oval 677"/>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67" name="Freeform 678"/>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68" name="Freeform 679"/>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69" name="Group 680"/>
                  <p:cNvGrpSpPr>
                    <a:grpSpLocks/>
                  </p:cNvGrpSpPr>
                  <p:nvPr/>
                </p:nvGrpSpPr>
                <p:grpSpPr bwMode="auto">
                  <a:xfrm rot="-9939352">
                    <a:off x="2109" y="1296"/>
                    <a:ext cx="185" cy="282"/>
                    <a:chOff x="1735" y="2646"/>
                    <a:chExt cx="179" cy="282"/>
                  </a:xfrm>
                </p:grpSpPr>
                <p:sp>
                  <p:nvSpPr>
                    <p:cNvPr id="56570" name="Oval 681"/>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71" name="Freeform 682"/>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72" name="Freeform 683"/>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73" name="Group 684"/>
                  <p:cNvGrpSpPr>
                    <a:grpSpLocks/>
                  </p:cNvGrpSpPr>
                  <p:nvPr/>
                </p:nvGrpSpPr>
                <p:grpSpPr bwMode="auto">
                  <a:xfrm rot="-10357393">
                    <a:off x="2013" y="1248"/>
                    <a:ext cx="185" cy="282"/>
                    <a:chOff x="1735" y="2646"/>
                    <a:chExt cx="179" cy="282"/>
                  </a:xfrm>
                </p:grpSpPr>
                <p:sp>
                  <p:nvSpPr>
                    <p:cNvPr id="56574" name="Oval 685"/>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75" name="Freeform 686"/>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76" name="Freeform 687"/>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77" name="Group 688"/>
                  <p:cNvGrpSpPr>
                    <a:grpSpLocks/>
                  </p:cNvGrpSpPr>
                  <p:nvPr/>
                </p:nvGrpSpPr>
                <p:grpSpPr bwMode="auto">
                  <a:xfrm rot="-8443428">
                    <a:off x="2600" y="1776"/>
                    <a:ext cx="175" cy="288"/>
                    <a:chOff x="1597" y="2985"/>
                    <a:chExt cx="175" cy="270"/>
                  </a:xfrm>
                </p:grpSpPr>
                <p:sp>
                  <p:nvSpPr>
                    <p:cNvPr id="56578" name="Oval 689"/>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79" name="Freeform 690"/>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80" name="Freeform 691"/>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81" name="Group 692"/>
                  <p:cNvGrpSpPr>
                    <a:grpSpLocks/>
                  </p:cNvGrpSpPr>
                  <p:nvPr/>
                </p:nvGrpSpPr>
                <p:grpSpPr bwMode="auto">
                  <a:xfrm rot="-7387614">
                    <a:off x="2608" y="1848"/>
                    <a:ext cx="192" cy="336"/>
                    <a:chOff x="1597" y="2985"/>
                    <a:chExt cx="175" cy="270"/>
                  </a:xfrm>
                </p:grpSpPr>
                <p:sp>
                  <p:nvSpPr>
                    <p:cNvPr id="56582" name="Oval 693"/>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83" name="Freeform 694"/>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84" name="Freeform 695"/>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85" name="Group 696"/>
                  <p:cNvGrpSpPr>
                    <a:grpSpLocks/>
                  </p:cNvGrpSpPr>
                  <p:nvPr/>
                </p:nvGrpSpPr>
                <p:grpSpPr bwMode="auto">
                  <a:xfrm rot="10068433">
                    <a:off x="1192" y="1345"/>
                    <a:ext cx="144" cy="288"/>
                    <a:chOff x="1597" y="2985"/>
                    <a:chExt cx="175" cy="270"/>
                  </a:xfrm>
                </p:grpSpPr>
                <p:sp>
                  <p:nvSpPr>
                    <p:cNvPr id="56586" name="Oval 697"/>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87" name="Freeform 698"/>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88" name="Freeform 699"/>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89" name="Group 700"/>
                  <p:cNvGrpSpPr>
                    <a:grpSpLocks/>
                  </p:cNvGrpSpPr>
                  <p:nvPr/>
                </p:nvGrpSpPr>
                <p:grpSpPr bwMode="auto">
                  <a:xfrm rot="-8852563">
                    <a:off x="2487" y="1584"/>
                    <a:ext cx="175" cy="288"/>
                    <a:chOff x="1597" y="2985"/>
                    <a:chExt cx="175" cy="270"/>
                  </a:xfrm>
                </p:grpSpPr>
                <p:sp>
                  <p:nvSpPr>
                    <p:cNvPr id="56590" name="Oval 701"/>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591" name="Freeform 702"/>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592" name="Freeform 703"/>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593" name="Group 704"/>
                  <p:cNvGrpSpPr>
                    <a:grpSpLocks/>
                  </p:cNvGrpSpPr>
                  <p:nvPr/>
                </p:nvGrpSpPr>
                <p:grpSpPr bwMode="auto">
                  <a:xfrm rot="7884131">
                    <a:off x="1248" y="1737"/>
                    <a:ext cx="179" cy="282"/>
                    <a:chOff x="1348" y="3072"/>
                    <a:chExt cx="179" cy="282"/>
                  </a:xfrm>
                </p:grpSpPr>
                <p:sp>
                  <p:nvSpPr>
                    <p:cNvPr id="56594" name="Freeform 705"/>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595" name="Freeform 706"/>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596" name="Oval 707"/>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597" name="Group 708"/>
                  <p:cNvGrpSpPr>
                    <a:grpSpLocks/>
                  </p:cNvGrpSpPr>
                  <p:nvPr/>
                </p:nvGrpSpPr>
                <p:grpSpPr bwMode="auto">
                  <a:xfrm rot="-6752717">
                    <a:off x="2299" y="1964"/>
                    <a:ext cx="179" cy="282"/>
                    <a:chOff x="1348" y="3072"/>
                    <a:chExt cx="179" cy="282"/>
                  </a:xfrm>
                </p:grpSpPr>
                <p:sp>
                  <p:nvSpPr>
                    <p:cNvPr id="56598" name="Freeform 709"/>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599" name="Freeform 710"/>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600" name="Oval 711"/>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601" name="Group 712"/>
                  <p:cNvGrpSpPr>
                    <a:grpSpLocks/>
                  </p:cNvGrpSpPr>
                  <p:nvPr/>
                </p:nvGrpSpPr>
                <p:grpSpPr bwMode="auto">
                  <a:xfrm rot="6799691">
                    <a:off x="1104" y="1929"/>
                    <a:ext cx="179" cy="282"/>
                    <a:chOff x="1348" y="3072"/>
                    <a:chExt cx="179" cy="282"/>
                  </a:xfrm>
                </p:grpSpPr>
                <p:sp>
                  <p:nvSpPr>
                    <p:cNvPr id="56602" name="Freeform 713"/>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03" name="Freeform 714"/>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04" name="Oval 715"/>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605" name="Group 716"/>
                  <p:cNvGrpSpPr>
                    <a:grpSpLocks/>
                  </p:cNvGrpSpPr>
                  <p:nvPr/>
                </p:nvGrpSpPr>
                <p:grpSpPr bwMode="auto">
                  <a:xfrm rot="6735613">
                    <a:off x="1152" y="1833"/>
                    <a:ext cx="179" cy="282"/>
                    <a:chOff x="1348" y="3072"/>
                    <a:chExt cx="179" cy="282"/>
                  </a:xfrm>
                </p:grpSpPr>
                <p:sp>
                  <p:nvSpPr>
                    <p:cNvPr id="56606" name="Freeform 717"/>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07" name="Freeform 718"/>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08" name="Oval 719"/>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609" name="Group 720"/>
                  <p:cNvGrpSpPr>
                    <a:grpSpLocks/>
                  </p:cNvGrpSpPr>
                  <p:nvPr/>
                </p:nvGrpSpPr>
                <p:grpSpPr bwMode="auto">
                  <a:xfrm rot="7658937">
                    <a:off x="934" y="1591"/>
                    <a:ext cx="175" cy="270"/>
                    <a:chOff x="1597" y="2985"/>
                    <a:chExt cx="175" cy="270"/>
                  </a:xfrm>
                </p:grpSpPr>
                <p:sp>
                  <p:nvSpPr>
                    <p:cNvPr id="56610" name="Oval 721"/>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11" name="Freeform 722"/>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12" name="Freeform 723"/>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613" name="Group 724"/>
                  <p:cNvGrpSpPr>
                    <a:grpSpLocks/>
                  </p:cNvGrpSpPr>
                  <p:nvPr/>
                </p:nvGrpSpPr>
                <p:grpSpPr bwMode="auto">
                  <a:xfrm rot="7849056">
                    <a:off x="1029" y="1499"/>
                    <a:ext cx="185" cy="282"/>
                    <a:chOff x="1735" y="2646"/>
                    <a:chExt cx="179" cy="282"/>
                  </a:xfrm>
                </p:grpSpPr>
                <p:sp>
                  <p:nvSpPr>
                    <p:cNvPr id="56614" name="Oval 725"/>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15" name="Freeform 726"/>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16" name="Freeform 727"/>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617" name="Group 728"/>
                  <p:cNvGrpSpPr>
                    <a:grpSpLocks/>
                  </p:cNvGrpSpPr>
                  <p:nvPr/>
                </p:nvGrpSpPr>
                <p:grpSpPr bwMode="auto">
                  <a:xfrm rot="7855844">
                    <a:off x="1119" y="1412"/>
                    <a:ext cx="144" cy="288"/>
                    <a:chOff x="1597" y="2985"/>
                    <a:chExt cx="175" cy="270"/>
                  </a:xfrm>
                </p:grpSpPr>
                <p:sp>
                  <p:nvSpPr>
                    <p:cNvPr id="56618" name="Oval 729"/>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19" name="Freeform 730"/>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20" name="Freeform 731"/>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621" name="Group 732"/>
                  <p:cNvGrpSpPr>
                    <a:grpSpLocks/>
                  </p:cNvGrpSpPr>
                  <p:nvPr/>
                </p:nvGrpSpPr>
                <p:grpSpPr bwMode="auto">
                  <a:xfrm rot="6920154">
                    <a:off x="793" y="1791"/>
                    <a:ext cx="175" cy="270"/>
                    <a:chOff x="1597" y="2985"/>
                    <a:chExt cx="175" cy="270"/>
                  </a:xfrm>
                </p:grpSpPr>
                <p:sp>
                  <p:nvSpPr>
                    <p:cNvPr id="56622" name="Oval 733"/>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23" name="Freeform 734"/>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24" name="Freeform 735"/>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625" name="Group 736"/>
                  <p:cNvGrpSpPr>
                    <a:grpSpLocks/>
                  </p:cNvGrpSpPr>
                  <p:nvPr/>
                </p:nvGrpSpPr>
                <p:grpSpPr bwMode="auto">
                  <a:xfrm rot="7325736">
                    <a:off x="859" y="1668"/>
                    <a:ext cx="185" cy="282"/>
                    <a:chOff x="1735" y="2646"/>
                    <a:chExt cx="179" cy="282"/>
                  </a:xfrm>
                </p:grpSpPr>
                <p:sp>
                  <p:nvSpPr>
                    <p:cNvPr id="56626" name="Oval 737"/>
                    <p:cNvSpPr>
                      <a:spLocks noChangeArrowheads="1"/>
                    </p:cNvSpPr>
                    <p:nvPr/>
                  </p:nvSpPr>
                  <p:spPr bwMode="auto">
                    <a:xfrm rot="-1987734">
                      <a:off x="1773" y="2820"/>
                      <a:ext cx="99" cy="108"/>
                    </a:xfrm>
                    <a:prstGeom prst="ellipse">
                      <a:avLst/>
                    </a:prstGeom>
                    <a:solidFill>
                      <a:srgbClr val="0000FF">
                        <a:alpha val="67842"/>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27" name="Freeform 738"/>
                    <p:cNvSpPr>
                      <a:spLocks/>
                    </p:cNvSpPr>
                    <p:nvPr/>
                  </p:nvSpPr>
                  <p:spPr bwMode="auto">
                    <a:xfrm rot="-1987734">
                      <a:off x="1735" y="2646"/>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28" name="Freeform 739"/>
                    <p:cNvSpPr>
                      <a:spLocks/>
                    </p:cNvSpPr>
                    <p:nvPr/>
                  </p:nvSpPr>
                  <p:spPr bwMode="auto">
                    <a:xfrm rot="-1987734">
                      <a:off x="1787" y="2660"/>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629" name="Group 740"/>
                  <p:cNvGrpSpPr>
                    <a:grpSpLocks/>
                  </p:cNvGrpSpPr>
                  <p:nvPr/>
                </p:nvGrpSpPr>
                <p:grpSpPr bwMode="auto">
                  <a:xfrm rot="-8587810">
                    <a:off x="2536" y="1680"/>
                    <a:ext cx="191" cy="318"/>
                    <a:chOff x="1597" y="2985"/>
                    <a:chExt cx="175" cy="270"/>
                  </a:xfrm>
                </p:grpSpPr>
                <p:sp>
                  <p:nvSpPr>
                    <p:cNvPr id="56630" name="Oval 741"/>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31" name="Freeform 742"/>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32" name="Freeform 743"/>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633" name="Group 744"/>
                  <p:cNvGrpSpPr>
                    <a:grpSpLocks/>
                  </p:cNvGrpSpPr>
                  <p:nvPr/>
                </p:nvGrpSpPr>
                <p:grpSpPr bwMode="auto">
                  <a:xfrm rot="5732503">
                    <a:off x="776" y="1920"/>
                    <a:ext cx="175" cy="270"/>
                    <a:chOff x="1597" y="2985"/>
                    <a:chExt cx="175" cy="270"/>
                  </a:xfrm>
                </p:grpSpPr>
                <p:sp>
                  <p:nvSpPr>
                    <p:cNvPr id="56634" name="Oval 745"/>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35" name="Freeform 746"/>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36" name="Freeform 747"/>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nvGrpSpPr>
                  <p:cNvPr id="56637" name="Group 748"/>
                  <p:cNvGrpSpPr>
                    <a:grpSpLocks/>
                  </p:cNvGrpSpPr>
                  <p:nvPr/>
                </p:nvGrpSpPr>
                <p:grpSpPr bwMode="auto">
                  <a:xfrm rot="5729810">
                    <a:off x="776" y="2033"/>
                    <a:ext cx="175" cy="270"/>
                    <a:chOff x="1597" y="2985"/>
                    <a:chExt cx="175" cy="270"/>
                  </a:xfrm>
                </p:grpSpPr>
                <p:sp>
                  <p:nvSpPr>
                    <p:cNvPr id="56638" name="Oval 749"/>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39" name="Freeform 750"/>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40" name="Freeform 751"/>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grpSp>
              <p:nvGrpSpPr>
                <p:cNvPr id="56641" name="Group 752"/>
                <p:cNvGrpSpPr>
                  <a:grpSpLocks/>
                </p:cNvGrpSpPr>
                <p:nvPr/>
              </p:nvGrpSpPr>
              <p:grpSpPr bwMode="auto">
                <a:xfrm rot="-7508092">
                  <a:off x="2653" y="2126"/>
                  <a:ext cx="183" cy="270"/>
                  <a:chOff x="1597" y="2985"/>
                  <a:chExt cx="175" cy="270"/>
                </a:xfrm>
              </p:grpSpPr>
              <p:sp>
                <p:nvSpPr>
                  <p:cNvPr id="56642" name="Oval 753"/>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43" name="Freeform 754"/>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44" name="Freeform 755"/>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645" name="Group 756"/>
                <p:cNvGrpSpPr>
                  <a:grpSpLocks/>
                </p:cNvGrpSpPr>
                <p:nvPr/>
              </p:nvGrpSpPr>
              <p:grpSpPr bwMode="auto">
                <a:xfrm rot="-4685729">
                  <a:off x="2655" y="2162"/>
                  <a:ext cx="175" cy="301"/>
                  <a:chOff x="1597" y="2985"/>
                  <a:chExt cx="175" cy="270"/>
                </a:xfrm>
              </p:grpSpPr>
              <p:sp>
                <p:nvSpPr>
                  <p:cNvPr id="56646" name="Oval 757"/>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47" name="Freeform 758"/>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48" name="Freeform 759"/>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grpSp>
            <p:grpSp>
              <p:nvGrpSpPr>
                <p:cNvPr id="56649" name="Group 760"/>
                <p:cNvGrpSpPr>
                  <a:grpSpLocks/>
                </p:cNvGrpSpPr>
                <p:nvPr/>
              </p:nvGrpSpPr>
              <p:grpSpPr bwMode="auto">
                <a:xfrm rot="-6864023">
                  <a:off x="2611" y="1997"/>
                  <a:ext cx="201" cy="336"/>
                  <a:chOff x="1597" y="2985"/>
                  <a:chExt cx="175" cy="270"/>
                </a:xfrm>
              </p:grpSpPr>
              <p:sp>
                <p:nvSpPr>
                  <p:cNvPr id="56650" name="Oval 761"/>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51" name="Freeform 762"/>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52" name="Freeform 763"/>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grpSp>
            <p:grpSp>
              <p:nvGrpSpPr>
                <p:cNvPr id="56653" name="Group 764"/>
                <p:cNvGrpSpPr>
                  <a:grpSpLocks/>
                </p:cNvGrpSpPr>
                <p:nvPr/>
              </p:nvGrpSpPr>
              <p:grpSpPr bwMode="auto">
                <a:xfrm rot="-5640308">
                  <a:off x="2303" y="2118"/>
                  <a:ext cx="187" cy="282"/>
                  <a:chOff x="1348" y="3072"/>
                  <a:chExt cx="179" cy="282"/>
                </a:xfrm>
              </p:grpSpPr>
              <p:sp>
                <p:nvSpPr>
                  <p:cNvPr id="56654" name="Freeform 765"/>
                  <p:cNvSpPr>
                    <a:spLocks/>
                  </p:cNvSpPr>
                  <p:nvPr/>
                </p:nvSpPr>
                <p:spPr bwMode="auto">
                  <a:xfrm rot="8986812">
                    <a:off x="1400" y="3194"/>
                    <a:ext cx="127" cy="160"/>
                  </a:xfrm>
                  <a:custGeom>
                    <a:avLst/>
                    <a:gdLst>
                      <a:gd name="T0" fmla="*/ 0 w 336"/>
                      <a:gd name="T1" fmla="*/ 2 h 384"/>
                      <a:gd name="T2" fmla="*/ 0 w 336"/>
                      <a:gd name="T3" fmla="*/ 2 h 384"/>
                      <a:gd name="T4" fmla="*/ 0 w 336"/>
                      <a:gd name="T5" fmla="*/ 1 h 384"/>
                      <a:gd name="T6" fmla="*/ 1 w 336"/>
                      <a:gd name="T7" fmla="*/ 1 h 384"/>
                      <a:gd name="T8" fmla="*/ 1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8"/>
                          <a:pt x="24" y="312"/>
                          <a:pt x="48" y="288"/>
                        </a:cubicBezTo>
                        <a:cubicBezTo>
                          <a:pt x="72" y="264"/>
                          <a:pt x="120" y="256"/>
                          <a:pt x="144" y="240"/>
                        </a:cubicBezTo>
                        <a:cubicBezTo>
                          <a:pt x="168" y="224"/>
                          <a:pt x="184" y="216"/>
                          <a:pt x="192" y="192"/>
                        </a:cubicBezTo>
                        <a:cubicBezTo>
                          <a:pt x="200" y="168"/>
                          <a:pt x="176" y="120"/>
                          <a:pt x="192" y="96"/>
                        </a:cubicBezTo>
                        <a:cubicBezTo>
                          <a:pt x="208" y="72"/>
                          <a:pt x="264" y="64"/>
                          <a:pt x="288" y="48"/>
                        </a:cubicBezTo>
                        <a:cubicBezTo>
                          <a:pt x="312" y="32"/>
                          <a:pt x="324" y="1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55" name="Freeform 766"/>
                  <p:cNvSpPr>
                    <a:spLocks/>
                  </p:cNvSpPr>
                  <p:nvPr/>
                </p:nvSpPr>
                <p:spPr bwMode="auto">
                  <a:xfrm rot="8986812">
                    <a:off x="1348" y="3178"/>
                    <a:ext cx="127" cy="160"/>
                  </a:xfrm>
                  <a:custGeom>
                    <a:avLst/>
                    <a:gdLst>
                      <a:gd name="T0" fmla="*/ 0 w 336"/>
                      <a:gd name="T1" fmla="*/ 2 h 384"/>
                      <a:gd name="T2" fmla="*/ 0 w 336"/>
                      <a:gd name="T3" fmla="*/ 2 h 384"/>
                      <a:gd name="T4" fmla="*/ 0 w 336"/>
                      <a:gd name="T5" fmla="*/ 2 h 384"/>
                      <a:gd name="T6" fmla="*/ 1 w 336"/>
                      <a:gd name="T7" fmla="*/ 1 h 384"/>
                      <a:gd name="T8" fmla="*/ 1 w 336"/>
                      <a:gd name="T9" fmla="*/ 1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56" name="Oval 767"/>
                  <p:cNvSpPr>
                    <a:spLocks noChangeArrowheads="1"/>
                  </p:cNvSpPr>
                  <p:nvPr/>
                </p:nvSpPr>
                <p:spPr bwMode="auto">
                  <a:xfrm rot="-1987734">
                    <a:off x="1392" y="3072"/>
                    <a:ext cx="103" cy="108"/>
                  </a:xfrm>
                  <a:prstGeom prst="ellipse">
                    <a:avLst/>
                  </a:prstGeom>
                  <a:solidFill>
                    <a:srgbClr val="0000FF">
                      <a:alpha val="67842"/>
                    </a:srgbClr>
                  </a:solidFill>
                  <a:ln w="9525">
                    <a:solidFill>
                      <a:schemeClr val="tx1"/>
                    </a:solidFill>
                    <a:round/>
                    <a:headEnd/>
                    <a:tailEnd/>
                  </a:ln>
                </p:spPr>
                <p:txBody>
                  <a:bodyPr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grpSp>
            <p:grpSp>
              <p:nvGrpSpPr>
                <p:cNvPr id="56657" name="Group 768"/>
                <p:cNvGrpSpPr>
                  <a:grpSpLocks/>
                </p:cNvGrpSpPr>
                <p:nvPr/>
              </p:nvGrpSpPr>
              <p:grpSpPr bwMode="auto">
                <a:xfrm rot="3729490">
                  <a:off x="723" y="2307"/>
                  <a:ext cx="138" cy="240"/>
                  <a:chOff x="1597" y="2985"/>
                  <a:chExt cx="175" cy="270"/>
                </a:xfrm>
              </p:grpSpPr>
              <p:sp>
                <p:nvSpPr>
                  <p:cNvPr id="56658" name="Oval 769"/>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59" name="Freeform 770"/>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660" name="Freeform 771"/>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56661" name="Group 772"/>
                <p:cNvGrpSpPr>
                  <a:grpSpLocks/>
                </p:cNvGrpSpPr>
                <p:nvPr/>
              </p:nvGrpSpPr>
              <p:grpSpPr bwMode="auto">
                <a:xfrm rot="5729810">
                  <a:off x="733" y="2174"/>
                  <a:ext cx="183" cy="270"/>
                  <a:chOff x="1597" y="2985"/>
                  <a:chExt cx="175" cy="270"/>
                </a:xfrm>
              </p:grpSpPr>
              <p:sp>
                <p:nvSpPr>
                  <p:cNvPr id="56662" name="Oval 773"/>
                  <p:cNvSpPr>
                    <a:spLocks noChangeArrowheads="1"/>
                  </p:cNvSpPr>
                  <p:nvPr/>
                </p:nvSpPr>
                <p:spPr bwMode="auto">
                  <a:xfrm rot="-1366707">
                    <a:off x="1625" y="3154"/>
                    <a:ext cx="101" cy="101"/>
                  </a:xfrm>
                  <a:prstGeom prst="ellipse">
                    <a:avLst/>
                  </a:prstGeom>
                  <a:solidFill>
                    <a:srgbClr val="0000FF">
                      <a:alpha val="70979"/>
                    </a:srgbClr>
                  </a:solidFill>
                  <a:ln w="9525">
                    <a:solidFill>
                      <a:schemeClr val="tx1"/>
                    </a:solidFill>
                    <a:round/>
                    <a:headEnd/>
                    <a:tailEnd/>
                  </a:ln>
                </p:spPr>
                <p:txBody>
                  <a:bodyPr rot="10800000" vert="eaVert"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p>
                </p:txBody>
              </p:sp>
              <p:sp>
                <p:nvSpPr>
                  <p:cNvPr id="56663" name="Freeform 774"/>
                  <p:cNvSpPr>
                    <a:spLocks/>
                  </p:cNvSpPr>
                  <p:nvPr/>
                </p:nvSpPr>
                <p:spPr bwMode="auto">
                  <a:xfrm rot="-1366707">
                    <a:off x="1650" y="3013"/>
                    <a:ext cx="122" cy="138"/>
                  </a:xfrm>
                  <a:custGeom>
                    <a:avLst/>
                    <a:gdLst>
                      <a:gd name="T0" fmla="*/ 0 w 336"/>
                      <a:gd name="T1" fmla="*/ 1 h 384"/>
                      <a:gd name="T2" fmla="*/ 0 w 336"/>
                      <a:gd name="T3" fmla="*/ 1 h 384"/>
                      <a:gd name="T4" fmla="*/ 0 w 336"/>
                      <a:gd name="T5" fmla="*/ 1 h 384"/>
                      <a:gd name="T6" fmla="*/ 0 w 336"/>
                      <a:gd name="T7" fmla="*/ 0 h 384"/>
                      <a:gd name="T8" fmla="*/ 0 w 336"/>
                      <a:gd name="T9" fmla="*/ 0 h 384"/>
                      <a:gd name="T10" fmla="*/ 1 w 336"/>
                      <a:gd name="T11" fmla="*/ 0 h 384"/>
                      <a:gd name="T12" fmla="*/ 1 w 336"/>
                      <a:gd name="T13" fmla="*/ 0 h 384"/>
                      <a:gd name="T14" fmla="*/ 0 60000 65536"/>
                      <a:gd name="T15" fmla="*/ 0 60000 65536"/>
                      <a:gd name="T16" fmla="*/ 0 60000 65536"/>
                      <a:gd name="T17" fmla="*/ 0 60000 65536"/>
                      <a:gd name="T18" fmla="*/ 0 60000 65536"/>
                      <a:gd name="T19" fmla="*/ 0 60000 65536"/>
                      <a:gd name="T20" fmla="*/ 0 60000 65536"/>
                      <a:gd name="T21" fmla="*/ 0 w 336"/>
                      <a:gd name="T22" fmla="*/ 0 h 384"/>
                      <a:gd name="T23" fmla="*/ 336 w 336"/>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384">
                        <a:moveTo>
                          <a:pt x="0" y="384"/>
                        </a:moveTo>
                        <a:cubicBezTo>
                          <a:pt x="12" y="344"/>
                          <a:pt x="24" y="304"/>
                          <a:pt x="48" y="288"/>
                        </a:cubicBezTo>
                        <a:cubicBezTo>
                          <a:pt x="72" y="272"/>
                          <a:pt x="120" y="296"/>
                          <a:pt x="144" y="288"/>
                        </a:cubicBezTo>
                        <a:cubicBezTo>
                          <a:pt x="168" y="280"/>
                          <a:pt x="184" y="264"/>
                          <a:pt x="192" y="240"/>
                        </a:cubicBezTo>
                        <a:cubicBezTo>
                          <a:pt x="200" y="216"/>
                          <a:pt x="176" y="168"/>
                          <a:pt x="192" y="144"/>
                        </a:cubicBezTo>
                        <a:cubicBezTo>
                          <a:pt x="208" y="120"/>
                          <a:pt x="264" y="120"/>
                          <a:pt x="288" y="96"/>
                        </a:cubicBezTo>
                        <a:cubicBezTo>
                          <a:pt x="312" y="72"/>
                          <a:pt x="324" y="36"/>
                          <a:pt x="336"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sp>
                <p:nvSpPr>
                  <p:cNvPr id="56664" name="Freeform 775"/>
                  <p:cNvSpPr>
                    <a:spLocks/>
                  </p:cNvSpPr>
                  <p:nvPr/>
                </p:nvSpPr>
                <p:spPr bwMode="auto">
                  <a:xfrm rot="-1366707">
                    <a:off x="1597" y="2985"/>
                    <a:ext cx="105" cy="171"/>
                  </a:xfrm>
                  <a:custGeom>
                    <a:avLst/>
                    <a:gdLst>
                      <a:gd name="T0" fmla="*/ 0 w 288"/>
                      <a:gd name="T1" fmla="*/ 1 h 480"/>
                      <a:gd name="T2" fmla="*/ 0 w 288"/>
                      <a:gd name="T3" fmla="*/ 1 h 480"/>
                      <a:gd name="T4" fmla="*/ 0 w 288"/>
                      <a:gd name="T5" fmla="*/ 1 h 480"/>
                      <a:gd name="T6" fmla="*/ 0 w 288"/>
                      <a:gd name="T7" fmla="*/ 1 h 480"/>
                      <a:gd name="T8" fmla="*/ 0 w 288"/>
                      <a:gd name="T9" fmla="*/ 0 h 480"/>
                      <a:gd name="T10" fmla="*/ 1 w 288"/>
                      <a:gd name="T11" fmla="*/ 0 h 480"/>
                      <a:gd name="T12" fmla="*/ 1 w 288"/>
                      <a:gd name="T13" fmla="*/ 0 h 480"/>
                      <a:gd name="T14" fmla="*/ 0 60000 65536"/>
                      <a:gd name="T15" fmla="*/ 0 60000 65536"/>
                      <a:gd name="T16" fmla="*/ 0 60000 65536"/>
                      <a:gd name="T17" fmla="*/ 0 60000 65536"/>
                      <a:gd name="T18" fmla="*/ 0 60000 65536"/>
                      <a:gd name="T19" fmla="*/ 0 60000 65536"/>
                      <a:gd name="T20" fmla="*/ 0 60000 65536"/>
                      <a:gd name="T21" fmla="*/ 0 w 288"/>
                      <a:gd name="T22" fmla="*/ 0 h 480"/>
                      <a:gd name="T23" fmla="*/ 288 w 28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480">
                        <a:moveTo>
                          <a:pt x="24" y="480"/>
                        </a:moveTo>
                        <a:cubicBezTo>
                          <a:pt x="12" y="444"/>
                          <a:pt x="0" y="408"/>
                          <a:pt x="24" y="384"/>
                        </a:cubicBezTo>
                        <a:cubicBezTo>
                          <a:pt x="48" y="360"/>
                          <a:pt x="144" y="352"/>
                          <a:pt x="168" y="336"/>
                        </a:cubicBezTo>
                        <a:cubicBezTo>
                          <a:pt x="192" y="320"/>
                          <a:pt x="176" y="312"/>
                          <a:pt x="168" y="288"/>
                        </a:cubicBezTo>
                        <a:cubicBezTo>
                          <a:pt x="160" y="264"/>
                          <a:pt x="104" y="224"/>
                          <a:pt x="120" y="192"/>
                        </a:cubicBezTo>
                        <a:cubicBezTo>
                          <a:pt x="136" y="160"/>
                          <a:pt x="240" y="128"/>
                          <a:pt x="264" y="96"/>
                        </a:cubicBezTo>
                        <a:cubicBezTo>
                          <a:pt x="288" y="64"/>
                          <a:pt x="264" y="16"/>
                          <a:pt x="264" y="0"/>
                        </a:cubicBezTo>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zh-CN" altLang="en-US"/>
                  </a:p>
                </p:txBody>
              </p:sp>
            </p:grpSp>
          </p:grpSp>
        </p:grpSp>
        <p:sp>
          <p:nvSpPr>
            <p:cNvPr id="56665" name="Freeform 776"/>
            <p:cNvSpPr>
              <a:spLocks/>
            </p:cNvSpPr>
            <p:nvPr/>
          </p:nvSpPr>
          <p:spPr bwMode="auto">
            <a:xfrm rot="-5400000">
              <a:off x="1902" y="3029"/>
              <a:ext cx="235" cy="262"/>
            </a:xfrm>
            <a:custGeom>
              <a:avLst/>
              <a:gdLst>
                <a:gd name="T0" fmla="*/ 0 w 240"/>
                <a:gd name="T1" fmla="*/ 0 h 288"/>
                <a:gd name="T2" fmla="*/ 126 w 240"/>
                <a:gd name="T3" fmla="*/ 27 h 288"/>
                <a:gd name="T4" fmla="*/ 126 w 240"/>
                <a:gd name="T5" fmla="*/ 109 h 288"/>
                <a:gd name="T6" fmla="*/ 211 w 240"/>
                <a:gd name="T7" fmla="*/ 163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66" name="Freeform 777"/>
            <p:cNvSpPr>
              <a:spLocks/>
            </p:cNvSpPr>
            <p:nvPr/>
          </p:nvSpPr>
          <p:spPr bwMode="auto">
            <a:xfrm rot="-2573669">
              <a:off x="1728" y="2555"/>
              <a:ext cx="227" cy="270"/>
            </a:xfrm>
            <a:custGeom>
              <a:avLst/>
              <a:gdLst>
                <a:gd name="T0" fmla="*/ 0 w 240"/>
                <a:gd name="T1" fmla="*/ 0 h 288"/>
                <a:gd name="T2" fmla="*/ 103 w 240"/>
                <a:gd name="T3" fmla="*/ 33 h 288"/>
                <a:gd name="T4" fmla="*/ 103 w 240"/>
                <a:gd name="T5" fmla="*/ 130 h 288"/>
                <a:gd name="T6" fmla="*/ 172 w 240"/>
                <a:gd name="T7" fmla="*/ 195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667" name="Freeform 778"/>
            <p:cNvSpPr>
              <a:spLocks/>
            </p:cNvSpPr>
            <p:nvPr/>
          </p:nvSpPr>
          <p:spPr bwMode="auto">
            <a:xfrm rot="9405923">
              <a:off x="3387" y="2707"/>
              <a:ext cx="229" cy="274"/>
            </a:xfrm>
            <a:custGeom>
              <a:avLst/>
              <a:gdLst>
                <a:gd name="T0" fmla="*/ 0 w 240"/>
                <a:gd name="T1" fmla="*/ 0 h 288"/>
                <a:gd name="T2" fmla="*/ 109 w 240"/>
                <a:gd name="T3" fmla="*/ 36 h 288"/>
                <a:gd name="T4" fmla="*/ 109 w 240"/>
                <a:gd name="T5" fmla="*/ 143 h 288"/>
                <a:gd name="T6" fmla="*/ 181 w 240"/>
                <a:gd name="T7" fmla="*/ 214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68" name="Freeform 779"/>
            <p:cNvSpPr>
              <a:spLocks/>
            </p:cNvSpPr>
            <p:nvPr/>
          </p:nvSpPr>
          <p:spPr bwMode="auto">
            <a:xfrm rot="-5400000">
              <a:off x="2924" y="1701"/>
              <a:ext cx="233" cy="262"/>
            </a:xfrm>
            <a:custGeom>
              <a:avLst/>
              <a:gdLst>
                <a:gd name="T0" fmla="*/ 0 w 240"/>
                <a:gd name="T1" fmla="*/ 0 h 288"/>
                <a:gd name="T2" fmla="*/ 120 w 240"/>
                <a:gd name="T3" fmla="*/ 27 h 288"/>
                <a:gd name="T4" fmla="*/ 120 w 240"/>
                <a:gd name="T5" fmla="*/ 109 h 288"/>
                <a:gd name="T6" fmla="*/ 201 w 240"/>
                <a:gd name="T7" fmla="*/ 163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69" name="Freeform 780"/>
            <p:cNvSpPr>
              <a:spLocks/>
            </p:cNvSpPr>
            <p:nvPr/>
          </p:nvSpPr>
          <p:spPr bwMode="auto">
            <a:xfrm rot="-9056723">
              <a:off x="2434" y="1593"/>
              <a:ext cx="214" cy="289"/>
            </a:xfrm>
            <a:custGeom>
              <a:avLst/>
              <a:gdLst>
                <a:gd name="T0" fmla="*/ 0 w 240"/>
                <a:gd name="T1" fmla="*/ 0 h 288"/>
                <a:gd name="T2" fmla="*/ 72 w 240"/>
                <a:gd name="T3" fmla="*/ 48 h 288"/>
                <a:gd name="T4" fmla="*/ 72 w 240"/>
                <a:gd name="T5" fmla="*/ 198 h 288"/>
                <a:gd name="T6" fmla="*/ 121 w 240"/>
                <a:gd name="T7" fmla="*/ 294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70" name="Freeform 781"/>
            <p:cNvSpPr>
              <a:spLocks/>
            </p:cNvSpPr>
            <p:nvPr/>
          </p:nvSpPr>
          <p:spPr bwMode="auto">
            <a:xfrm rot="-8541868">
              <a:off x="2702" y="3331"/>
              <a:ext cx="213" cy="289"/>
            </a:xfrm>
            <a:custGeom>
              <a:avLst/>
              <a:gdLst>
                <a:gd name="T0" fmla="*/ 0 w 240"/>
                <a:gd name="T1" fmla="*/ 0 h 288"/>
                <a:gd name="T2" fmla="*/ 71 w 240"/>
                <a:gd name="T3" fmla="*/ 48 h 288"/>
                <a:gd name="T4" fmla="*/ 71 w 240"/>
                <a:gd name="T5" fmla="*/ 198 h 288"/>
                <a:gd name="T6" fmla="*/ 117 w 240"/>
                <a:gd name="T7" fmla="*/ 294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71" name="Freeform 782"/>
            <p:cNvSpPr>
              <a:spLocks/>
            </p:cNvSpPr>
            <p:nvPr/>
          </p:nvSpPr>
          <p:spPr bwMode="auto">
            <a:xfrm rot="-5400000">
              <a:off x="2242" y="3235"/>
              <a:ext cx="236" cy="265"/>
            </a:xfrm>
            <a:custGeom>
              <a:avLst/>
              <a:gdLst>
                <a:gd name="T0" fmla="*/ 0 w 240"/>
                <a:gd name="T1" fmla="*/ 0 h 288"/>
                <a:gd name="T2" fmla="*/ 132 w 240"/>
                <a:gd name="T3" fmla="*/ 29 h 288"/>
                <a:gd name="T4" fmla="*/ 132 w 240"/>
                <a:gd name="T5" fmla="*/ 117 h 288"/>
                <a:gd name="T6" fmla="*/ 216 w 240"/>
                <a:gd name="T7" fmla="*/ 175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72" name="Freeform 783"/>
            <p:cNvSpPr>
              <a:spLocks/>
            </p:cNvSpPr>
            <p:nvPr/>
          </p:nvSpPr>
          <p:spPr bwMode="auto">
            <a:xfrm>
              <a:off x="1871" y="1982"/>
              <a:ext cx="229" cy="272"/>
            </a:xfrm>
            <a:custGeom>
              <a:avLst/>
              <a:gdLst>
                <a:gd name="T0" fmla="*/ 0 w 240"/>
                <a:gd name="T1" fmla="*/ 0 h 288"/>
                <a:gd name="T2" fmla="*/ 109 w 240"/>
                <a:gd name="T3" fmla="*/ 35 h 288"/>
                <a:gd name="T4" fmla="*/ 109 w 240"/>
                <a:gd name="T5" fmla="*/ 137 h 288"/>
                <a:gd name="T6" fmla="*/ 181 w 240"/>
                <a:gd name="T7" fmla="*/ 205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673" name="Freeform 784"/>
            <p:cNvSpPr>
              <a:spLocks/>
            </p:cNvSpPr>
            <p:nvPr/>
          </p:nvSpPr>
          <p:spPr bwMode="auto">
            <a:xfrm rot="-5400000">
              <a:off x="3193" y="1883"/>
              <a:ext cx="235" cy="261"/>
            </a:xfrm>
            <a:custGeom>
              <a:avLst/>
              <a:gdLst>
                <a:gd name="T0" fmla="*/ 0 w 240"/>
                <a:gd name="T1" fmla="*/ 0 h 288"/>
                <a:gd name="T2" fmla="*/ 126 w 240"/>
                <a:gd name="T3" fmla="*/ 27 h 288"/>
                <a:gd name="T4" fmla="*/ 126 w 240"/>
                <a:gd name="T5" fmla="*/ 107 h 288"/>
                <a:gd name="T6" fmla="*/ 211 w 240"/>
                <a:gd name="T7" fmla="*/ 160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74" name="Freeform 785"/>
            <p:cNvSpPr>
              <a:spLocks/>
            </p:cNvSpPr>
            <p:nvPr/>
          </p:nvSpPr>
          <p:spPr bwMode="auto">
            <a:xfrm rot="-5400000">
              <a:off x="3390" y="2292"/>
              <a:ext cx="236" cy="262"/>
            </a:xfrm>
            <a:custGeom>
              <a:avLst/>
              <a:gdLst>
                <a:gd name="T0" fmla="*/ 0 w 240"/>
                <a:gd name="T1" fmla="*/ 0 h 288"/>
                <a:gd name="T2" fmla="*/ 132 w 240"/>
                <a:gd name="T3" fmla="*/ 27 h 288"/>
                <a:gd name="T4" fmla="*/ 132 w 240"/>
                <a:gd name="T5" fmla="*/ 109 h 288"/>
                <a:gd name="T6" fmla="*/ 216 w 240"/>
                <a:gd name="T7" fmla="*/ 163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75" name="Freeform 786"/>
            <p:cNvSpPr>
              <a:spLocks/>
            </p:cNvSpPr>
            <p:nvPr/>
          </p:nvSpPr>
          <p:spPr bwMode="auto">
            <a:xfrm rot="9405923">
              <a:off x="3223" y="3008"/>
              <a:ext cx="227" cy="272"/>
            </a:xfrm>
            <a:custGeom>
              <a:avLst/>
              <a:gdLst>
                <a:gd name="T0" fmla="*/ 0 w 240"/>
                <a:gd name="T1" fmla="*/ 0 h 288"/>
                <a:gd name="T2" fmla="*/ 103 w 240"/>
                <a:gd name="T3" fmla="*/ 35 h 288"/>
                <a:gd name="T4" fmla="*/ 103 w 240"/>
                <a:gd name="T5" fmla="*/ 137 h 288"/>
                <a:gd name="T6" fmla="*/ 172 w 240"/>
                <a:gd name="T7" fmla="*/ 205 h 288"/>
                <a:gd name="T8" fmla="*/ 0 60000 65536"/>
                <a:gd name="T9" fmla="*/ 0 60000 65536"/>
                <a:gd name="T10" fmla="*/ 0 60000 65536"/>
                <a:gd name="T11" fmla="*/ 0 60000 65536"/>
                <a:gd name="T12" fmla="*/ 0 w 240"/>
                <a:gd name="T13" fmla="*/ 0 h 288"/>
                <a:gd name="T14" fmla="*/ 240 w 240"/>
                <a:gd name="T15" fmla="*/ 288 h 288"/>
              </a:gdLst>
              <a:ahLst/>
              <a:cxnLst>
                <a:cxn ang="T8">
                  <a:pos x="T0" y="T1"/>
                </a:cxn>
                <a:cxn ang="T9">
                  <a:pos x="T2" y="T3"/>
                </a:cxn>
                <a:cxn ang="T10">
                  <a:pos x="T4" y="T5"/>
                </a:cxn>
                <a:cxn ang="T11">
                  <a:pos x="T6" y="T7"/>
                </a:cxn>
              </a:cxnLst>
              <a:rect l="T12" t="T13" r="T14" b="T15"/>
              <a:pathLst>
                <a:path w="240" h="288">
                  <a:moveTo>
                    <a:pt x="0" y="0"/>
                  </a:moveTo>
                  <a:cubicBezTo>
                    <a:pt x="60" y="8"/>
                    <a:pt x="120" y="16"/>
                    <a:pt x="144" y="48"/>
                  </a:cubicBezTo>
                  <a:cubicBezTo>
                    <a:pt x="168" y="80"/>
                    <a:pt x="128" y="152"/>
                    <a:pt x="144" y="192"/>
                  </a:cubicBezTo>
                  <a:cubicBezTo>
                    <a:pt x="160" y="232"/>
                    <a:pt x="216" y="272"/>
                    <a:pt x="240" y="288"/>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76" name="Freeform 789"/>
            <p:cNvSpPr>
              <a:spLocks/>
            </p:cNvSpPr>
            <p:nvPr/>
          </p:nvSpPr>
          <p:spPr bwMode="auto">
            <a:xfrm>
              <a:off x="2488" y="2557"/>
              <a:ext cx="233" cy="108"/>
            </a:xfrm>
            <a:custGeom>
              <a:avLst/>
              <a:gdLst>
                <a:gd name="T0" fmla="*/ 0 w 336"/>
                <a:gd name="T1" fmla="*/ 1 h 152"/>
                <a:gd name="T2" fmla="*/ 10 w 336"/>
                <a:gd name="T3" fmla="*/ 14 h 152"/>
                <a:gd name="T4" fmla="*/ 21 w 336"/>
                <a:gd name="T5" fmla="*/ 1 h 152"/>
                <a:gd name="T6" fmla="*/ 32 w 336"/>
                <a:gd name="T7" fmla="*/ 20 h 152"/>
                <a:gd name="T8" fmla="*/ 37 w 336"/>
                <a:gd name="T9" fmla="*/ 1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677" name="Freeform 790"/>
            <p:cNvSpPr>
              <a:spLocks/>
            </p:cNvSpPr>
            <p:nvPr/>
          </p:nvSpPr>
          <p:spPr bwMode="auto">
            <a:xfrm flipV="1">
              <a:off x="2686" y="2589"/>
              <a:ext cx="132" cy="37"/>
            </a:xfrm>
            <a:custGeom>
              <a:avLst/>
              <a:gdLst>
                <a:gd name="T0" fmla="*/ 0 w 336"/>
                <a:gd name="T1" fmla="*/ 0 h 152"/>
                <a:gd name="T2" fmla="*/ 0 w 336"/>
                <a:gd name="T3" fmla="*/ 0 h 152"/>
                <a:gd name="T4" fmla="*/ 1 w 336"/>
                <a:gd name="T5" fmla="*/ 0 h 152"/>
                <a:gd name="T6" fmla="*/ 1 w 336"/>
                <a:gd name="T7" fmla="*/ 0 h 152"/>
                <a:gd name="T8" fmla="*/ 1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78" name="Freeform 791"/>
            <p:cNvSpPr>
              <a:spLocks/>
            </p:cNvSpPr>
            <p:nvPr/>
          </p:nvSpPr>
          <p:spPr bwMode="auto">
            <a:xfrm flipV="1">
              <a:off x="2528" y="2792"/>
              <a:ext cx="161" cy="37"/>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79" name="Freeform 793"/>
            <p:cNvSpPr>
              <a:spLocks/>
            </p:cNvSpPr>
            <p:nvPr/>
          </p:nvSpPr>
          <p:spPr bwMode="auto">
            <a:xfrm flipV="1">
              <a:off x="2610" y="2421"/>
              <a:ext cx="158" cy="43"/>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0" name="Freeform 794"/>
            <p:cNvSpPr>
              <a:spLocks/>
            </p:cNvSpPr>
            <p:nvPr/>
          </p:nvSpPr>
          <p:spPr bwMode="auto">
            <a:xfrm flipV="1">
              <a:off x="2689" y="2585"/>
              <a:ext cx="162" cy="41"/>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1" name="Freeform 795"/>
            <p:cNvSpPr>
              <a:spLocks/>
            </p:cNvSpPr>
            <p:nvPr/>
          </p:nvSpPr>
          <p:spPr bwMode="auto">
            <a:xfrm flipV="1">
              <a:off x="2653" y="2692"/>
              <a:ext cx="163" cy="40"/>
            </a:xfrm>
            <a:custGeom>
              <a:avLst/>
              <a:gdLst>
                <a:gd name="T0" fmla="*/ 0 w 336"/>
                <a:gd name="T1" fmla="*/ 0 h 152"/>
                <a:gd name="T2" fmla="*/ 1 w 336"/>
                <a:gd name="T3" fmla="*/ 0 h 152"/>
                <a:gd name="T4" fmla="*/ 2 w 336"/>
                <a:gd name="T5" fmla="*/ 0 h 152"/>
                <a:gd name="T6" fmla="*/ 4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2" name="Freeform 796"/>
            <p:cNvSpPr>
              <a:spLocks/>
            </p:cNvSpPr>
            <p:nvPr/>
          </p:nvSpPr>
          <p:spPr bwMode="auto">
            <a:xfrm flipV="1">
              <a:off x="2424" y="2660"/>
              <a:ext cx="160" cy="39"/>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3" name="Freeform 797"/>
            <p:cNvSpPr>
              <a:spLocks/>
            </p:cNvSpPr>
            <p:nvPr/>
          </p:nvSpPr>
          <p:spPr bwMode="auto">
            <a:xfrm flipV="1">
              <a:off x="2745" y="2641"/>
              <a:ext cx="160" cy="41"/>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4" name="Freeform 798"/>
            <p:cNvSpPr>
              <a:spLocks/>
            </p:cNvSpPr>
            <p:nvPr/>
          </p:nvSpPr>
          <p:spPr bwMode="auto">
            <a:xfrm flipV="1">
              <a:off x="2513" y="2508"/>
              <a:ext cx="170" cy="33"/>
            </a:xfrm>
            <a:custGeom>
              <a:avLst/>
              <a:gdLst>
                <a:gd name="T0" fmla="*/ 0 w 336"/>
                <a:gd name="T1" fmla="*/ 0 h 152"/>
                <a:gd name="T2" fmla="*/ 2 w 336"/>
                <a:gd name="T3" fmla="*/ 0 h 152"/>
                <a:gd name="T4" fmla="*/ 4 w 336"/>
                <a:gd name="T5" fmla="*/ 0 h 152"/>
                <a:gd name="T6" fmla="*/ 5 w 336"/>
                <a:gd name="T7" fmla="*/ 0 h 152"/>
                <a:gd name="T8" fmla="*/ 6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5" name="Freeform 799"/>
            <p:cNvSpPr>
              <a:spLocks/>
            </p:cNvSpPr>
            <p:nvPr/>
          </p:nvSpPr>
          <p:spPr bwMode="auto">
            <a:xfrm rot="4453683" flipV="1">
              <a:off x="2648" y="2801"/>
              <a:ext cx="160" cy="84"/>
            </a:xfrm>
            <a:custGeom>
              <a:avLst/>
              <a:gdLst>
                <a:gd name="T0" fmla="*/ 0 w 336"/>
                <a:gd name="T1" fmla="*/ 1 h 152"/>
                <a:gd name="T2" fmla="*/ 1 w 336"/>
                <a:gd name="T3" fmla="*/ 3 h 152"/>
                <a:gd name="T4" fmla="*/ 2 w 336"/>
                <a:gd name="T5" fmla="*/ 1 h 152"/>
                <a:gd name="T6" fmla="*/ 3 w 336"/>
                <a:gd name="T7" fmla="*/ 4 h 152"/>
                <a:gd name="T8" fmla="*/ 4 w 336"/>
                <a:gd name="T9" fmla="*/ 1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86" name="Freeform 800"/>
            <p:cNvSpPr>
              <a:spLocks/>
            </p:cNvSpPr>
            <p:nvPr/>
          </p:nvSpPr>
          <p:spPr bwMode="auto">
            <a:xfrm rot="5400000" flipV="1">
              <a:off x="2722" y="2555"/>
              <a:ext cx="165" cy="37"/>
            </a:xfrm>
            <a:custGeom>
              <a:avLst/>
              <a:gdLst>
                <a:gd name="T0" fmla="*/ 0 w 336"/>
                <a:gd name="T1" fmla="*/ 0 h 152"/>
                <a:gd name="T2" fmla="*/ 1 w 336"/>
                <a:gd name="T3" fmla="*/ 0 h 152"/>
                <a:gd name="T4" fmla="*/ 2 w 336"/>
                <a:gd name="T5" fmla="*/ 0 h 152"/>
                <a:gd name="T6" fmla="*/ 4 w 336"/>
                <a:gd name="T7" fmla="*/ 0 h 152"/>
                <a:gd name="T8" fmla="*/ 5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87" name="Freeform 801"/>
            <p:cNvSpPr>
              <a:spLocks/>
            </p:cNvSpPr>
            <p:nvPr/>
          </p:nvSpPr>
          <p:spPr bwMode="auto">
            <a:xfrm rot="-9593244">
              <a:off x="2589" y="2437"/>
              <a:ext cx="271" cy="131"/>
            </a:xfrm>
            <a:custGeom>
              <a:avLst/>
              <a:gdLst>
                <a:gd name="T0" fmla="*/ 0 w 336"/>
                <a:gd name="T1" fmla="*/ 3 h 152"/>
                <a:gd name="T2" fmla="*/ 26 w 336"/>
                <a:gd name="T3" fmla="*/ 43 h 152"/>
                <a:gd name="T4" fmla="*/ 52 w 336"/>
                <a:gd name="T5" fmla="*/ 3 h 152"/>
                <a:gd name="T6" fmla="*/ 79 w 336"/>
                <a:gd name="T7" fmla="*/ 62 h 152"/>
                <a:gd name="T8" fmla="*/ 93 w 336"/>
                <a:gd name="T9" fmla="*/ 3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88" name="Freeform 802"/>
            <p:cNvSpPr>
              <a:spLocks/>
            </p:cNvSpPr>
            <p:nvPr/>
          </p:nvSpPr>
          <p:spPr bwMode="auto">
            <a:xfrm rot="5400000" flipV="1">
              <a:off x="2525" y="2316"/>
              <a:ext cx="166" cy="38"/>
            </a:xfrm>
            <a:custGeom>
              <a:avLst/>
              <a:gdLst>
                <a:gd name="T0" fmla="*/ 0 w 336"/>
                <a:gd name="T1" fmla="*/ 0 h 152"/>
                <a:gd name="T2" fmla="*/ 1 w 336"/>
                <a:gd name="T3" fmla="*/ 0 h 152"/>
                <a:gd name="T4" fmla="*/ 2 w 336"/>
                <a:gd name="T5" fmla="*/ 0 h 152"/>
                <a:gd name="T6" fmla="*/ 4 w 336"/>
                <a:gd name="T7" fmla="*/ 0 h 152"/>
                <a:gd name="T8" fmla="*/ 5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89" name="Freeform 803"/>
            <p:cNvSpPr>
              <a:spLocks/>
            </p:cNvSpPr>
            <p:nvPr/>
          </p:nvSpPr>
          <p:spPr bwMode="auto">
            <a:xfrm rot="5400000" flipV="1">
              <a:off x="2825" y="2477"/>
              <a:ext cx="164" cy="39"/>
            </a:xfrm>
            <a:custGeom>
              <a:avLst/>
              <a:gdLst>
                <a:gd name="T0" fmla="*/ 0 w 336"/>
                <a:gd name="T1" fmla="*/ 0 h 152"/>
                <a:gd name="T2" fmla="*/ 1 w 336"/>
                <a:gd name="T3" fmla="*/ 0 h 152"/>
                <a:gd name="T4" fmla="*/ 2 w 336"/>
                <a:gd name="T5" fmla="*/ 0 h 152"/>
                <a:gd name="T6" fmla="*/ 4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90" name="Freeform 804"/>
            <p:cNvSpPr>
              <a:spLocks/>
            </p:cNvSpPr>
            <p:nvPr/>
          </p:nvSpPr>
          <p:spPr bwMode="auto">
            <a:xfrm rot="5400000" flipV="1">
              <a:off x="2493" y="2691"/>
              <a:ext cx="166" cy="36"/>
            </a:xfrm>
            <a:custGeom>
              <a:avLst/>
              <a:gdLst>
                <a:gd name="T0" fmla="*/ 0 w 336"/>
                <a:gd name="T1" fmla="*/ 0 h 152"/>
                <a:gd name="T2" fmla="*/ 1 w 336"/>
                <a:gd name="T3" fmla="*/ 0 h 152"/>
                <a:gd name="T4" fmla="*/ 2 w 336"/>
                <a:gd name="T5" fmla="*/ 0 h 152"/>
                <a:gd name="T6" fmla="*/ 4 w 336"/>
                <a:gd name="T7" fmla="*/ 0 h 152"/>
                <a:gd name="T8" fmla="*/ 5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91" name="Freeform 805"/>
            <p:cNvSpPr>
              <a:spLocks/>
            </p:cNvSpPr>
            <p:nvPr/>
          </p:nvSpPr>
          <p:spPr bwMode="auto">
            <a:xfrm rot="5400000" flipV="1">
              <a:off x="2656" y="2556"/>
              <a:ext cx="165" cy="36"/>
            </a:xfrm>
            <a:custGeom>
              <a:avLst/>
              <a:gdLst>
                <a:gd name="T0" fmla="*/ 0 w 336"/>
                <a:gd name="T1" fmla="*/ 0 h 152"/>
                <a:gd name="T2" fmla="*/ 1 w 336"/>
                <a:gd name="T3" fmla="*/ 0 h 152"/>
                <a:gd name="T4" fmla="*/ 2 w 336"/>
                <a:gd name="T5" fmla="*/ 0 h 152"/>
                <a:gd name="T6" fmla="*/ 4 w 336"/>
                <a:gd name="T7" fmla="*/ 0 h 152"/>
                <a:gd name="T8" fmla="*/ 5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92" name="Freeform 806"/>
            <p:cNvSpPr>
              <a:spLocks/>
            </p:cNvSpPr>
            <p:nvPr/>
          </p:nvSpPr>
          <p:spPr bwMode="auto">
            <a:xfrm rot="5400000" flipV="1">
              <a:off x="2880" y="2533"/>
              <a:ext cx="166" cy="39"/>
            </a:xfrm>
            <a:custGeom>
              <a:avLst/>
              <a:gdLst>
                <a:gd name="T0" fmla="*/ 0 w 336"/>
                <a:gd name="T1" fmla="*/ 0 h 152"/>
                <a:gd name="T2" fmla="*/ 1 w 336"/>
                <a:gd name="T3" fmla="*/ 0 h 152"/>
                <a:gd name="T4" fmla="*/ 2 w 336"/>
                <a:gd name="T5" fmla="*/ 0 h 152"/>
                <a:gd name="T6" fmla="*/ 4 w 336"/>
                <a:gd name="T7" fmla="*/ 0 h 152"/>
                <a:gd name="T8" fmla="*/ 5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93" name="Freeform 807"/>
            <p:cNvSpPr>
              <a:spLocks/>
            </p:cNvSpPr>
            <p:nvPr/>
          </p:nvSpPr>
          <p:spPr bwMode="auto">
            <a:xfrm rot="5400000" flipV="1">
              <a:off x="2649" y="2402"/>
              <a:ext cx="171" cy="28"/>
            </a:xfrm>
            <a:custGeom>
              <a:avLst/>
              <a:gdLst>
                <a:gd name="T0" fmla="*/ 0 w 336"/>
                <a:gd name="T1" fmla="*/ 0 h 152"/>
                <a:gd name="T2" fmla="*/ 2 w 336"/>
                <a:gd name="T3" fmla="*/ 0 h 152"/>
                <a:gd name="T4" fmla="*/ 4 w 336"/>
                <a:gd name="T5" fmla="*/ 0 h 152"/>
                <a:gd name="T6" fmla="*/ 5 w 336"/>
                <a:gd name="T7" fmla="*/ 0 h 152"/>
                <a:gd name="T8" fmla="*/ 6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94" name="Freeform 808"/>
            <p:cNvSpPr>
              <a:spLocks/>
            </p:cNvSpPr>
            <p:nvPr/>
          </p:nvSpPr>
          <p:spPr bwMode="auto">
            <a:xfrm rot="9853683" flipV="1">
              <a:off x="2783" y="2558"/>
              <a:ext cx="156" cy="87"/>
            </a:xfrm>
            <a:custGeom>
              <a:avLst/>
              <a:gdLst>
                <a:gd name="T0" fmla="*/ 0 w 336"/>
                <a:gd name="T1" fmla="*/ 1 h 152"/>
                <a:gd name="T2" fmla="*/ 1 w 336"/>
                <a:gd name="T3" fmla="*/ 3 h 152"/>
                <a:gd name="T4" fmla="*/ 2 w 336"/>
                <a:gd name="T5" fmla="*/ 1 h 152"/>
                <a:gd name="T6" fmla="*/ 3 w 336"/>
                <a:gd name="T7" fmla="*/ 6 h 152"/>
                <a:gd name="T8" fmla="*/ 3 w 336"/>
                <a:gd name="T9" fmla="*/ 1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695" name="Freeform 814"/>
            <p:cNvSpPr>
              <a:spLocks/>
            </p:cNvSpPr>
            <p:nvPr/>
          </p:nvSpPr>
          <p:spPr bwMode="auto">
            <a:xfrm flipV="1">
              <a:off x="2668" y="2852"/>
              <a:ext cx="161" cy="41"/>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96" name="Freeform 815"/>
            <p:cNvSpPr>
              <a:spLocks/>
            </p:cNvSpPr>
            <p:nvPr/>
          </p:nvSpPr>
          <p:spPr bwMode="auto">
            <a:xfrm flipV="1">
              <a:off x="2793" y="2722"/>
              <a:ext cx="161" cy="41"/>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97" name="Freeform 817"/>
            <p:cNvSpPr>
              <a:spLocks/>
            </p:cNvSpPr>
            <p:nvPr/>
          </p:nvSpPr>
          <p:spPr bwMode="auto">
            <a:xfrm flipV="1">
              <a:off x="2885" y="2672"/>
              <a:ext cx="160" cy="42"/>
            </a:xfrm>
            <a:custGeom>
              <a:avLst/>
              <a:gdLst>
                <a:gd name="T0" fmla="*/ 0 w 336"/>
                <a:gd name="T1" fmla="*/ 0 h 152"/>
                <a:gd name="T2" fmla="*/ 1 w 336"/>
                <a:gd name="T3" fmla="*/ 0 h 152"/>
                <a:gd name="T4" fmla="*/ 2 w 336"/>
                <a:gd name="T5" fmla="*/ 0 h 152"/>
                <a:gd name="T6" fmla="*/ 3 w 336"/>
                <a:gd name="T7" fmla="*/ 0 h 152"/>
                <a:gd name="T8" fmla="*/ 4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zh-CN" altLang="en-US"/>
            </a:p>
          </p:txBody>
        </p:sp>
        <p:sp>
          <p:nvSpPr>
            <p:cNvPr id="56698" name="Freeform 819"/>
            <p:cNvSpPr>
              <a:spLocks/>
            </p:cNvSpPr>
            <p:nvPr/>
          </p:nvSpPr>
          <p:spPr bwMode="auto">
            <a:xfrm rot="5400000" flipV="1">
              <a:off x="2711" y="2369"/>
              <a:ext cx="165" cy="38"/>
            </a:xfrm>
            <a:custGeom>
              <a:avLst/>
              <a:gdLst>
                <a:gd name="T0" fmla="*/ 0 w 336"/>
                <a:gd name="T1" fmla="*/ 0 h 152"/>
                <a:gd name="T2" fmla="*/ 1 w 336"/>
                <a:gd name="T3" fmla="*/ 0 h 152"/>
                <a:gd name="T4" fmla="*/ 2 w 336"/>
                <a:gd name="T5" fmla="*/ 0 h 152"/>
                <a:gd name="T6" fmla="*/ 4 w 336"/>
                <a:gd name="T7" fmla="*/ 0 h 152"/>
                <a:gd name="T8" fmla="*/ 5 w 336"/>
                <a:gd name="T9" fmla="*/ 0 h 152"/>
                <a:gd name="T10" fmla="*/ 0 60000 65536"/>
                <a:gd name="T11" fmla="*/ 0 60000 65536"/>
                <a:gd name="T12" fmla="*/ 0 60000 65536"/>
                <a:gd name="T13" fmla="*/ 0 60000 65536"/>
                <a:gd name="T14" fmla="*/ 0 60000 65536"/>
                <a:gd name="T15" fmla="*/ 0 w 336"/>
                <a:gd name="T16" fmla="*/ 0 h 152"/>
                <a:gd name="T17" fmla="*/ 336 w 336"/>
                <a:gd name="T18" fmla="*/ 152 h 152"/>
              </a:gdLst>
              <a:ahLst/>
              <a:cxnLst>
                <a:cxn ang="T10">
                  <a:pos x="T0" y="T1"/>
                </a:cxn>
                <a:cxn ang="T11">
                  <a:pos x="T2" y="T3"/>
                </a:cxn>
                <a:cxn ang="T12">
                  <a:pos x="T4" y="T5"/>
                </a:cxn>
                <a:cxn ang="T13">
                  <a:pos x="T6" y="T7"/>
                </a:cxn>
                <a:cxn ang="T14">
                  <a:pos x="T8" y="T9"/>
                </a:cxn>
              </a:cxnLst>
              <a:rect l="T15" t="T16" r="T17" b="T18"/>
              <a:pathLst>
                <a:path w="336" h="152">
                  <a:moveTo>
                    <a:pt x="0" y="8"/>
                  </a:moveTo>
                  <a:cubicBezTo>
                    <a:pt x="32" y="56"/>
                    <a:pt x="64" y="104"/>
                    <a:pt x="96" y="104"/>
                  </a:cubicBezTo>
                  <a:cubicBezTo>
                    <a:pt x="128" y="104"/>
                    <a:pt x="160" y="0"/>
                    <a:pt x="192" y="8"/>
                  </a:cubicBezTo>
                  <a:cubicBezTo>
                    <a:pt x="224" y="16"/>
                    <a:pt x="264" y="152"/>
                    <a:pt x="288" y="152"/>
                  </a:cubicBezTo>
                  <a:cubicBezTo>
                    <a:pt x="312" y="152"/>
                    <a:pt x="296" y="16"/>
                    <a:pt x="336" y="8"/>
                  </a:cubicBez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zh-CN" altLang="en-US"/>
            </a:p>
          </p:txBody>
        </p:sp>
        <p:sp>
          <p:nvSpPr>
            <p:cNvPr id="56699" name="Text Box 379"/>
            <p:cNvSpPr txBox="1">
              <a:spLocks noChangeArrowheads="1"/>
            </p:cNvSpPr>
            <p:nvPr/>
          </p:nvSpPr>
          <p:spPr bwMode="auto">
            <a:xfrm>
              <a:off x="2882" y="3612"/>
              <a:ext cx="910"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zh-CN" b="1">
                <a:solidFill>
                  <a:srgbClr val="CC3300"/>
                </a:solidFill>
              </a:endParaRPr>
            </a:p>
          </p:txBody>
        </p:sp>
      </p:grpSp>
      <p:sp>
        <p:nvSpPr>
          <p:cNvPr id="56700" name="Text Box 380"/>
          <p:cNvSpPr txBox="1">
            <a:spLocks noChangeArrowheads="1"/>
          </p:cNvSpPr>
          <p:nvPr/>
        </p:nvSpPr>
        <p:spPr bwMode="auto">
          <a:xfrm>
            <a:off x="685800" y="5791200"/>
            <a:ext cx="16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2000" b="1" dirty="0" smtClean="0">
                <a:solidFill>
                  <a:srgbClr val="CC3300"/>
                </a:solidFill>
                <a:ea typeface="楷体" pitchFamily="49" charset="-122"/>
              </a:rPr>
              <a:t>Nano particles</a:t>
            </a:r>
            <a:endParaRPr lang="zh-CN" altLang="en-US" sz="2000" b="1" dirty="0">
              <a:solidFill>
                <a:srgbClr val="CC3300"/>
              </a:solidFill>
              <a:ea typeface="楷体" pitchFamily="49" charset="-122"/>
            </a:endParaRPr>
          </a:p>
        </p:txBody>
      </p:sp>
      <p:sp>
        <p:nvSpPr>
          <p:cNvPr id="56701" name="AutoShape 381"/>
          <p:cNvSpPr>
            <a:spLocks/>
          </p:cNvSpPr>
          <p:nvPr/>
        </p:nvSpPr>
        <p:spPr bwMode="auto">
          <a:xfrm>
            <a:off x="2362200" y="4419600"/>
            <a:ext cx="381000" cy="1600200"/>
          </a:xfrm>
          <a:prstGeom prst="leftBrace">
            <a:avLst>
              <a:gd name="adj1" fmla="val 3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latin typeface="楷体" pitchFamily="49" charset="-122"/>
              <a:ea typeface="楷体" pitchFamily="49" charset="-122"/>
            </a:endParaRPr>
          </a:p>
        </p:txBody>
      </p:sp>
      <p:sp>
        <p:nvSpPr>
          <p:cNvPr id="56702" name="Text Box 382"/>
          <p:cNvSpPr txBox="1">
            <a:spLocks noChangeArrowheads="1"/>
          </p:cNvSpPr>
          <p:nvPr/>
        </p:nvSpPr>
        <p:spPr bwMode="auto">
          <a:xfrm>
            <a:off x="2895600" y="4800600"/>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latin typeface="楷体" pitchFamily="49" charset="-122"/>
                <a:ea typeface="楷体" pitchFamily="49" charset="-122"/>
              </a:rPr>
              <a:t>Novel liposome components and production</a:t>
            </a:r>
            <a:endParaRPr lang="en-US" altLang="zh-CN" b="1" dirty="0">
              <a:latin typeface="楷体" pitchFamily="49" charset="-122"/>
              <a:ea typeface="楷体" pitchFamily="49" charset="-122"/>
            </a:endParaRPr>
          </a:p>
        </p:txBody>
      </p:sp>
      <p:sp>
        <p:nvSpPr>
          <p:cNvPr id="56703" name="Text Box 383"/>
          <p:cNvSpPr txBox="1">
            <a:spLocks noChangeArrowheads="1"/>
          </p:cNvSpPr>
          <p:nvPr/>
        </p:nvSpPr>
        <p:spPr bwMode="auto">
          <a:xfrm>
            <a:off x="2971800" y="5334000"/>
            <a:ext cx="5105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smtClean="0">
                <a:latin typeface="楷体" pitchFamily="49" charset="-122"/>
                <a:ea typeface="楷体" pitchFamily="49" charset="-122"/>
              </a:rPr>
              <a:t>Efficacy study(in vitro &amp; vivo)</a:t>
            </a:r>
            <a:endParaRPr lang="zh-CN" altLang="en-US" b="1" dirty="0">
              <a:latin typeface="楷体" pitchFamily="49" charset="-122"/>
              <a:ea typeface="楷体" pitchFamily="49" charset="-122"/>
            </a:endParaRPr>
          </a:p>
          <a:p>
            <a:pPr eaLnBrk="1" hangingPunct="1">
              <a:spcBef>
                <a:spcPct val="50000"/>
              </a:spcBef>
            </a:pPr>
            <a:r>
              <a:rPr lang="en-US" altLang="zh-CN" b="1" dirty="0" smtClean="0">
                <a:latin typeface="楷体" pitchFamily="49" charset="-122"/>
                <a:ea typeface="楷体" pitchFamily="49" charset="-122"/>
              </a:rPr>
              <a:t>Safety</a:t>
            </a:r>
            <a:endParaRPr lang="zh-CN" altLang="en-US" b="1" dirty="0">
              <a:latin typeface="楷体" pitchFamily="49" charset="-122"/>
              <a:ea typeface="楷体" pitchFamily="49" charset="-122"/>
            </a:endParaRPr>
          </a:p>
        </p:txBody>
      </p:sp>
      <p:sp>
        <p:nvSpPr>
          <p:cNvPr id="56704" name="Text Box 384"/>
          <p:cNvSpPr txBox="1">
            <a:spLocks noChangeArrowheads="1"/>
          </p:cNvSpPr>
          <p:nvPr/>
        </p:nvSpPr>
        <p:spPr bwMode="auto">
          <a:xfrm>
            <a:off x="2819400" y="42672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b="1" dirty="0" err="1" smtClean="0">
                <a:latin typeface="楷体" pitchFamily="49" charset="-122"/>
                <a:ea typeface="楷体" pitchFamily="49" charset="-122"/>
              </a:rPr>
              <a:t>Survivin</a:t>
            </a:r>
            <a:r>
              <a:rPr lang="en-US" altLang="zh-CN" b="1" dirty="0" smtClean="0">
                <a:latin typeface="楷体" pitchFamily="49" charset="-122"/>
                <a:ea typeface="楷体" pitchFamily="49" charset="-122"/>
              </a:rPr>
              <a:t> </a:t>
            </a:r>
            <a:r>
              <a:rPr lang="en-US" altLang="zh-CN" b="1" dirty="0">
                <a:latin typeface="楷体" pitchFamily="49" charset="-122"/>
                <a:ea typeface="楷体" pitchFamily="49" charset="-122"/>
              </a:rPr>
              <a:t>siRNA </a:t>
            </a:r>
            <a:r>
              <a:rPr lang="en-US" altLang="zh-CN" b="1" dirty="0" smtClean="0">
                <a:latin typeface="楷体" pitchFamily="49" charset="-122"/>
                <a:ea typeface="楷体" pitchFamily="49" charset="-122"/>
              </a:rPr>
              <a:t>sequence</a:t>
            </a:r>
            <a:endParaRPr lang="en-US" altLang="zh-CN" b="1" dirty="0">
              <a:latin typeface="楷体" pitchFamily="49" charset="-122"/>
              <a:ea typeface="楷体" pitchFamily="49" charset="-122"/>
            </a:endParaRPr>
          </a:p>
        </p:txBody>
      </p:sp>
      <p:sp>
        <p:nvSpPr>
          <p:cNvPr id="56705" name="Text Box 385"/>
          <p:cNvSpPr txBox="1">
            <a:spLocks noChangeArrowheads="1"/>
          </p:cNvSpPr>
          <p:nvPr/>
        </p:nvSpPr>
        <p:spPr bwMode="auto">
          <a:xfrm>
            <a:off x="2362200" y="762000"/>
            <a:ext cx="441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en-US" altLang="zh-CN" sz="2800" b="1" dirty="0" smtClean="0">
                <a:solidFill>
                  <a:srgbClr val="3333FF"/>
                </a:solidFill>
                <a:ea typeface="微软雅黑" pitchFamily="34" charset="-122"/>
              </a:rPr>
              <a:t>Novel </a:t>
            </a:r>
            <a:r>
              <a:rPr lang="en-US" altLang="zh-CN" sz="2800" b="1" dirty="0" err="1" smtClean="0">
                <a:solidFill>
                  <a:srgbClr val="3333FF"/>
                </a:solidFill>
                <a:ea typeface="微软雅黑" pitchFamily="34" charset="-122"/>
              </a:rPr>
              <a:t>Survivin</a:t>
            </a:r>
            <a:r>
              <a:rPr lang="en-US" altLang="zh-CN" sz="2800" b="1" dirty="0" smtClean="0">
                <a:solidFill>
                  <a:srgbClr val="3333FF"/>
                </a:solidFill>
                <a:ea typeface="微软雅黑" pitchFamily="34" charset="-122"/>
              </a:rPr>
              <a:t> siRNA therapy</a:t>
            </a:r>
            <a:endParaRPr lang="zh-CN" altLang="en-US" sz="2800" b="1" dirty="0">
              <a:solidFill>
                <a:srgbClr val="3333FF"/>
              </a:solidFill>
              <a:ea typeface="微软雅黑" pitchFamily="34" charset="-122"/>
            </a:endParaRPr>
          </a:p>
        </p:txBody>
      </p:sp>
    </p:spTree>
    <p:extLst>
      <p:ext uri="{BB962C8B-B14F-4D97-AF65-F5344CB8AC3E}">
        <p14:creationId xmlns:p14="http://schemas.microsoft.com/office/powerpoint/2010/main" val="244295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3905" y="2564904"/>
            <a:ext cx="6624736" cy="1200329"/>
          </a:xfrm>
          <a:prstGeom prst="rect">
            <a:avLst/>
          </a:prstGeom>
        </p:spPr>
        <p:txBody>
          <a:bodyPr wrap="square">
            <a:spAutoFit/>
          </a:bodyPr>
          <a:lstStyle/>
          <a:p>
            <a:r>
              <a:rPr lang="en-US" altLang="zh-CN" sz="2400" dirty="0"/>
              <a:t>Our study aims to evaluate the therapeutic effect of </a:t>
            </a:r>
            <a:r>
              <a:rPr lang="en-US" altLang="zh-CN" sz="2400" dirty="0" err="1"/>
              <a:t>survivin</a:t>
            </a:r>
            <a:r>
              <a:rPr lang="en-US" altLang="zh-CN" sz="2400" dirty="0"/>
              <a:t> siRNA </a:t>
            </a:r>
            <a:r>
              <a:rPr lang="en-US" altLang="zh-CN" sz="2400" dirty="0" err="1"/>
              <a:t>nano</a:t>
            </a:r>
            <a:r>
              <a:rPr lang="en-US" altLang="zh-CN" sz="2400" dirty="0"/>
              <a:t> particles, on liver </a:t>
            </a:r>
            <a:r>
              <a:rPr lang="en-US" altLang="zh-CN" sz="2400" dirty="0" smtClean="0"/>
              <a:t>cancer </a:t>
            </a:r>
            <a:r>
              <a:rPr lang="en-US" altLang="zh-CN" sz="2400" dirty="0"/>
              <a:t>both in vitro and in </a:t>
            </a:r>
            <a:r>
              <a:rPr lang="en-US" altLang="zh-CN" sz="2400" dirty="0" smtClean="0"/>
              <a:t>vivo</a:t>
            </a:r>
            <a:endParaRPr lang="zh-CN" altLang="en-US" sz="2400" dirty="0"/>
          </a:p>
        </p:txBody>
      </p:sp>
      <p:sp>
        <p:nvSpPr>
          <p:cNvPr id="3" name="矩形 2"/>
          <p:cNvSpPr/>
          <p:nvPr/>
        </p:nvSpPr>
        <p:spPr>
          <a:xfrm>
            <a:off x="2987824" y="1340768"/>
            <a:ext cx="4572000" cy="646331"/>
          </a:xfrm>
          <a:prstGeom prst="rect">
            <a:avLst/>
          </a:prstGeom>
        </p:spPr>
        <p:txBody>
          <a:bodyPr>
            <a:spAutoFit/>
          </a:bodyPr>
          <a:lstStyle/>
          <a:p>
            <a:r>
              <a:rPr lang="en-US" altLang="zh-CN" sz="3600" b="1" dirty="0" smtClean="0"/>
              <a:t>Aims</a:t>
            </a:r>
            <a:endParaRPr lang="zh-CN" altLang="en-US" sz="3600" b="1" dirty="0"/>
          </a:p>
        </p:txBody>
      </p:sp>
    </p:spTree>
    <p:extLst>
      <p:ext uri="{BB962C8B-B14F-4D97-AF65-F5344CB8AC3E}">
        <p14:creationId xmlns:p14="http://schemas.microsoft.com/office/powerpoint/2010/main" val="47024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340768"/>
            <a:ext cx="7704855" cy="3662541"/>
          </a:xfrm>
          <a:prstGeom prst="rect">
            <a:avLst/>
          </a:prstGeom>
        </p:spPr>
        <p:txBody>
          <a:bodyPr wrap="square">
            <a:spAutoFit/>
          </a:bodyPr>
          <a:lstStyle/>
          <a:p>
            <a:r>
              <a:rPr lang="en-US" altLang="zh-CN" b="1" dirty="0" smtClean="0"/>
              <a:t> </a:t>
            </a:r>
            <a:r>
              <a:rPr lang="en-US" altLang="zh-CN" sz="2800" b="1" dirty="0" smtClean="0"/>
              <a:t>Materials </a:t>
            </a:r>
            <a:r>
              <a:rPr lang="en-US" altLang="zh-CN" sz="2800" b="1" dirty="0"/>
              <a:t>and </a:t>
            </a:r>
            <a:r>
              <a:rPr lang="en-US" altLang="zh-CN" sz="2800" b="1" dirty="0" smtClean="0"/>
              <a:t>methods</a:t>
            </a:r>
          </a:p>
          <a:p>
            <a:pPr marL="342900" indent="-342900">
              <a:buAutoNum type="arabicPlain" startAt="2"/>
            </a:pPr>
            <a:endParaRPr lang="zh-CN" altLang="zh-CN" sz="2800" b="1" dirty="0"/>
          </a:p>
          <a:p>
            <a:pPr marL="514350" indent="-514350">
              <a:buAutoNum type="arabicPeriod"/>
            </a:pPr>
            <a:r>
              <a:rPr lang="en-US" altLang="zh-CN" sz="2800" dirty="0" smtClean="0"/>
              <a:t>Cell Lines: Human </a:t>
            </a:r>
            <a:r>
              <a:rPr lang="en-US" altLang="zh-CN" sz="2800" dirty="0"/>
              <a:t>hepatocellular carcinoma (HCC) cell line </a:t>
            </a:r>
            <a:r>
              <a:rPr lang="en-US" altLang="zh-CN" sz="2800" dirty="0" smtClean="0"/>
              <a:t>MHCC-97H</a:t>
            </a:r>
          </a:p>
          <a:p>
            <a:endParaRPr lang="en-US" altLang="zh-CN" sz="2800" dirty="0" smtClean="0"/>
          </a:p>
          <a:p>
            <a:r>
              <a:rPr lang="en-US" altLang="zh-CN" sz="2800" dirty="0" smtClean="0"/>
              <a:t>2. Construction of </a:t>
            </a:r>
            <a:r>
              <a:rPr lang="en-US" altLang="zh-CN" sz="2800" dirty="0" err="1"/>
              <a:t>survivin</a:t>
            </a:r>
            <a:r>
              <a:rPr lang="en-US" altLang="zh-CN" sz="2800" dirty="0"/>
              <a:t> siRNA </a:t>
            </a:r>
            <a:r>
              <a:rPr lang="en-US" altLang="zh-CN" sz="2800" dirty="0" err="1"/>
              <a:t>nanoliposomes</a:t>
            </a:r>
            <a:endParaRPr lang="en-US" altLang="zh-CN" sz="2800" dirty="0"/>
          </a:p>
          <a:p>
            <a:endParaRPr lang="en-US" altLang="zh-CN" dirty="0" smtClean="0"/>
          </a:p>
          <a:p>
            <a:endParaRPr lang="zh-CN" altLang="zh-CN" dirty="0"/>
          </a:p>
        </p:txBody>
      </p:sp>
    </p:spTree>
    <p:extLst>
      <p:ext uri="{BB962C8B-B14F-4D97-AF65-F5344CB8AC3E}">
        <p14:creationId xmlns:p14="http://schemas.microsoft.com/office/powerpoint/2010/main" val="233989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412776"/>
            <a:ext cx="7920880" cy="3477875"/>
          </a:xfrm>
          <a:prstGeom prst="rect">
            <a:avLst/>
          </a:prstGeom>
        </p:spPr>
        <p:txBody>
          <a:bodyPr wrap="square">
            <a:spAutoFit/>
          </a:bodyPr>
          <a:lstStyle/>
          <a:p>
            <a:r>
              <a:rPr lang="en-US" altLang="zh-CN" sz="2000" dirty="0" smtClean="0"/>
              <a:t>3. </a:t>
            </a:r>
            <a:r>
              <a:rPr lang="en-US" altLang="zh-CN" sz="2000" dirty="0"/>
              <a:t>Gene transfection in MHCC-97H cells </a:t>
            </a:r>
            <a:endParaRPr lang="en-US" altLang="zh-CN" sz="2000" dirty="0" smtClean="0"/>
          </a:p>
          <a:p>
            <a:endParaRPr lang="zh-CN" altLang="zh-CN" sz="2000" dirty="0"/>
          </a:p>
          <a:p>
            <a:r>
              <a:rPr lang="en-US" altLang="zh-CN" sz="2000" dirty="0" smtClean="0"/>
              <a:t>4. </a:t>
            </a:r>
            <a:r>
              <a:rPr lang="en-US" altLang="zh-CN" sz="2000" dirty="0"/>
              <a:t>Reverse transcription-quantitative polymerase chain reaction </a:t>
            </a:r>
            <a:endParaRPr lang="en-US" altLang="zh-CN" sz="2000" dirty="0" smtClean="0"/>
          </a:p>
          <a:p>
            <a:endParaRPr lang="en-US" altLang="zh-CN" sz="2000" dirty="0" smtClean="0"/>
          </a:p>
          <a:p>
            <a:r>
              <a:rPr lang="en-US" altLang="zh-CN" sz="2000" dirty="0" smtClean="0"/>
              <a:t>5 .Western blot</a:t>
            </a:r>
          </a:p>
          <a:p>
            <a:endParaRPr lang="zh-CN" altLang="zh-CN" sz="2000" dirty="0"/>
          </a:p>
          <a:p>
            <a:r>
              <a:rPr lang="en-US" altLang="zh-CN" sz="2000" dirty="0" smtClean="0"/>
              <a:t>6. </a:t>
            </a:r>
            <a:r>
              <a:rPr lang="en-US" altLang="zh-CN" sz="2000" dirty="0"/>
              <a:t>MTT </a:t>
            </a:r>
            <a:r>
              <a:rPr lang="en-US" altLang="zh-CN" sz="2000" dirty="0" smtClean="0"/>
              <a:t>assay</a:t>
            </a:r>
          </a:p>
          <a:p>
            <a:endParaRPr lang="zh-CN" altLang="zh-CN" sz="2000" dirty="0"/>
          </a:p>
          <a:p>
            <a:r>
              <a:rPr lang="en-US" altLang="zh-CN" sz="2000" dirty="0" smtClean="0"/>
              <a:t>7. </a:t>
            </a:r>
            <a:r>
              <a:rPr lang="en-US" altLang="zh-CN" sz="2000" dirty="0"/>
              <a:t>Hoechst and </a:t>
            </a:r>
            <a:r>
              <a:rPr lang="en-US" altLang="zh-CN" sz="2000" dirty="0" err="1"/>
              <a:t>Annexin</a:t>
            </a:r>
            <a:r>
              <a:rPr lang="en-US" altLang="zh-CN" sz="2000" dirty="0"/>
              <a:t> V-fluorescein </a:t>
            </a:r>
            <a:r>
              <a:rPr lang="en-US" altLang="zh-CN" sz="2000" dirty="0" err="1"/>
              <a:t>isothiocyanate</a:t>
            </a:r>
            <a:r>
              <a:rPr lang="en-US" altLang="zh-CN" sz="2000" dirty="0"/>
              <a:t> (FITC)/</a:t>
            </a:r>
            <a:r>
              <a:rPr lang="en-US" altLang="zh-CN" sz="2000" dirty="0" err="1"/>
              <a:t>propidium</a:t>
            </a:r>
            <a:r>
              <a:rPr lang="en-US" altLang="zh-CN" sz="2000" dirty="0"/>
              <a:t> iodide (PI) staining</a:t>
            </a:r>
            <a:endParaRPr lang="zh-CN" altLang="zh-CN" sz="2000" dirty="0"/>
          </a:p>
          <a:p>
            <a:endParaRPr lang="zh-CN" altLang="zh-CN" sz="2000" dirty="0"/>
          </a:p>
        </p:txBody>
      </p:sp>
    </p:spTree>
    <p:extLst>
      <p:ext uri="{BB962C8B-B14F-4D97-AF65-F5344CB8AC3E}">
        <p14:creationId xmlns:p14="http://schemas.microsoft.com/office/powerpoint/2010/main" val="3234274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120741773"/>
              </p:ext>
            </p:extLst>
          </p:nvPr>
        </p:nvGraphicFramePr>
        <p:xfrm>
          <a:off x="971600" y="1772816"/>
          <a:ext cx="6622987" cy="3051444"/>
        </p:xfrm>
        <a:graphic>
          <a:graphicData uri="http://schemas.openxmlformats.org/drawingml/2006/table">
            <a:tbl>
              <a:tblPr firstRow="1" firstCol="1" bandRow="1">
                <a:tableStyleId>{5C22544A-7EE6-4342-B048-85BDC9FD1C3A}</a:tableStyleId>
              </a:tblPr>
              <a:tblGrid>
                <a:gridCol w="1309291"/>
                <a:gridCol w="3244880"/>
                <a:gridCol w="1889195"/>
                <a:gridCol w="179621"/>
              </a:tblGrid>
              <a:tr h="1017148">
                <a:tc>
                  <a:txBody>
                    <a:bodyPr/>
                    <a:lstStyle/>
                    <a:p>
                      <a:pPr algn="just">
                        <a:spcAft>
                          <a:spcPts val="0"/>
                        </a:spcAft>
                      </a:pPr>
                      <a:r>
                        <a:rPr lang="en-US" sz="1050" kern="100" dirty="0">
                          <a:effectLst/>
                        </a:rPr>
                        <a:t>Gene</a:t>
                      </a:r>
                      <a:endParaRPr lang="zh-CN" sz="1050" kern="100" dirty="0">
                        <a:effectLst/>
                        <a:latin typeface="Calibri"/>
                        <a:ea typeface="宋体"/>
                        <a:cs typeface="Times New Roman"/>
                      </a:endParaRPr>
                    </a:p>
                  </a:txBody>
                  <a:tcPr marL="68580" marR="68580" marT="0" marB="0" anchor="ctr"/>
                </a:tc>
                <a:tc gridSpan="2">
                  <a:txBody>
                    <a:bodyPr/>
                    <a:lstStyle/>
                    <a:p>
                      <a:pPr algn="ctr">
                        <a:spcAft>
                          <a:spcPts val="0"/>
                        </a:spcAft>
                      </a:pPr>
                      <a:r>
                        <a:rPr lang="en-US" sz="1050" kern="100" dirty="0">
                          <a:effectLst/>
                        </a:rPr>
                        <a:t>Sequence (5’-3’)</a:t>
                      </a:r>
                      <a:endParaRPr lang="zh-CN" sz="1050" kern="100" dirty="0">
                        <a:effectLst/>
                        <a:latin typeface="Calibri"/>
                        <a:ea typeface="宋体"/>
                        <a:cs typeface="Times New Roman"/>
                      </a:endParaRPr>
                    </a:p>
                  </a:txBody>
                  <a:tcPr marL="68580" marR="68580" marT="0" marB="0" anchor="ctr"/>
                </a:tc>
                <a:tc hMerge="1">
                  <a:txBody>
                    <a:bodyPr/>
                    <a:lstStyle/>
                    <a:p>
                      <a:endParaRPr lang="zh-CN" altLang="en-US"/>
                    </a:p>
                  </a:txBody>
                  <a:tcPr/>
                </a:tc>
                <a:tc>
                  <a:txBody>
                    <a:bodyPr/>
                    <a:lstStyle/>
                    <a:p>
                      <a:pPr algn="just">
                        <a:spcAft>
                          <a:spcPts val="0"/>
                        </a:spcAft>
                      </a:pPr>
                      <a:r>
                        <a:rPr lang="en-US" sz="1050" kern="100" dirty="0">
                          <a:effectLst/>
                        </a:rPr>
                        <a:t>Length</a:t>
                      </a:r>
                      <a:endParaRPr lang="zh-CN" sz="1050" kern="100" dirty="0">
                        <a:effectLst/>
                        <a:latin typeface="Calibri"/>
                        <a:ea typeface="宋体"/>
                        <a:cs typeface="Times New Roman"/>
                      </a:endParaRPr>
                    </a:p>
                  </a:txBody>
                  <a:tcPr marL="68580" marR="68580" marT="0" marB="0" anchor="ctr"/>
                </a:tc>
              </a:tr>
              <a:tr h="339049">
                <a:tc rowSpan="2">
                  <a:txBody>
                    <a:bodyPr/>
                    <a:lstStyle/>
                    <a:p>
                      <a:pPr algn="just">
                        <a:spcAft>
                          <a:spcPts val="0"/>
                        </a:spcAft>
                      </a:pPr>
                      <a:r>
                        <a:rPr lang="en-US" sz="1050" kern="100">
                          <a:effectLst/>
                        </a:rPr>
                        <a:t>Survivin</a:t>
                      </a:r>
                      <a:endParaRPr lang="zh-CN" sz="1050" kern="100">
                        <a:effectLst/>
                        <a:latin typeface="Calibri"/>
                        <a:ea typeface="宋体"/>
                        <a:cs typeface="Times New Roman"/>
                      </a:endParaRPr>
                    </a:p>
                  </a:txBody>
                  <a:tcPr marL="68580" marR="68580" marT="0" marB="0" anchor="ctr"/>
                </a:tc>
                <a:tc>
                  <a:txBody>
                    <a:bodyPr/>
                    <a:lstStyle/>
                    <a:p>
                      <a:pPr algn="just">
                        <a:spcAft>
                          <a:spcPts val="0"/>
                        </a:spcAft>
                      </a:pPr>
                      <a:r>
                        <a:rPr lang="en-US" sz="1050" kern="100">
                          <a:effectLst/>
                        </a:rPr>
                        <a:t>Forward</a:t>
                      </a:r>
                      <a:endParaRPr lang="zh-CN" sz="1050" kern="100">
                        <a:effectLst/>
                        <a:latin typeface="Calibri"/>
                        <a:ea typeface="宋体"/>
                        <a:cs typeface="Times New Roman"/>
                      </a:endParaRPr>
                    </a:p>
                  </a:txBody>
                  <a:tcPr marL="68580" marR="68580" marT="0" marB="0" anchor="ctr"/>
                </a:tc>
                <a:tc>
                  <a:txBody>
                    <a:bodyPr/>
                    <a:lstStyle/>
                    <a:p>
                      <a:pPr algn="just">
                        <a:spcAft>
                          <a:spcPts val="0"/>
                        </a:spcAft>
                      </a:pPr>
                      <a:r>
                        <a:rPr lang="en-US" sz="1050" kern="100">
                          <a:effectLst/>
                        </a:rPr>
                        <a:t>ACGACCCCATAGAGGAACAT</a:t>
                      </a:r>
                      <a:endParaRPr lang="zh-CN" sz="1050" kern="100">
                        <a:effectLst/>
                        <a:latin typeface="Calibri"/>
                        <a:ea typeface="宋体"/>
                        <a:cs typeface="Times New Roman"/>
                      </a:endParaRPr>
                    </a:p>
                  </a:txBody>
                  <a:tcPr marL="68580" marR="68580" marT="0" marB="0" anchor="ctr"/>
                </a:tc>
                <a:tc rowSpan="2">
                  <a:txBody>
                    <a:bodyPr/>
                    <a:lstStyle/>
                    <a:p>
                      <a:pPr algn="just">
                        <a:spcAft>
                          <a:spcPts val="0"/>
                        </a:spcAft>
                      </a:pPr>
                      <a:r>
                        <a:rPr lang="en-US" sz="1050" kern="100">
                          <a:effectLst/>
                        </a:rPr>
                        <a:t>175 bp</a:t>
                      </a:r>
                      <a:endParaRPr lang="zh-CN" sz="1050" kern="100">
                        <a:effectLst/>
                        <a:latin typeface="Calibri"/>
                        <a:ea typeface="宋体"/>
                        <a:cs typeface="Times New Roman"/>
                      </a:endParaRPr>
                    </a:p>
                  </a:txBody>
                  <a:tcPr marL="68580" marR="68580" marT="0" marB="0" anchor="ctr"/>
                </a:tc>
              </a:tr>
              <a:tr h="678099">
                <a:tc vMerge="1">
                  <a:txBody>
                    <a:bodyPr/>
                    <a:lstStyle/>
                    <a:p>
                      <a:endParaRPr lang="zh-CN" altLang="en-US"/>
                    </a:p>
                  </a:txBody>
                  <a:tcPr/>
                </a:tc>
                <a:tc>
                  <a:txBody>
                    <a:bodyPr/>
                    <a:lstStyle/>
                    <a:p>
                      <a:pPr algn="just">
                        <a:spcAft>
                          <a:spcPts val="0"/>
                        </a:spcAft>
                      </a:pPr>
                      <a:r>
                        <a:rPr lang="en-US" sz="1050" kern="100">
                          <a:effectLst/>
                        </a:rPr>
                        <a:t>Reverse</a:t>
                      </a:r>
                      <a:endParaRPr lang="zh-CN" sz="1050" kern="100">
                        <a:effectLst/>
                        <a:latin typeface="Calibri"/>
                        <a:ea typeface="宋体"/>
                        <a:cs typeface="Times New Roman"/>
                      </a:endParaRPr>
                    </a:p>
                  </a:txBody>
                  <a:tcPr marL="68580" marR="68580" marT="0" marB="0" anchor="ctr"/>
                </a:tc>
                <a:tc>
                  <a:txBody>
                    <a:bodyPr/>
                    <a:lstStyle/>
                    <a:p>
                      <a:pPr algn="just">
                        <a:spcAft>
                          <a:spcPts val="0"/>
                        </a:spcAft>
                      </a:pPr>
                      <a:r>
                        <a:rPr lang="en-US" sz="1050" kern="100">
                          <a:effectLst/>
                        </a:rPr>
                        <a:t>TCCGCAGTTTCCTCAAATTC</a:t>
                      </a:r>
                      <a:endParaRPr lang="zh-CN" sz="1050" kern="100">
                        <a:effectLst/>
                        <a:latin typeface="Calibri"/>
                        <a:ea typeface="宋体"/>
                        <a:cs typeface="Times New Roman"/>
                      </a:endParaRPr>
                    </a:p>
                  </a:txBody>
                  <a:tcPr marL="68580" marR="68580" marT="0" marB="0" anchor="ctr"/>
                </a:tc>
                <a:tc vMerge="1">
                  <a:txBody>
                    <a:bodyPr/>
                    <a:lstStyle/>
                    <a:p>
                      <a:endParaRPr lang="zh-CN" altLang="en-US"/>
                    </a:p>
                  </a:txBody>
                  <a:tcPr/>
                </a:tc>
              </a:tr>
              <a:tr h="339049">
                <a:tc rowSpan="2">
                  <a:txBody>
                    <a:bodyPr/>
                    <a:lstStyle/>
                    <a:p>
                      <a:pPr algn="just">
                        <a:spcAft>
                          <a:spcPts val="0"/>
                        </a:spcAft>
                      </a:pPr>
                      <a:r>
                        <a:rPr lang="en-US" sz="1050" kern="100">
                          <a:effectLst/>
                        </a:rPr>
                        <a:t>GAPDH</a:t>
                      </a:r>
                      <a:endParaRPr lang="zh-CN" sz="1050" kern="100">
                        <a:effectLst/>
                        <a:latin typeface="Calibri"/>
                        <a:ea typeface="宋体"/>
                        <a:cs typeface="Times New Roman"/>
                      </a:endParaRPr>
                    </a:p>
                  </a:txBody>
                  <a:tcPr marL="68580" marR="68580" marT="0" marB="0" anchor="ctr"/>
                </a:tc>
                <a:tc>
                  <a:txBody>
                    <a:bodyPr/>
                    <a:lstStyle/>
                    <a:p>
                      <a:pPr algn="just">
                        <a:spcAft>
                          <a:spcPts val="0"/>
                        </a:spcAft>
                      </a:pPr>
                      <a:r>
                        <a:rPr lang="en-US" sz="1050" kern="100">
                          <a:effectLst/>
                        </a:rPr>
                        <a:t>Forward</a:t>
                      </a:r>
                      <a:endParaRPr lang="zh-CN" sz="1050" kern="100">
                        <a:effectLst/>
                        <a:latin typeface="Calibri"/>
                        <a:ea typeface="宋体"/>
                        <a:cs typeface="Times New Roman"/>
                      </a:endParaRPr>
                    </a:p>
                  </a:txBody>
                  <a:tcPr marL="68580" marR="68580" marT="0" marB="0" anchor="ctr"/>
                </a:tc>
                <a:tc>
                  <a:txBody>
                    <a:bodyPr/>
                    <a:lstStyle/>
                    <a:p>
                      <a:pPr algn="just">
                        <a:spcAft>
                          <a:spcPts val="0"/>
                        </a:spcAft>
                      </a:pPr>
                      <a:r>
                        <a:rPr lang="en-US" sz="1050" kern="100">
                          <a:effectLst/>
                        </a:rPr>
                        <a:t>GAAGGTGAAGGTCGGAGTC</a:t>
                      </a:r>
                      <a:endParaRPr lang="zh-CN" sz="1050" kern="100">
                        <a:effectLst/>
                        <a:latin typeface="Calibri"/>
                        <a:ea typeface="宋体"/>
                        <a:cs typeface="Times New Roman"/>
                      </a:endParaRPr>
                    </a:p>
                  </a:txBody>
                  <a:tcPr marL="68580" marR="68580" marT="0" marB="0" anchor="ctr"/>
                </a:tc>
                <a:tc rowSpan="2">
                  <a:txBody>
                    <a:bodyPr/>
                    <a:lstStyle/>
                    <a:p>
                      <a:pPr algn="just">
                        <a:spcAft>
                          <a:spcPts val="0"/>
                        </a:spcAft>
                      </a:pPr>
                      <a:r>
                        <a:rPr lang="en-US" sz="1050" kern="100">
                          <a:effectLst/>
                        </a:rPr>
                        <a:t>225 bp</a:t>
                      </a:r>
                      <a:endParaRPr lang="zh-CN" sz="1050" kern="100">
                        <a:effectLst/>
                        <a:latin typeface="Calibri"/>
                        <a:ea typeface="宋体"/>
                        <a:cs typeface="Times New Roman"/>
                      </a:endParaRPr>
                    </a:p>
                  </a:txBody>
                  <a:tcPr marL="68580" marR="68580" marT="0" marB="0" anchor="ctr"/>
                </a:tc>
              </a:tr>
              <a:tr h="678099">
                <a:tc vMerge="1">
                  <a:txBody>
                    <a:bodyPr/>
                    <a:lstStyle/>
                    <a:p>
                      <a:endParaRPr lang="zh-CN" altLang="en-US"/>
                    </a:p>
                  </a:txBody>
                  <a:tcPr/>
                </a:tc>
                <a:tc>
                  <a:txBody>
                    <a:bodyPr/>
                    <a:lstStyle/>
                    <a:p>
                      <a:pPr algn="just">
                        <a:spcAft>
                          <a:spcPts val="0"/>
                        </a:spcAft>
                      </a:pPr>
                      <a:r>
                        <a:rPr lang="en-US" sz="1050" kern="100">
                          <a:effectLst/>
                        </a:rPr>
                        <a:t>Reverse</a:t>
                      </a:r>
                      <a:endParaRPr lang="zh-CN" sz="1050" kern="100">
                        <a:effectLst/>
                        <a:latin typeface="Calibri"/>
                        <a:ea typeface="宋体"/>
                        <a:cs typeface="Times New Roman"/>
                      </a:endParaRPr>
                    </a:p>
                  </a:txBody>
                  <a:tcPr marL="68580" marR="68580" marT="0" marB="0" anchor="ctr"/>
                </a:tc>
                <a:tc>
                  <a:txBody>
                    <a:bodyPr/>
                    <a:lstStyle/>
                    <a:p>
                      <a:pPr algn="just">
                        <a:spcAft>
                          <a:spcPts val="0"/>
                        </a:spcAft>
                      </a:pPr>
                      <a:r>
                        <a:rPr lang="en-US" sz="1050" kern="100" dirty="0">
                          <a:effectLst/>
                        </a:rPr>
                        <a:t>GAAGATGGTGATGGGATTTC</a:t>
                      </a:r>
                      <a:endParaRPr lang="zh-CN" sz="1050" kern="100" dirty="0">
                        <a:effectLst/>
                        <a:latin typeface="Calibri"/>
                        <a:ea typeface="宋体"/>
                        <a:cs typeface="Times New Roman"/>
                      </a:endParaRPr>
                    </a:p>
                  </a:txBody>
                  <a:tcPr marL="68580" marR="68580" marT="0" marB="0" anchor="ctr"/>
                </a:tc>
                <a:tc vMerge="1">
                  <a:txBody>
                    <a:bodyPr/>
                    <a:lstStyle/>
                    <a:p>
                      <a:endParaRPr lang="zh-CN" altLang="en-US"/>
                    </a:p>
                  </a:txBody>
                  <a:tcPr/>
                </a:tc>
              </a:tr>
            </a:tbl>
          </a:graphicData>
        </a:graphic>
      </p:graphicFrame>
      <p:sp>
        <p:nvSpPr>
          <p:cNvPr id="3" name="Rectangle 1"/>
          <p:cNvSpPr>
            <a:spLocks noChangeArrowheads="1"/>
          </p:cNvSpPr>
          <p:nvPr/>
        </p:nvSpPr>
        <p:spPr bwMode="auto">
          <a:xfrm>
            <a:off x="971600" y="695980"/>
            <a:ext cx="539275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Table 1 Sequences of RT-qPCR primers</a:t>
            </a:r>
            <a:endParaRPr kumimoji="0" lang="en-US" altLang="zh-CN" sz="24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1"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045825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674673"/>
            <a:ext cx="7632848" cy="2585323"/>
          </a:xfrm>
          <a:prstGeom prst="rect">
            <a:avLst/>
          </a:prstGeom>
        </p:spPr>
        <p:txBody>
          <a:bodyPr wrap="square">
            <a:spAutoFit/>
          </a:bodyPr>
          <a:lstStyle/>
          <a:p>
            <a:r>
              <a:rPr lang="en-US" altLang="zh-CN" b="1" dirty="0" smtClean="0"/>
              <a:t>8. </a:t>
            </a:r>
            <a:r>
              <a:rPr lang="en-US" altLang="zh-CN" b="1" dirty="0"/>
              <a:t>MHCC97H xenograft model and treatment</a:t>
            </a:r>
            <a:r>
              <a:rPr lang="en-US" altLang="zh-CN" dirty="0"/>
              <a:t> </a:t>
            </a:r>
            <a:endParaRPr lang="en-US" altLang="zh-CN" dirty="0" smtClean="0"/>
          </a:p>
          <a:p>
            <a:endParaRPr lang="en-US" altLang="zh-CN" dirty="0" smtClean="0"/>
          </a:p>
          <a:p>
            <a:r>
              <a:rPr lang="en-US" altLang="zh-CN" dirty="0"/>
              <a:t>MHCC97H cells (4-6×10</a:t>
            </a:r>
            <a:r>
              <a:rPr lang="en-US" altLang="zh-CN" baseline="30000" dirty="0"/>
              <a:t>6</a:t>
            </a:r>
            <a:r>
              <a:rPr lang="en-US" altLang="zh-CN" dirty="0"/>
              <a:t>/0.2 mL) were subcutaneously inoculated in male BALB/c nude </a:t>
            </a:r>
            <a:r>
              <a:rPr lang="en-US" altLang="zh-CN" dirty="0" smtClean="0"/>
              <a:t>mice</a:t>
            </a:r>
          </a:p>
          <a:p>
            <a:endParaRPr lang="en-US" altLang="zh-CN" dirty="0" smtClean="0"/>
          </a:p>
          <a:p>
            <a:r>
              <a:rPr lang="en-US" altLang="zh-CN" dirty="0" smtClean="0"/>
              <a:t>Four </a:t>
            </a:r>
            <a:r>
              <a:rPr lang="en-US" altLang="zh-CN" dirty="0"/>
              <a:t>groups (n=6</a:t>
            </a:r>
            <a:r>
              <a:rPr lang="en-US" altLang="zh-CN" dirty="0" smtClean="0"/>
              <a:t>)</a:t>
            </a:r>
          </a:p>
          <a:p>
            <a:endParaRPr lang="en-US" altLang="zh-CN" dirty="0" smtClean="0"/>
          </a:p>
          <a:p>
            <a:r>
              <a:rPr lang="en-US" altLang="zh-CN" dirty="0" smtClean="0"/>
              <a:t>siRNA </a:t>
            </a:r>
            <a:r>
              <a:rPr lang="en-US" altLang="zh-CN" dirty="0" err="1"/>
              <a:t>nanoliposome</a:t>
            </a:r>
            <a:r>
              <a:rPr lang="en-US" altLang="zh-CN" dirty="0"/>
              <a:t> (3 mg/kg, twice a </a:t>
            </a:r>
            <a:r>
              <a:rPr lang="en-US" altLang="zh-CN" dirty="0" smtClean="0"/>
              <a:t>week,4 weeks)</a:t>
            </a:r>
            <a:endParaRPr lang="zh-CN" altLang="zh-CN" dirty="0"/>
          </a:p>
          <a:p>
            <a:endParaRPr lang="zh-CN" altLang="zh-CN" dirty="0"/>
          </a:p>
        </p:txBody>
      </p:sp>
    </p:spTree>
    <p:extLst>
      <p:ext uri="{BB962C8B-B14F-4D97-AF65-F5344CB8AC3E}">
        <p14:creationId xmlns:p14="http://schemas.microsoft.com/office/powerpoint/2010/main" val="4205747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TotalTime>
  <Words>878</Words>
  <Application>Microsoft Office PowerPoint</Application>
  <PresentationFormat>全屏显示(4:3)</PresentationFormat>
  <Paragraphs>217</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聚合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http:/sdwm.org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深度联盟http:/sdwm.org</dc:creator>
  <cp:lastModifiedBy>深度联盟http:/sdwm.org</cp:lastModifiedBy>
  <cp:revision>15</cp:revision>
  <dcterms:created xsi:type="dcterms:W3CDTF">2015-10-22T00:06:44Z</dcterms:created>
  <dcterms:modified xsi:type="dcterms:W3CDTF">2015-10-22T08:56:00Z</dcterms:modified>
</cp:coreProperties>
</file>