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8" r:id="rId1"/>
    <p:sldMasterId id="2147483691" r:id="rId2"/>
  </p:sldMasterIdLst>
  <p:notesMasterIdLst>
    <p:notesMasterId r:id="rId23"/>
  </p:notesMasterIdLst>
  <p:handoutMasterIdLst>
    <p:handoutMasterId r:id="rId24"/>
  </p:handoutMasterIdLst>
  <p:sldIdLst>
    <p:sldId id="288" r:id="rId3"/>
    <p:sldId id="512" r:id="rId4"/>
    <p:sldId id="462" r:id="rId5"/>
    <p:sldId id="513" r:id="rId6"/>
    <p:sldId id="514" r:id="rId7"/>
    <p:sldId id="515" r:id="rId8"/>
    <p:sldId id="516" r:id="rId9"/>
    <p:sldId id="517" r:id="rId10"/>
    <p:sldId id="525" r:id="rId11"/>
    <p:sldId id="467" r:id="rId12"/>
    <p:sldId id="502" r:id="rId13"/>
    <p:sldId id="509" r:id="rId14"/>
    <p:sldId id="518" r:id="rId15"/>
    <p:sldId id="519" r:id="rId16"/>
    <p:sldId id="520" r:id="rId17"/>
    <p:sldId id="521" r:id="rId18"/>
    <p:sldId id="522" r:id="rId19"/>
    <p:sldId id="524" r:id="rId20"/>
    <p:sldId id="526" r:id="rId21"/>
    <p:sldId id="523" r:id="rId22"/>
  </p:sldIdLst>
  <p:sldSz cx="9144000" cy="6858000" type="screen4x3"/>
  <p:notesSz cx="67818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99FF99"/>
    <a:srgbClr val="66FF33"/>
    <a:srgbClr val="FFFF99"/>
    <a:srgbClr val="CCFF99"/>
    <a:srgbClr val="000099"/>
    <a:srgbClr val="00E3DE"/>
    <a:srgbClr val="0000CC"/>
    <a:srgbClr val="000066"/>
    <a:srgbClr val="0C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7" autoAdjust="0"/>
    <p:restoredTop sz="92895" autoAdjust="0"/>
  </p:normalViewPr>
  <p:slideViewPr>
    <p:cSldViewPr>
      <p:cViewPr>
        <p:scale>
          <a:sx n="80" d="100"/>
          <a:sy n="80" d="100"/>
        </p:scale>
        <p:origin x="-156" y="-30"/>
      </p:cViewPr>
      <p:guideLst>
        <p:guide orient="horz" pos="2160"/>
        <p:guide pos="2880"/>
      </p:guideLst>
    </p:cSldViewPr>
  </p:slideViewPr>
  <p:notesTextViewPr>
    <p:cViewPr>
      <p:scale>
        <a:sx n="100" d="100"/>
        <a:sy n="100" d="100"/>
      </p:scale>
      <p:origin x="0" y="0"/>
    </p:cViewPr>
  </p:notesTextViewPr>
  <p:notesViewPr>
    <p:cSldViewPr>
      <p:cViewPr>
        <p:scale>
          <a:sx n="106" d="100"/>
          <a:sy n="106" d="100"/>
        </p:scale>
        <p:origin x="-1770" y="1614"/>
      </p:cViewPr>
      <p:guideLst>
        <p:guide orient="horz" pos="3127"/>
        <p:guide pos="21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1750" y="0"/>
            <a:ext cx="2938463" cy="496888"/>
          </a:xfrm>
          <a:prstGeom prst="rect">
            <a:avLst/>
          </a:prstGeom>
        </p:spPr>
        <p:txBody>
          <a:bodyPr vert="horz" lIns="91440" tIns="45720" rIns="91440" bIns="45720" rtlCol="0"/>
          <a:lstStyle>
            <a:lvl1pPr algn="r">
              <a:defRPr sz="1200"/>
            </a:lvl1pPr>
          </a:lstStyle>
          <a:p>
            <a:fld id="{C4FF07C8-0B3B-405B-A669-B883099DFE7C}" type="datetimeFigureOut">
              <a:rPr lang="en-US" smtClean="0"/>
              <a:t>12/1/2014</a:t>
            </a:fld>
            <a:endParaRPr lang="en-US"/>
          </a:p>
        </p:txBody>
      </p:sp>
      <p:sp>
        <p:nvSpPr>
          <p:cNvPr id="4" name="Footer Placeholder 3"/>
          <p:cNvSpPr>
            <a:spLocks noGrp="1"/>
          </p:cNvSpPr>
          <p:nvPr>
            <p:ph type="ftr" sz="quarter" idx="2"/>
          </p:nvPr>
        </p:nvSpPr>
        <p:spPr>
          <a:xfrm>
            <a:off x="0" y="9428163"/>
            <a:ext cx="2938463"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1750" y="9428163"/>
            <a:ext cx="2938463" cy="496887"/>
          </a:xfrm>
          <a:prstGeom prst="rect">
            <a:avLst/>
          </a:prstGeom>
        </p:spPr>
        <p:txBody>
          <a:bodyPr vert="horz" lIns="91440" tIns="45720" rIns="91440" bIns="45720" rtlCol="0" anchor="b"/>
          <a:lstStyle>
            <a:lvl1pPr algn="r">
              <a:defRPr sz="1200"/>
            </a:lvl1pPr>
          </a:lstStyle>
          <a:p>
            <a:fld id="{E0449E5B-84A8-4C68-8113-B071AB478284}" type="slidenum">
              <a:rPr lang="en-US" smtClean="0"/>
              <a:t>‹#›</a:t>
            </a:fld>
            <a:endParaRPr lang="en-US"/>
          </a:p>
        </p:txBody>
      </p:sp>
    </p:spTree>
    <p:extLst>
      <p:ext uri="{BB962C8B-B14F-4D97-AF65-F5344CB8AC3E}">
        <p14:creationId xmlns:p14="http://schemas.microsoft.com/office/powerpoint/2010/main" val="4149415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38780" cy="496332"/>
          </a:xfrm>
          <a:prstGeom prst="rect">
            <a:avLst/>
          </a:prstGeom>
        </p:spPr>
        <p:txBody>
          <a:bodyPr vert="horz" lIns="86005" tIns="43003" rIns="86005" bIns="43003" rtlCol="0"/>
          <a:lstStyle>
            <a:lvl1pPr algn="l">
              <a:defRPr sz="1100"/>
            </a:lvl1pPr>
          </a:lstStyle>
          <a:p>
            <a:endParaRPr lang="en-US"/>
          </a:p>
        </p:txBody>
      </p:sp>
      <p:sp>
        <p:nvSpPr>
          <p:cNvPr id="3" name="Date Placeholder 2"/>
          <p:cNvSpPr>
            <a:spLocks noGrp="1"/>
          </p:cNvSpPr>
          <p:nvPr>
            <p:ph type="dt" idx="1"/>
          </p:nvPr>
        </p:nvSpPr>
        <p:spPr>
          <a:xfrm>
            <a:off x="3841451" y="1"/>
            <a:ext cx="2938780" cy="496332"/>
          </a:xfrm>
          <a:prstGeom prst="rect">
            <a:avLst/>
          </a:prstGeom>
        </p:spPr>
        <p:txBody>
          <a:bodyPr vert="horz" lIns="86005" tIns="43003" rIns="86005" bIns="43003" rtlCol="0"/>
          <a:lstStyle>
            <a:lvl1pPr algn="r">
              <a:defRPr sz="1100"/>
            </a:lvl1pPr>
          </a:lstStyle>
          <a:p>
            <a:fld id="{71FA84E3-FE0C-4412-AD11-6647DFD0D6DA}" type="datetimeFigureOut">
              <a:rPr lang="en-US" smtClean="0"/>
              <a:pPr/>
              <a:t>12/1/2014</a:t>
            </a:fld>
            <a:endParaRPr lang="en-US"/>
          </a:p>
        </p:txBody>
      </p:sp>
      <p:sp>
        <p:nvSpPr>
          <p:cNvPr id="4" name="Slide Image Placeholder 3"/>
          <p:cNvSpPr>
            <a:spLocks noGrp="1" noRot="1" noChangeAspect="1"/>
          </p:cNvSpPr>
          <p:nvPr>
            <p:ph type="sldImg" idx="2"/>
          </p:nvPr>
        </p:nvSpPr>
        <p:spPr>
          <a:xfrm>
            <a:off x="244475" y="730250"/>
            <a:ext cx="6292850" cy="4719638"/>
          </a:xfrm>
          <a:prstGeom prst="rect">
            <a:avLst/>
          </a:prstGeom>
          <a:noFill/>
          <a:ln w="12700">
            <a:solidFill>
              <a:prstClr val="black"/>
            </a:solidFill>
          </a:ln>
        </p:spPr>
        <p:txBody>
          <a:bodyPr vert="horz" lIns="86005" tIns="43003" rIns="86005" bIns="43003" rtlCol="0" anchor="ctr"/>
          <a:lstStyle/>
          <a:p>
            <a:endParaRPr lang="en-US"/>
          </a:p>
        </p:txBody>
      </p:sp>
      <p:sp>
        <p:nvSpPr>
          <p:cNvPr id="5" name="Notes Placeholder 4"/>
          <p:cNvSpPr>
            <a:spLocks noGrp="1"/>
          </p:cNvSpPr>
          <p:nvPr>
            <p:ph type="body" sz="quarter" idx="3"/>
          </p:nvPr>
        </p:nvSpPr>
        <p:spPr>
          <a:xfrm>
            <a:off x="678181" y="5614246"/>
            <a:ext cx="5587613" cy="3567894"/>
          </a:xfrm>
          <a:prstGeom prst="rect">
            <a:avLst/>
          </a:prstGeom>
        </p:spPr>
        <p:txBody>
          <a:bodyPr vert="horz" lIns="86005" tIns="43003" rIns="86005" bIns="43003" rtlCol="0">
            <a:normAutofit/>
          </a:bodyPr>
          <a:lstStyle/>
          <a:p>
            <a:pPr marL="0" marR="0" lvl="0" indent="0" algn="l" defTabSz="892261" rtl="0" eaLnBrk="1" fontAlgn="auto" latinLnBrk="0" hangingPunct="1">
              <a:lnSpc>
                <a:spcPct val="100000"/>
              </a:lnSpc>
              <a:spcBef>
                <a:spcPts val="0"/>
              </a:spcBef>
              <a:spcAft>
                <a:spcPts val="0"/>
              </a:spcAft>
              <a:buClrTx/>
              <a:buSzTx/>
              <a:buFontTx/>
              <a:buNone/>
              <a:tabLst/>
              <a:defRPr/>
            </a:pPr>
            <a:endParaRPr lang="en-US" sz="1800" b="0" i="0" u="none" strike="noStrike" dirty="0" smtClean="0">
              <a:effectLst/>
              <a:latin typeface="Arial"/>
            </a:endParaRPr>
          </a:p>
          <a:p>
            <a:pPr lvl="0"/>
            <a:endParaRPr lang="en-US" dirty="0"/>
          </a:p>
        </p:txBody>
      </p:sp>
      <p:sp>
        <p:nvSpPr>
          <p:cNvPr id="6" name="Footer Placeholder 5"/>
          <p:cNvSpPr>
            <a:spLocks noGrp="1"/>
          </p:cNvSpPr>
          <p:nvPr>
            <p:ph type="ftr" sz="quarter" idx="4"/>
          </p:nvPr>
        </p:nvSpPr>
        <p:spPr>
          <a:xfrm>
            <a:off x="0" y="9428583"/>
            <a:ext cx="2938780" cy="496332"/>
          </a:xfrm>
          <a:prstGeom prst="rect">
            <a:avLst/>
          </a:prstGeom>
        </p:spPr>
        <p:txBody>
          <a:bodyPr vert="horz" lIns="86005" tIns="43003" rIns="86005" bIns="43003" rtlCol="0" anchor="b"/>
          <a:lstStyle>
            <a:lvl1pPr algn="l">
              <a:defRPr sz="1100"/>
            </a:lvl1pPr>
          </a:lstStyle>
          <a:p>
            <a:endParaRPr lang="en-US"/>
          </a:p>
        </p:txBody>
      </p:sp>
      <p:sp>
        <p:nvSpPr>
          <p:cNvPr id="7" name="Slide Number Placeholder 6"/>
          <p:cNvSpPr>
            <a:spLocks noGrp="1"/>
          </p:cNvSpPr>
          <p:nvPr>
            <p:ph type="sldNum" sz="quarter" idx="5"/>
          </p:nvPr>
        </p:nvSpPr>
        <p:spPr>
          <a:xfrm>
            <a:off x="3841451" y="9428583"/>
            <a:ext cx="2938780" cy="496332"/>
          </a:xfrm>
          <a:prstGeom prst="rect">
            <a:avLst/>
          </a:prstGeom>
        </p:spPr>
        <p:txBody>
          <a:bodyPr vert="horz" lIns="86005" tIns="43003" rIns="86005" bIns="43003" rtlCol="0" anchor="b"/>
          <a:lstStyle>
            <a:lvl1pPr algn="r">
              <a:defRPr sz="1100"/>
            </a:lvl1pPr>
          </a:lstStyle>
          <a:p>
            <a:fld id="{DA0BE653-1B5F-4D16-B4B9-2D979002C287}" type="slidenum">
              <a:rPr lang="en-US" smtClean="0"/>
              <a:pPr/>
              <a:t>‹#›</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302021592"/>
              </p:ext>
            </p:extLst>
          </p:nvPr>
        </p:nvGraphicFramePr>
        <p:xfrm>
          <a:off x="589722" y="5614246"/>
          <a:ext cx="5602357" cy="3580096"/>
        </p:xfrm>
        <a:graphic>
          <a:graphicData uri="http://schemas.openxmlformats.org/drawingml/2006/table">
            <a:tbl>
              <a:tblPr firstRow="1" bandRow="1">
                <a:tableStyleId>{5C22544A-7EE6-4342-B048-85BDC9FD1C3A}</a:tableStyleId>
              </a:tblPr>
              <a:tblGrid>
                <a:gridCol w="5602357"/>
              </a:tblGrid>
              <a:tr h="447512">
                <a:tc>
                  <a:txBody>
                    <a:bodyPr/>
                    <a:lstStyle/>
                    <a:p>
                      <a:endParaRPr lang="en-US" sz="1900" dirty="0"/>
                    </a:p>
                  </a:txBody>
                  <a:tcPr marL="88458" marR="88458" marT="48820" marB="48820">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a:p>
                  </a:txBody>
                  <a:tcPr marL="88458" marR="88458" marT="48820" marB="4882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47512">
                <a:tc>
                  <a:txBody>
                    <a:bodyPr/>
                    <a:lstStyle/>
                    <a:p>
                      <a:endParaRPr lang="en-US" sz="1900" dirty="0"/>
                    </a:p>
                  </a:txBody>
                  <a:tcPr marL="88458" marR="88458" marT="48820" marB="48820">
                    <a:lnT w="6350" cap="flat" cmpd="sng" algn="ctr">
                      <a:solidFill>
                        <a:schemeClr val="tx1"/>
                      </a:solidFill>
                      <a:prstDash val="sysDot"/>
                      <a:round/>
                      <a:headEnd type="none" w="med" len="med"/>
                      <a:tailEnd type="none" w="med" len="med"/>
                    </a:lnT>
                    <a:solidFill>
                      <a:schemeClr val="bg1"/>
                    </a:solidFill>
                  </a:tcPr>
                </a:tc>
              </a:tr>
            </a:tbl>
          </a:graphicData>
        </a:graphic>
      </p:graphicFrame>
    </p:spTree>
    <p:extLst>
      <p:ext uri="{BB962C8B-B14F-4D97-AF65-F5344CB8AC3E}">
        <p14:creationId xmlns:p14="http://schemas.microsoft.com/office/powerpoint/2010/main" val="465352692"/>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lang="en-US" sz="1800" b="0" i="0" u="none" strike="noStrike" kern="1200" smtClean="0">
        <a:solidFill>
          <a:schemeClr val="tx1"/>
        </a:solidFill>
        <a:effectLst/>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Butane" TargetMode="External"/><Relationship Id="rId3" Type="http://schemas.openxmlformats.org/officeDocument/2006/relationships/hyperlink" Target="http://en.wikipedia.org/wiki/Molecular_weight" TargetMode="External"/><Relationship Id="rId7" Type="http://schemas.openxmlformats.org/officeDocument/2006/relationships/hyperlink" Target="http://en.wikipedia.org/wiki/Propan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Ethane" TargetMode="External"/><Relationship Id="rId5" Type="http://schemas.openxmlformats.org/officeDocument/2006/relationships/hyperlink" Target="http://en.wikipedia.org/wiki/Methane" TargetMode="External"/><Relationship Id="rId4" Type="http://schemas.openxmlformats.org/officeDocument/2006/relationships/hyperlink" Target="http://en.wikipedia.org/wiki/Hydrocarb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Ethanolamin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en.wikipedia.org/wiki/Methyl_diethanolamin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54670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909638" y="744538"/>
            <a:ext cx="4962525" cy="3722687"/>
          </a:xfrm>
          <a:ln/>
        </p:spPr>
      </p:sp>
      <p:sp>
        <p:nvSpPr>
          <p:cNvPr id="15363" name="Rectangle 3"/>
          <p:cNvSpPr>
            <a:spLocks noGrp="1" noChangeArrowheads="1"/>
          </p:cNvSpPr>
          <p:nvPr>
            <p:ph type="body" idx="1"/>
          </p:nvPr>
        </p:nvSpPr>
        <p:spPr>
          <a:noFill/>
          <a:ln/>
        </p:spPr>
        <p:txBody>
          <a:bodyPr/>
          <a:lstStyle/>
          <a:p>
            <a:r>
              <a:rPr lang="en-US" dirty="0" err="1" smtClean="0"/>
              <a:t>Electonegatice</a:t>
            </a:r>
            <a:r>
              <a:rPr lang="en-US" dirty="0" smtClean="0"/>
              <a:t> sites such as epoxy, carboxyl</a:t>
            </a:r>
            <a:r>
              <a:rPr lang="en-US" baseline="0" dirty="0" smtClean="0"/>
              <a:t> and </a:t>
            </a:r>
            <a:r>
              <a:rPr lang="en-US" baseline="0" dirty="0" err="1" smtClean="0"/>
              <a:t>hydoxyl</a:t>
            </a:r>
            <a:r>
              <a:rPr lang="en-US" baseline="0" dirty="0" smtClean="0"/>
              <a:t> easily interacts with metal hydroxides which is the seeds for metal oxide </a:t>
            </a:r>
            <a:r>
              <a:rPr lang="en-US" baseline="0" dirty="0" err="1" smtClean="0"/>
              <a:t>nanopaticles</a:t>
            </a:r>
            <a:endParaRPr lang="en-US" dirty="0" smtClean="0"/>
          </a:p>
        </p:txBody>
      </p:sp>
    </p:spTree>
    <p:extLst>
      <p:ext uri="{BB962C8B-B14F-4D97-AF65-F5344CB8AC3E}">
        <p14:creationId xmlns:p14="http://schemas.microsoft.com/office/powerpoint/2010/main" val="206163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0BE653-1B5F-4D16-B4B9-2D979002C287}" type="slidenum">
              <a:rPr lang="en-US" smtClean="0"/>
              <a:pPr/>
              <a:t>1</a:t>
            </a:fld>
            <a:endParaRPr lang="en-US"/>
          </a:p>
        </p:txBody>
      </p:sp>
    </p:spTree>
    <p:extLst>
      <p:ext uri="{BB962C8B-B14F-4D97-AF65-F5344CB8AC3E}">
        <p14:creationId xmlns:p14="http://schemas.microsoft.com/office/powerpoint/2010/main" val="420117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40402" y="9427966"/>
            <a:ext cx="294030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2500">
                <a:solidFill>
                  <a:schemeClr val="tx1"/>
                </a:solidFill>
                <a:latin typeface="Trebuchet MS" pitchFamily="34" charset="0"/>
                <a:cs typeface="Arial" charset="0"/>
              </a:defRPr>
            </a:lvl1pPr>
            <a:lvl2pPr marL="742950" indent="-285750" defTabSz="931863">
              <a:defRPr sz="2500">
                <a:solidFill>
                  <a:schemeClr val="tx1"/>
                </a:solidFill>
                <a:latin typeface="Trebuchet MS" pitchFamily="34" charset="0"/>
                <a:cs typeface="Arial" charset="0"/>
              </a:defRPr>
            </a:lvl2pPr>
            <a:lvl3pPr marL="1143000" indent="-228600" defTabSz="931863">
              <a:defRPr sz="2500">
                <a:solidFill>
                  <a:schemeClr val="tx1"/>
                </a:solidFill>
                <a:latin typeface="Trebuchet MS" pitchFamily="34" charset="0"/>
                <a:cs typeface="Arial" charset="0"/>
              </a:defRPr>
            </a:lvl3pPr>
            <a:lvl4pPr marL="1600200" indent="-228600" defTabSz="931863">
              <a:defRPr sz="2500">
                <a:solidFill>
                  <a:schemeClr val="tx1"/>
                </a:solidFill>
                <a:latin typeface="Trebuchet MS" pitchFamily="34" charset="0"/>
                <a:cs typeface="Arial" charset="0"/>
              </a:defRPr>
            </a:lvl4pPr>
            <a:lvl5pPr marL="2057400" indent="-228600" defTabSz="931863">
              <a:defRPr sz="2500">
                <a:solidFill>
                  <a:schemeClr val="tx1"/>
                </a:solidFill>
                <a:latin typeface="Trebuchet MS" pitchFamily="34" charset="0"/>
                <a:cs typeface="Arial" charset="0"/>
              </a:defRPr>
            </a:lvl5pPr>
            <a:lvl6pPr marL="2514600" indent="-228600" defTabSz="931863" eaLnBrk="0" fontAlgn="base" hangingPunct="0">
              <a:spcBef>
                <a:spcPct val="0"/>
              </a:spcBef>
              <a:spcAft>
                <a:spcPct val="0"/>
              </a:spcAft>
              <a:defRPr sz="2500">
                <a:solidFill>
                  <a:schemeClr val="tx1"/>
                </a:solidFill>
                <a:latin typeface="Trebuchet MS" pitchFamily="34" charset="0"/>
                <a:cs typeface="Arial" charset="0"/>
              </a:defRPr>
            </a:lvl6pPr>
            <a:lvl7pPr marL="2971800" indent="-228600" defTabSz="931863" eaLnBrk="0" fontAlgn="base" hangingPunct="0">
              <a:spcBef>
                <a:spcPct val="0"/>
              </a:spcBef>
              <a:spcAft>
                <a:spcPct val="0"/>
              </a:spcAft>
              <a:defRPr sz="2500">
                <a:solidFill>
                  <a:schemeClr val="tx1"/>
                </a:solidFill>
                <a:latin typeface="Trebuchet MS" pitchFamily="34" charset="0"/>
                <a:cs typeface="Arial" charset="0"/>
              </a:defRPr>
            </a:lvl7pPr>
            <a:lvl8pPr marL="3429000" indent="-228600" defTabSz="931863" eaLnBrk="0" fontAlgn="base" hangingPunct="0">
              <a:spcBef>
                <a:spcPct val="0"/>
              </a:spcBef>
              <a:spcAft>
                <a:spcPct val="0"/>
              </a:spcAft>
              <a:defRPr sz="2500">
                <a:solidFill>
                  <a:schemeClr val="tx1"/>
                </a:solidFill>
                <a:latin typeface="Trebuchet MS" pitchFamily="34" charset="0"/>
                <a:cs typeface="Arial" charset="0"/>
              </a:defRPr>
            </a:lvl8pPr>
            <a:lvl9pPr marL="3886200" indent="-228600" defTabSz="931863" eaLnBrk="0" fontAlgn="base" hangingPunct="0">
              <a:spcBef>
                <a:spcPct val="0"/>
              </a:spcBef>
              <a:spcAft>
                <a:spcPct val="0"/>
              </a:spcAft>
              <a:defRPr sz="2500">
                <a:solidFill>
                  <a:schemeClr val="tx1"/>
                </a:solidFill>
                <a:latin typeface="Trebuchet MS" pitchFamily="34" charset="0"/>
                <a:cs typeface="Arial" charset="0"/>
              </a:defRPr>
            </a:lvl9pPr>
          </a:lstStyle>
          <a:p>
            <a:pPr algn="r" eaLnBrk="1" hangingPunct="1"/>
            <a:fld id="{0A65901C-69A2-4AB4-AF42-994ECEDC191C}" type="slidenum">
              <a:rPr lang="en-US" altLang="en-US" sz="1200">
                <a:latin typeface="Times New Roman" pitchFamily="18" charset="0"/>
              </a:rPr>
              <a:pPr algn="r" eaLnBrk="1" hangingPunct="1"/>
              <a:t>2</a:t>
            </a:fld>
            <a:endParaRPr lang="en-US" altLang="en-US" sz="1200">
              <a:latin typeface="Times New Roman" pitchFamily="18" charset="0"/>
            </a:endParaRPr>
          </a:p>
        </p:txBody>
      </p:sp>
      <p:sp>
        <p:nvSpPr>
          <p:cNvPr id="22531" name="Slide Image Placeholder 1"/>
          <p:cNvSpPr>
            <a:spLocks noGrp="1" noRot="1" noChangeAspect="1" noTextEdit="1"/>
          </p:cNvSpPr>
          <p:nvPr>
            <p:ph type="sldImg"/>
          </p:nvPr>
        </p:nvSpPr>
        <p:spPr>
          <a:xfrm>
            <a:off x="909638" y="744538"/>
            <a:ext cx="4962525" cy="3722687"/>
          </a:xfrm>
          <a:ln/>
        </p:spPr>
      </p:sp>
      <p:sp>
        <p:nvSpPr>
          <p:cNvPr id="22532" name="Notes Placeholder 2"/>
          <p:cNvSpPr>
            <a:spLocks noGrp="1"/>
          </p:cNvSpPr>
          <p:nvPr>
            <p:ph type="body" idx="1"/>
          </p:nvPr>
        </p:nvSpPr>
        <p:spPr>
          <a:xfrm>
            <a:off x="681890" y="4715153"/>
            <a:ext cx="5418021"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lstStyle/>
          <a:p>
            <a:pPr eaLnBrk="1" hangingPunct="1"/>
            <a:endParaRPr lang="en-US" altLang="en-US" smtClean="0"/>
          </a:p>
        </p:txBody>
      </p:sp>
      <p:sp>
        <p:nvSpPr>
          <p:cNvPr id="22533" name="Slide Number Placeholder 3"/>
          <p:cNvSpPr txBox="1">
            <a:spLocks noGrp="1"/>
          </p:cNvSpPr>
          <p:nvPr/>
        </p:nvSpPr>
        <p:spPr bwMode="auto">
          <a:xfrm>
            <a:off x="3840402" y="9427966"/>
            <a:ext cx="294030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defTabSz="912813">
              <a:defRPr sz="2500">
                <a:solidFill>
                  <a:schemeClr val="tx1"/>
                </a:solidFill>
                <a:latin typeface="Trebuchet MS" pitchFamily="34" charset="0"/>
                <a:cs typeface="Arial" charset="0"/>
              </a:defRPr>
            </a:lvl1pPr>
            <a:lvl2pPr marL="742950" indent="-285750" defTabSz="912813">
              <a:defRPr sz="2500">
                <a:solidFill>
                  <a:schemeClr val="tx1"/>
                </a:solidFill>
                <a:latin typeface="Trebuchet MS" pitchFamily="34" charset="0"/>
                <a:cs typeface="Arial" charset="0"/>
              </a:defRPr>
            </a:lvl2pPr>
            <a:lvl3pPr marL="1143000" indent="-228600" defTabSz="912813">
              <a:defRPr sz="2500">
                <a:solidFill>
                  <a:schemeClr val="tx1"/>
                </a:solidFill>
                <a:latin typeface="Trebuchet MS" pitchFamily="34" charset="0"/>
                <a:cs typeface="Arial" charset="0"/>
              </a:defRPr>
            </a:lvl3pPr>
            <a:lvl4pPr marL="1600200" indent="-228600" defTabSz="912813">
              <a:defRPr sz="2500">
                <a:solidFill>
                  <a:schemeClr val="tx1"/>
                </a:solidFill>
                <a:latin typeface="Trebuchet MS" pitchFamily="34" charset="0"/>
                <a:cs typeface="Arial" charset="0"/>
              </a:defRPr>
            </a:lvl4pPr>
            <a:lvl5pPr marL="2057400" indent="-228600" defTabSz="912813">
              <a:defRPr sz="2500">
                <a:solidFill>
                  <a:schemeClr val="tx1"/>
                </a:solidFill>
                <a:latin typeface="Trebuchet MS" pitchFamily="34" charset="0"/>
                <a:cs typeface="Arial" charset="0"/>
              </a:defRPr>
            </a:lvl5pPr>
            <a:lvl6pPr marL="2514600" indent="-228600" defTabSz="912813" eaLnBrk="0" fontAlgn="base" hangingPunct="0">
              <a:spcBef>
                <a:spcPct val="0"/>
              </a:spcBef>
              <a:spcAft>
                <a:spcPct val="0"/>
              </a:spcAft>
              <a:defRPr sz="2500">
                <a:solidFill>
                  <a:schemeClr val="tx1"/>
                </a:solidFill>
                <a:latin typeface="Trebuchet MS" pitchFamily="34" charset="0"/>
                <a:cs typeface="Arial" charset="0"/>
              </a:defRPr>
            </a:lvl6pPr>
            <a:lvl7pPr marL="2971800" indent="-228600" defTabSz="912813" eaLnBrk="0" fontAlgn="base" hangingPunct="0">
              <a:spcBef>
                <a:spcPct val="0"/>
              </a:spcBef>
              <a:spcAft>
                <a:spcPct val="0"/>
              </a:spcAft>
              <a:defRPr sz="2500">
                <a:solidFill>
                  <a:schemeClr val="tx1"/>
                </a:solidFill>
                <a:latin typeface="Trebuchet MS" pitchFamily="34" charset="0"/>
                <a:cs typeface="Arial" charset="0"/>
              </a:defRPr>
            </a:lvl7pPr>
            <a:lvl8pPr marL="3429000" indent="-228600" defTabSz="912813" eaLnBrk="0" fontAlgn="base" hangingPunct="0">
              <a:spcBef>
                <a:spcPct val="0"/>
              </a:spcBef>
              <a:spcAft>
                <a:spcPct val="0"/>
              </a:spcAft>
              <a:defRPr sz="2500">
                <a:solidFill>
                  <a:schemeClr val="tx1"/>
                </a:solidFill>
                <a:latin typeface="Trebuchet MS" pitchFamily="34" charset="0"/>
                <a:cs typeface="Arial" charset="0"/>
              </a:defRPr>
            </a:lvl8pPr>
            <a:lvl9pPr marL="3886200" indent="-228600" defTabSz="912813" eaLnBrk="0" fontAlgn="base" hangingPunct="0">
              <a:spcBef>
                <a:spcPct val="0"/>
              </a:spcBef>
              <a:spcAft>
                <a:spcPct val="0"/>
              </a:spcAft>
              <a:defRPr sz="2500">
                <a:solidFill>
                  <a:schemeClr val="tx1"/>
                </a:solidFill>
                <a:latin typeface="Trebuchet MS" pitchFamily="34" charset="0"/>
                <a:cs typeface="Arial" charset="0"/>
              </a:defRPr>
            </a:lvl9pPr>
          </a:lstStyle>
          <a:p>
            <a:pPr algn="r" eaLnBrk="1" hangingPunct="1"/>
            <a:fld id="{613FF3FD-2E32-42C2-BA54-DBF3D7949456}" type="slidenum">
              <a:rPr lang="en-US" altLang="en-US" sz="1200">
                <a:latin typeface="Times New Roman" pitchFamily="18" charset="0"/>
              </a:rPr>
              <a:pPr algn="r" eaLnBrk="1" hangingPunct="1"/>
              <a:t>2</a:t>
            </a:fld>
            <a:endParaRPr lang="en-US" altLang="en-US" sz="1200">
              <a:latin typeface="Times New Roman" pitchFamily="18" charset="0"/>
            </a:endParaRPr>
          </a:p>
        </p:txBody>
      </p:sp>
    </p:spTree>
    <p:extLst>
      <p:ext uri="{BB962C8B-B14F-4D97-AF65-F5344CB8AC3E}">
        <p14:creationId xmlns:p14="http://schemas.microsoft.com/office/powerpoint/2010/main" val="252576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natural gas extracted from the Earth contains, to varying degrees, low </a:t>
            </a:r>
            <a:r>
              <a:rPr lang="en-US" dirty="0" smtClean="0">
                <a:hlinkClick r:id="rId3" tooltip="Molecular weight"/>
              </a:rPr>
              <a:t>molecular weight</a:t>
            </a:r>
            <a:r>
              <a:rPr lang="en-US" dirty="0" smtClean="0"/>
              <a:t> </a:t>
            </a:r>
            <a:r>
              <a:rPr lang="en-US" dirty="0" smtClean="0">
                <a:hlinkClick r:id="rId4" tooltip="Hydrocarbons"/>
              </a:rPr>
              <a:t>hydrocarbon compounds</a:t>
            </a:r>
            <a:r>
              <a:rPr lang="en-US" dirty="0" smtClean="0"/>
              <a:t>; examples include </a:t>
            </a:r>
            <a:r>
              <a:rPr lang="en-US" dirty="0" smtClean="0">
                <a:hlinkClick r:id="rId5" tooltip="Methane"/>
              </a:rPr>
              <a:t>methane</a:t>
            </a:r>
            <a:r>
              <a:rPr lang="en-US" dirty="0" smtClean="0"/>
              <a:t> (CH</a:t>
            </a:r>
            <a:r>
              <a:rPr lang="en-US" baseline="-25000" dirty="0" smtClean="0"/>
              <a:t>4</a:t>
            </a:r>
            <a:r>
              <a:rPr lang="en-US" dirty="0" smtClean="0"/>
              <a:t>), </a:t>
            </a:r>
            <a:r>
              <a:rPr lang="en-US" dirty="0" smtClean="0">
                <a:hlinkClick r:id="rId6" tooltip="Ethane"/>
              </a:rPr>
              <a:t>ethane</a:t>
            </a:r>
            <a:r>
              <a:rPr lang="en-US" dirty="0" smtClean="0"/>
              <a:t> (C</a:t>
            </a:r>
            <a:r>
              <a:rPr lang="en-US" baseline="-25000" dirty="0" smtClean="0"/>
              <a:t>2</a:t>
            </a:r>
            <a:r>
              <a:rPr lang="en-US" dirty="0" smtClean="0"/>
              <a:t>H</a:t>
            </a:r>
            <a:r>
              <a:rPr lang="en-US" baseline="-25000" dirty="0" smtClean="0"/>
              <a:t>6</a:t>
            </a:r>
            <a:r>
              <a:rPr lang="en-US" dirty="0" smtClean="0"/>
              <a:t>), </a:t>
            </a:r>
            <a:r>
              <a:rPr lang="en-US" dirty="0" smtClean="0">
                <a:hlinkClick r:id="rId7" tooltip="Propane"/>
              </a:rPr>
              <a:t>propane</a:t>
            </a:r>
            <a:r>
              <a:rPr lang="en-US" dirty="0" smtClean="0"/>
              <a:t> (C</a:t>
            </a:r>
            <a:r>
              <a:rPr lang="en-US" baseline="-25000" dirty="0" smtClean="0"/>
              <a:t>3</a:t>
            </a:r>
            <a:r>
              <a:rPr lang="en-US" dirty="0" smtClean="0"/>
              <a:t>H</a:t>
            </a:r>
            <a:r>
              <a:rPr lang="en-US" baseline="-25000" dirty="0" smtClean="0"/>
              <a:t>8</a:t>
            </a:r>
            <a:r>
              <a:rPr lang="en-US" dirty="0" smtClean="0"/>
              <a:t>) and </a:t>
            </a:r>
            <a:r>
              <a:rPr lang="en-US" dirty="0" smtClean="0">
                <a:hlinkClick r:id="rId8" tooltip="Butane"/>
              </a:rPr>
              <a:t>butane</a:t>
            </a:r>
            <a:r>
              <a:rPr lang="en-US" dirty="0" smtClean="0"/>
              <a:t> (C</a:t>
            </a:r>
            <a:r>
              <a:rPr lang="en-US" baseline="-25000" dirty="0" smtClean="0"/>
              <a:t>4</a:t>
            </a:r>
            <a:r>
              <a:rPr lang="en-US" dirty="0" smtClean="0"/>
              <a:t>H</a:t>
            </a:r>
            <a:r>
              <a:rPr lang="en-US" baseline="-25000" dirty="0" smtClean="0"/>
              <a:t>10</a:t>
            </a:r>
            <a:r>
              <a:rPr lang="en-US" dirty="0" smtClean="0"/>
              <a:t>).</a:t>
            </a:r>
            <a:endParaRPr lang="en-US" dirty="0"/>
          </a:p>
        </p:txBody>
      </p:sp>
      <p:sp>
        <p:nvSpPr>
          <p:cNvPr id="4" name="Slide Number Placeholder 3"/>
          <p:cNvSpPr>
            <a:spLocks noGrp="1"/>
          </p:cNvSpPr>
          <p:nvPr>
            <p:ph type="sldNum" sz="quarter" idx="10"/>
          </p:nvPr>
        </p:nvSpPr>
        <p:spPr/>
        <p:txBody>
          <a:bodyPr/>
          <a:lstStyle/>
          <a:p>
            <a:fld id="{DA0BE653-1B5F-4D16-B4B9-2D979002C287}" type="slidenum">
              <a:rPr lang="en-US" smtClean="0"/>
              <a:pPr/>
              <a:t>3</a:t>
            </a:fld>
            <a:endParaRPr lang="en-US"/>
          </a:p>
        </p:txBody>
      </p:sp>
    </p:spTree>
    <p:extLst>
      <p:ext uri="{BB962C8B-B14F-4D97-AF65-F5344CB8AC3E}">
        <p14:creationId xmlns:p14="http://schemas.microsoft.com/office/powerpoint/2010/main" val="198681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 ppm for longer time is enough to cause</a:t>
            </a:r>
            <a:r>
              <a:rPr lang="en-US" baseline="0" dirty="0" smtClean="0"/>
              <a:t> death </a:t>
            </a:r>
          </a:p>
          <a:p>
            <a:r>
              <a:rPr lang="en-US" sz="1800" b="0" i="0" u="none" strike="noStrike" kern="1200" baseline="0" dirty="0" smtClean="0">
                <a:solidFill>
                  <a:schemeClr val="tx1"/>
                </a:solidFill>
                <a:effectLst/>
                <a:latin typeface="+mn-lt"/>
                <a:ea typeface="+mn-ea"/>
                <a:cs typeface="+mn-cs"/>
              </a:rPr>
              <a:t>H2S is also known to be a major contributor to acid rain when oxidized in the atmosphere to SO2.</a:t>
            </a:r>
            <a:endParaRPr lang="en-US" baseline="0" dirty="0" smtClean="0"/>
          </a:p>
          <a:p>
            <a:r>
              <a:rPr lang="en-US" baseline="0" dirty="0" smtClean="0"/>
              <a:t>Amine treatment/scrubbing: </a:t>
            </a:r>
            <a:r>
              <a:rPr lang="en-US" baseline="0" dirty="0" err="1" smtClean="0"/>
              <a:t>Alkylamines</a:t>
            </a:r>
            <a:r>
              <a:rPr lang="en-US" baseline="0" dirty="0" smtClean="0"/>
              <a:t>, </a:t>
            </a:r>
            <a:r>
              <a:rPr lang="en-US" dirty="0" err="1" smtClean="0">
                <a:hlinkClick r:id="rId3" tooltip="Ethanolamine"/>
              </a:rPr>
              <a:t>Monoethanolamine</a:t>
            </a:r>
            <a:r>
              <a:rPr lang="en-US" dirty="0" smtClean="0"/>
              <a:t> (MEA), </a:t>
            </a:r>
            <a:r>
              <a:rPr lang="en-US" dirty="0" err="1" smtClean="0">
                <a:hlinkClick r:id="rId4" tooltip="Methyl diethanolamine"/>
              </a:rPr>
              <a:t>Methyldiethanolamine</a:t>
            </a:r>
            <a:r>
              <a:rPr lang="en-US" dirty="0" smtClean="0"/>
              <a:t> (MDEA)</a:t>
            </a:r>
          </a:p>
          <a:p>
            <a:endParaRPr lang="en-US" dirty="0"/>
          </a:p>
        </p:txBody>
      </p:sp>
      <p:sp>
        <p:nvSpPr>
          <p:cNvPr id="4" name="Slide Number Placeholder 3"/>
          <p:cNvSpPr>
            <a:spLocks noGrp="1"/>
          </p:cNvSpPr>
          <p:nvPr>
            <p:ph type="sldNum" sz="quarter" idx="10"/>
          </p:nvPr>
        </p:nvSpPr>
        <p:spPr/>
        <p:txBody>
          <a:bodyPr/>
          <a:lstStyle/>
          <a:p>
            <a:fld id="{DA0BE653-1B5F-4D16-B4B9-2D979002C287}" type="slidenum">
              <a:rPr lang="en-US" smtClean="0"/>
              <a:pPr/>
              <a:t>4</a:t>
            </a:fld>
            <a:endParaRPr lang="en-US"/>
          </a:p>
        </p:txBody>
      </p:sp>
    </p:spTree>
    <p:extLst>
      <p:ext uri="{BB962C8B-B14F-4D97-AF65-F5344CB8AC3E}">
        <p14:creationId xmlns:p14="http://schemas.microsoft.com/office/powerpoint/2010/main" val="114567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combine the porosity and high surface area of carbon materials and reactivity of metal oxide a new adsorbent system with high efficiency can be developed.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The combination of multidimensional nanomaterials can take full advantages of each kind of components</a:t>
            </a:r>
          </a:p>
          <a:p>
            <a:endParaRPr lang="en-US" dirty="0"/>
          </a:p>
        </p:txBody>
      </p:sp>
      <p:sp>
        <p:nvSpPr>
          <p:cNvPr id="4" name="Slide Number Placeholder 3"/>
          <p:cNvSpPr>
            <a:spLocks noGrp="1"/>
          </p:cNvSpPr>
          <p:nvPr>
            <p:ph type="sldNum" sz="quarter" idx="10"/>
          </p:nvPr>
        </p:nvSpPr>
        <p:spPr/>
        <p:txBody>
          <a:bodyPr/>
          <a:lstStyle/>
          <a:p>
            <a:fld id="{DA0BE653-1B5F-4D16-B4B9-2D979002C287}" type="slidenum">
              <a:rPr lang="en-US" smtClean="0"/>
              <a:pPr/>
              <a:t>6</a:t>
            </a:fld>
            <a:endParaRPr lang="en-US"/>
          </a:p>
        </p:txBody>
      </p:sp>
    </p:spTree>
    <p:extLst>
      <p:ext uri="{BB962C8B-B14F-4D97-AF65-F5344CB8AC3E}">
        <p14:creationId xmlns:p14="http://schemas.microsoft.com/office/powerpoint/2010/main" val="126303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smtClean="0">
                <a:solidFill>
                  <a:schemeClr val="tx1"/>
                </a:solidFill>
                <a:effectLst/>
                <a:latin typeface="+mn-lt"/>
                <a:ea typeface="+mn-ea"/>
                <a:cs typeface="+mn-cs"/>
              </a:rPr>
              <a:t>Graphene (2 dimensional, mono-atomic thick sp2-carbon structure) has recently received increasing attention as a material of interest due to its high electronic conductivity, large surface area and high mechanical strength </a:t>
            </a:r>
          </a:p>
          <a:p>
            <a:r>
              <a:rPr lang="en-US" sz="1800" dirty="0" smtClean="0">
                <a:latin typeface="Gill Sans MT" panose="020B0502020104020203" pitchFamily="34" charset="0"/>
              </a:rPr>
              <a:t>For gas-solid adsorption, one of the major issues is to avoid aggregation of nano-sized particles    Which eventually losses in active surface area, with consequences of lower utilization efficiency of the adsorbent.</a:t>
            </a:r>
            <a:endParaRPr lang="en-US" dirty="0"/>
          </a:p>
        </p:txBody>
      </p:sp>
      <p:sp>
        <p:nvSpPr>
          <p:cNvPr id="4" name="Slide Number Placeholder 3"/>
          <p:cNvSpPr>
            <a:spLocks noGrp="1"/>
          </p:cNvSpPr>
          <p:nvPr>
            <p:ph type="sldNum" sz="quarter" idx="10"/>
          </p:nvPr>
        </p:nvSpPr>
        <p:spPr/>
        <p:txBody>
          <a:bodyPr/>
          <a:lstStyle/>
          <a:p>
            <a:fld id="{DA0BE653-1B5F-4D16-B4B9-2D979002C287}" type="slidenum">
              <a:rPr lang="en-US" smtClean="0"/>
              <a:pPr/>
              <a:t>7</a:t>
            </a:fld>
            <a:endParaRPr lang="en-US"/>
          </a:p>
        </p:txBody>
      </p:sp>
    </p:spTree>
    <p:extLst>
      <p:ext uri="{BB962C8B-B14F-4D97-AF65-F5344CB8AC3E}">
        <p14:creationId xmlns:p14="http://schemas.microsoft.com/office/powerpoint/2010/main" val="40712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smtClean="0">
                <a:solidFill>
                  <a:schemeClr val="tx1"/>
                </a:solidFill>
                <a:effectLst/>
                <a:latin typeface="+mn-lt"/>
                <a:ea typeface="+mn-ea"/>
                <a:cs typeface="+mn-cs"/>
              </a:rPr>
              <a:t>Higher conductivity of the graphene phase than that of graphite oxide helps in electron transfer in redox reactions</a:t>
            </a:r>
            <a:endParaRPr lang="en-US" dirty="0"/>
          </a:p>
        </p:txBody>
      </p:sp>
      <p:sp>
        <p:nvSpPr>
          <p:cNvPr id="4" name="Slide Number Placeholder 3"/>
          <p:cNvSpPr>
            <a:spLocks noGrp="1"/>
          </p:cNvSpPr>
          <p:nvPr>
            <p:ph type="sldNum" sz="quarter" idx="10"/>
          </p:nvPr>
        </p:nvSpPr>
        <p:spPr/>
        <p:txBody>
          <a:bodyPr/>
          <a:lstStyle/>
          <a:p>
            <a:fld id="{DA0BE653-1B5F-4D16-B4B9-2D979002C287}" type="slidenum">
              <a:rPr lang="en-US" smtClean="0"/>
              <a:pPr/>
              <a:t>8</a:t>
            </a:fld>
            <a:endParaRPr lang="en-US"/>
          </a:p>
        </p:txBody>
      </p:sp>
    </p:spTree>
    <p:extLst>
      <p:ext uri="{BB962C8B-B14F-4D97-AF65-F5344CB8AC3E}">
        <p14:creationId xmlns:p14="http://schemas.microsoft.com/office/powerpoint/2010/main" val="331242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40402" y="9427966"/>
            <a:ext cx="294030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2500">
                <a:solidFill>
                  <a:schemeClr val="tx1"/>
                </a:solidFill>
                <a:latin typeface="Trebuchet MS" pitchFamily="34" charset="0"/>
                <a:cs typeface="Arial" charset="0"/>
              </a:defRPr>
            </a:lvl1pPr>
            <a:lvl2pPr marL="742950" indent="-285750" defTabSz="931863">
              <a:defRPr sz="2500">
                <a:solidFill>
                  <a:schemeClr val="tx1"/>
                </a:solidFill>
                <a:latin typeface="Trebuchet MS" pitchFamily="34" charset="0"/>
                <a:cs typeface="Arial" charset="0"/>
              </a:defRPr>
            </a:lvl2pPr>
            <a:lvl3pPr marL="1143000" indent="-228600" defTabSz="931863">
              <a:defRPr sz="2500">
                <a:solidFill>
                  <a:schemeClr val="tx1"/>
                </a:solidFill>
                <a:latin typeface="Trebuchet MS" pitchFamily="34" charset="0"/>
                <a:cs typeface="Arial" charset="0"/>
              </a:defRPr>
            </a:lvl3pPr>
            <a:lvl4pPr marL="1600200" indent="-228600" defTabSz="931863">
              <a:defRPr sz="2500">
                <a:solidFill>
                  <a:schemeClr val="tx1"/>
                </a:solidFill>
                <a:latin typeface="Trebuchet MS" pitchFamily="34" charset="0"/>
                <a:cs typeface="Arial" charset="0"/>
              </a:defRPr>
            </a:lvl4pPr>
            <a:lvl5pPr marL="2057400" indent="-228600" defTabSz="931863">
              <a:defRPr sz="2500">
                <a:solidFill>
                  <a:schemeClr val="tx1"/>
                </a:solidFill>
                <a:latin typeface="Trebuchet MS" pitchFamily="34" charset="0"/>
                <a:cs typeface="Arial" charset="0"/>
              </a:defRPr>
            </a:lvl5pPr>
            <a:lvl6pPr marL="2514600" indent="-228600" defTabSz="931863" eaLnBrk="0" fontAlgn="base" hangingPunct="0">
              <a:spcBef>
                <a:spcPct val="0"/>
              </a:spcBef>
              <a:spcAft>
                <a:spcPct val="0"/>
              </a:spcAft>
              <a:defRPr sz="2500">
                <a:solidFill>
                  <a:schemeClr val="tx1"/>
                </a:solidFill>
                <a:latin typeface="Trebuchet MS" pitchFamily="34" charset="0"/>
                <a:cs typeface="Arial" charset="0"/>
              </a:defRPr>
            </a:lvl6pPr>
            <a:lvl7pPr marL="2971800" indent="-228600" defTabSz="931863" eaLnBrk="0" fontAlgn="base" hangingPunct="0">
              <a:spcBef>
                <a:spcPct val="0"/>
              </a:spcBef>
              <a:spcAft>
                <a:spcPct val="0"/>
              </a:spcAft>
              <a:defRPr sz="2500">
                <a:solidFill>
                  <a:schemeClr val="tx1"/>
                </a:solidFill>
                <a:latin typeface="Trebuchet MS" pitchFamily="34" charset="0"/>
                <a:cs typeface="Arial" charset="0"/>
              </a:defRPr>
            </a:lvl7pPr>
            <a:lvl8pPr marL="3429000" indent="-228600" defTabSz="931863" eaLnBrk="0" fontAlgn="base" hangingPunct="0">
              <a:spcBef>
                <a:spcPct val="0"/>
              </a:spcBef>
              <a:spcAft>
                <a:spcPct val="0"/>
              </a:spcAft>
              <a:defRPr sz="2500">
                <a:solidFill>
                  <a:schemeClr val="tx1"/>
                </a:solidFill>
                <a:latin typeface="Trebuchet MS" pitchFamily="34" charset="0"/>
                <a:cs typeface="Arial" charset="0"/>
              </a:defRPr>
            </a:lvl8pPr>
            <a:lvl9pPr marL="3886200" indent="-228600" defTabSz="931863" eaLnBrk="0" fontAlgn="base" hangingPunct="0">
              <a:spcBef>
                <a:spcPct val="0"/>
              </a:spcBef>
              <a:spcAft>
                <a:spcPct val="0"/>
              </a:spcAft>
              <a:defRPr sz="2500">
                <a:solidFill>
                  <a:schemeClr val="tx1"/>
                </a:solidFill>
                <a:latin typeface="Trebuchet MS" pitchFamily="34" charset="0"/>
                <a:cs typeface="Arial" charset="0"/>
              </a:defRPr>
            </a:lvl9pPr>
          </a:lstStyle>
          <a:p>
            <a:pPr algn="r" eaLnBrk="1" hangingPunct="1"/>
            <a:fld id="{B0A3A3B9-5301-40C8-A2BD-1D8AB2C62096}" type="slidenum">
              <a:rPr lang="en-US" altLang="en-US" sz="1200">
                <a:latin typeface="Times New Roman" pitchFamily="18" charset="0"/>
              </a:rPr>
              <a:pPr algn="r" eaLnBrk="1" hangingPunct="1"/>
              <a:t>9</a:t>
            </a:fld>
            <a:endParaRPr lang="en-US" altLang="en-US" sz="1200">
              <a:latin typeface="Times New Roman" pitchFamily="18" charset="0"/>
            </a:endParaRPr>
          </a:p>
        </p:txBody>
      </p:sp>
      <p:sp>
        <p:nvSpPr>
          <p:cNvPr id="27651" name="Slide Image Placeholder 1"/>
          <p:cNvSpPr>
            <a:spLocks noGrp="1" noRot="1" noChangeAspect="1" noTextEdit="1"/>
          </p:cNvSpPr>
          <p:nvPr>
            <p:ph type="sldImg"/>
          </p:nvPr>
        </p:nvSpPr>
        <p:spPr>
          <a:xfrm>
            <a:off x="909638" y="744538"/>
            <a:ext cx="4962525" cy="3722687"/>
          </a:xfrm>
          <a:ln/>
        </p:spPr>
      </p:sp>
      <p:sp>
        <p:nvSpPr>
          <p:cNvPr id="27652" name="Notes Placeholder 2"/>
          <p:cNvSpPr>
            <a:spLocks noGrp="1"/>
          </p:cNvSpPr>
          <p:nvPr>
            <p:ph type="body" idx="1"/>
          </p:nvPr>
        </p:nvSpPr>
        <p:spPr>
          <a:xfrm>
            <a:off x="681890" y="4715153"/>
            <a:ext cx="5418021"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lstStyle/>
          <a:p>
            <a:pPr eaLnBrk="1" hangingPunct="1"/>
            <a:endParaRPr lang="en-US" altLang="en-US" smtClean="0"/>
          </a:p>
        </p:txBody>
      </p:sp>
      <p:sp>
        <p:nvSpPr>
          <p:cNvPr id="27653" name="Slide Number Placeholder 3"/>
          <p:cNvSpPr txBox="1">
            <a:spLocks noGrp="1"/>
          </p:cNvSpPr>
          <p:nvPr/>
        </p:nvSpPr>
        <p:spPr bwMode="auto">
          <a:xfrm>
            <a:off x="3840402" y="9427966"/>
            <a:ext cx="294030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defTabSz="912813">
              <a:defRPr sz="2500">
                <a:solidFill>
                  <a:schemeClr val="tx1"/>
                </a:solidFill>
                <a:latin typeface="Trebuchet MS" pitchFamily="34" charset="0"/>
                <a:cs typeface="Arial" charset="0"/>
              </a:defRPr>
            </a:lvl1pPr>
            <a:lvl2pPr marL="742950" indent="-285750" defTabSz="912813">
              <a:defRPr sz="2500">
                <a:solidFill>
                  <a:schemeClr val="tx1"/>
                </a:solidFill>
                <a:latin typeface="Trebuchet MS" pitchFamily="34" charset="0"/>
                <a:cs typeface="Arial" charset="0"/>
              </a:defRPr>
            </a:lvl2pPr>
            <a:lvl3pPr marL="1143000" indent="-228600" defTabSz="912813">
              <a:defRPr sz="2500">
                <a:solidFill>
                  <a:schemeClr val="tx1"/>
                </a:solidFill>
                <a:latin typeface="Trebuchet MS" pitchFamily="34" charset="0"/>
                <a:cs typeface="Arial" charset="0"/>
              </a:defRPr>
            </a:lvl3pPr>
            <a:lvl4pPr marL="1600200" indent="-228600" defTabSz="912813">
              <a:defRPr sz="2500">
                <a:solidFill>
                  <a:schemeClr val="tx1"/>
                </a:solidFill>
                <a:latin typeface="Trebuchet MS" pitchFamily="34" charset="0"/>
                <a:cs typeface="Arial" charset="0"/>
              </a:defRPr>
            </a:lvl4pPr>
            <a:lvl5pPr marL="2057400" indent="-228600" defTabSz="912813">
              <a:defRPr sz="2500">
                <a:solidFill>
                  <a:schemeClr val="tx1"/>
                </a:solidFill>
                <a:latin typeface="Trebuchet MS" pitchFamily="34" charset="0"/>
                <a:cs typeface="Arial" charset="0"/>
              </a:defRPr>
            </a:lvl5pPr>
            <a:lvl6pPr marL="2514600" indent="-228600" defTabSz="912813" eaLnBrk="0" fontAlgn="base" hangingPunct="0">
              <a:spcBef>
                <a:spcPct val="0"/>
              </a:spcBef>
              <a:spcAft>
                <a:spcPct val="0"/>
              </a:spcAft>
              <a:defRPr sz="2500">
                <a:solidFill>
                  <a:schemeClr val="tx1"/>
                </a:solidFill>
                <a:latin typeface="Trebuchet MS" pitchFamily="34" charset="0"/>
                <a:cs typeface="Arial" charset="0"/>
              </a:defRPr>
            </a:lvl6pPr>
            <a:lvl7pPr marL="2971800" indent="-228600" defTabSz="912813" eaLnBrk="0" fontAlgn="base" hangingPunct="0">
              <a:spcBef>
                <a:spcPct val="0"/>
              </a:spcBef>
              <a:spcAft>
                <a:spcPct val="0"/>
              </a:spcAft>
              <a:defRPr sz="2500">
                <a:solidFill>
                  <a:schemeClr val="tx1"/>
                </a:solidFill>
                <a:latin typeface="Trebuchet MS" pitchFamily="34" charset="0"/>
                <a:cs typeface="Arial" charset="0"/>
              </a:defRPr>
            </a:lvl7pPr>
            <a:lvl8pPr marL="3429000" indent="-228600" defTabSz="912813" eaLnBrk="0" fontAlgn="base" hangingPunct="0">
              <a:spcBef>
                <a:spcPct val="0"/>
              </a:spcBef>
              <a:spcAft>
                <a:spcPct val="0"/>
              </a:spcAft>
              <a:defRPr sz="2500">
                <a:solidFill>
                  <a:schemeClr val="tx1"/>
                </a:solidFill>
                <a:latin typeface="Trebuchet MS" pitchFamily="34" charset="0"/>
                <a:cs typeface="Arial" charset="0"/>
              </a:defRPr>
            </a:lvl8pPr>
            <a:lvl9pPr marL="3886200" indent="-228600" defTabSz="912813" eaLnBrk="0" fontAlgn="base" hangingPunct="0">
              <a:spcBef>
                <a:spcPct val="0"/>
              </a:spcBef>
              <a:spcAft>
                <a:spcPct val="0"/>
              </a:spcAft>
              <a:defRPr sz="2500">
                <a:solidFill>
                  <a:schemeClr val="tx1"/>
                </a:solidFill>
                <a:latin typeface="Trebuchet MS" pitchFamily="34" charset="0"/>
                <a:cs typeface="Arial" charset="0"/>
              </a:defRPr>
            </a:lvl9pPr>
          </a:lstStyle>
          <a:p>
            <a:pPr algn="r" eaLnBrk="1" hangingPunct="1"/>
            <a:fld id="{9C6E2104-C93F-4266-B0EC-11946182C179}" type="slidenum">
              <a:rPr lang="en-US" altLang="en-US" sz="1200">
                <a:latin typeface="Times New Roman" pitchFamily="18" charset="0"/>
              </a:rPr>
              <a:pPr algn="r" eaLnBrk="1" hangingPunct="1"/>
              <a:t>9</a:t>
            </a:fld>
            <a:endParaRPr lang="en-US" altLang="en-US" sz="1200">
              <a:latin typeface="Times New Roman" pitchFamily="18" charset="0"/>
            </a:endParaRPr>
          </a:p>
        </p:txBody>
      </p:sp>
    </p:spTree>
    <p:extLst>
      <p:ext uri="{BB962C8B-B14F-4D97-AF65-F5344CB8AC3E}">
        <p14:creationId xmlns:p14="http://schemas.microsoft.com/office/powerpoint/2010/main" val="2564026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flipH="1">
            <a:off x="3175" y="6534150"/>
            <a:ext cx="9140825" cy="274638"/>
          </a:xfrm>
          <a:prstGeom prst="rect">
            <a:avLst/>
          </a:prstGeom>
          <a:gradFill rotWithShape="1">
            <a:gsLst>
              <a:gs pos="0">
                <a:srgbClr val="FFFFFF"/>
              </a:gs>
              <a:gs pos="100000">
                <a:srgbClr val="0000FF"/>
              </a:gs>
            </a:gsLst>
            <a:lin ang="0" scaled="1"/>
          </a:gradFill>
          <a:ln w="12700" algn="ctr">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US" sz="2400">
              <a:solidFill>
                <a:srgbClr val="000000"/>
              </a:solidFill>
            </a:endParaRPr>
          </a:p>
        </p:txBody>
      </p:sp>
      <p:sp>
        <p:nvSpPr>
          <p:cNvPr id="20483" name="Rectangle 3"/>
          <p:cNvSpPr>
            <a:spLocks noGrp="1" noChangeArrowheads="1"/>
          </p:cNvSpPr>
          <p:nvPr>
            <p:ph type="ctrTitle" sz="quarter"/>
          </p:nvPr>
        </p:nvSpPr>
        <p:spPr bwMode="gray">
          <a:xfrm>
            <a:off x="152400" y="1557338"/>
            <a:ext cx="8839200" cy="1857375"/>
          </a:xfrm>
          <a:ln>
            <a:headEnd type="none" w="sm" len="sm"/>
            <a:tailEnd type="none" w="sm" len="sm"/>
          </a:ln>
        </p:spPr>
        <p:style>
          <a:lnRef idx="1">
            <a:schemeClr val="accent6"/>
          </a:lnRef>
          <a:fillRef idx="2">
            <a:schemeClr val="accent6"/>
          </a:fillRef>
          <a:effectRef idx="1">
            <a:schemeClr val="accent6"/>
          </a:effectRef>
          <a:fontRef idx="none"/>
        </p:style>
        <p:txBody>
          <a:bodyPr wrap="none" lIns="86493" tIns="43247" rIns="86493" bIns="43247"/>
          <a:lstStyle>
            <a:lvl1pPr algn="ctr">
              <a:defRPr sz="4000">
                <a:effectLst>
                  <a:outerShdw blurRad="38100" dist="38100" dir="2700000" algn="tl">
                    <a:srgbClr val="C0C0C0"/>
                  </a:outerShdw>
                </a:effectLst>
              </a:defRPr>
            </a:lvl1pPr>
          </a:lstStyle>
          <a:p>
            <a:r>
              <a:rPr lang="en-US"/>
              <a:t>Click to edit Master title style</a:t>
            </a:r>
          </a:p>
        </p:txBody>
      </p:sp>
      <p:sp>
        <p:nvSpPr>
          <p:cNvPr id="20484" name="Rectangle 4"/>
          <p:cNvSpPr>
            <a:spLocks noGrp="1" noChangeArrowheads="1"/>
          </p:cNvSpPr>
          <p:nvPr>
            <p:ph type="subTitle" sz="quarter" idx="1"/>
          </p:nvPr>
        </p:nvSpPr>
        <p:spPr bwMode="gray">
          <a:xfrm>
            <a:off x="1379538" y="3806825"/>
            <a:ext cx="6384925" cy="2286000"/>
          </a:xfrm>
          <a:ln>
            <a:headEnd type="none" w="sm" len="sm"/>
            <a:tailEnd type="none" w="sm" len="sm"/>
          </a:ln>
        </p:spPr>
        <p:style>
          <a:lnRef idx="1">
            <a:schemeClr val="accent5"/>
          </a:lnRef>
          <a:fillRef idx="2">
            <a:schemeClr val="accent5"/>
          </a:fillRef>
          <a:effectRef idx="1">
            <a:schemeClr val="accent5"/>
          </a:effectRef>
          <a:fontRef idx="none"/>
        </p:style>
        <p:txBody>
          <a:bodyPr wrap="none" lIns="86493" tIns="43247" rIns="86493" bIns="43247" anchor="ctr"/>
          <a:lstStyle>
            <a:lvl1pPr marL="0" indent="0" algn="ctr">
              <a:buFont typeface="Wingdings" pitchFamily="2" charset="2"/>
              <a:buNone/>
              <a:defRPr sz="2500" i="0"/>
            </a:lvl1pPr>
          </a:lstStyle>
          <a:p>
            <a:r>
              <a:rPr lang="en-US"/>
              <a:t>Click to edit Master subtitle style</a:t>
            </a:r>
          </a:p>
        </p:txBody>
      </p:sp>
      <p:pic>
        <p:nvPicPr>
          <p:cNvPr id="7" name="Picture 1"/>
          <p:cNvPicPr>
            <a:picLocks noChangeAspect="1" noChangeArrowheads="1"/>
          </p:cNvPicPr>
          <p:nvPr userDrawn="1"/>
        </p:nvPicPr>
        <p:blipFill>
          <a:blip r:embed="rId2" cstate="print"/>
          <a:srcRect/>
          <a:stretch>
            <a:fillRect/>
          </a:stretch>
        </p:blipFill>
        <p:spPr bwMode="auto">
          <a:xfrm>
            <a:off x="0" y="0"/>
            <a:ext cx="9144000" cy="1028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786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64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1325" y="90488"/>
            <a:ext cx="2238375" cy="6394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438" y="90488"/>
            <a:ext cx="6567487" cy="6394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92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438" y="90488"/>
            <a:ext cx="7993062" cy="647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1438" y="971550"/>
            <a:ext cx="8958262" cy="5513388"/>
          </a:xfrm>
        </p:spPr>
        <p:txBody>
          <a:bodyPr/>
          <a:lstStyle/>
          <a:p>
            <a:pPr lvl="0"/>
            <a:endParaRPr lang="en-US" noProof="0" smtClean="0"/>
          </a:p>
        </p:txBody>
      </p:sp>
    </p:spTree>
    <p:extLst>
      <p:ext uri="{BB962C8B-B14F-4D97-AF65-F5344CB8AC3E}">
        <p14:creationId xmlns:p14="http://schemas.microsoft.com/office/powerpoint/2010/main" val="321337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142974" cy="5278819"/>
          </a:xfrm>
        </p:spPr>
        <p:txBody>
          <a:bodyPr/>
          <a:lstStyle>
            <a:lvl1pPr>
              <a:defRPr>
                <a:solidFill>
                  <a:schemeClr val="tx1"/>
                </a:solidFill>
                <a:latin typeface="Trebuchet MS" pitchFamily="34" charset="0"/>
              </a:defRPr>
            </a:lvl1pPr>
            <a:lvl2pPr>
              <a:buClrTx/>
              <a:buSzPct val="150000"/>
              <a:defRPr>
                <a:latin typeface="Trebuchet MS" pitchFamily="34" charset="0"/>
              </a:defRPr>
            </a:lvl2pPr>
            <a:lvl3pPr>
              <a:buSzPct val="150000"/>
              <a:defRPr>
                <a:latin typeface="Trebuchet MS" pitchFamily="34" charset="0"/>
              </a:defRPr>
            </a:lvl3pPr>
            <a:lvl4pPr>
              <a:buSzPct val="150000"/>
              <a:defRPr>
                <a:latin typeface="Trebuchet MS" pitchFamily="34" charset="0"/>
              </a:defRPr>
            </a:lvl4pPr>
            <a:lvl5pPr>
              <a:buSzPct val="150000"/>
              <a:defRPr>
                <a:latin typeface="Trebuchet MS"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xfrm>
            <a:off x="457200" y="0"/>
            <a:ext cx="8229600" cy="914400"/>
          </a:xfrm>
        </p:spPr>
        <p:txBody>
          <a:bodyPr wrap="none" rtlCol="0">
            <a:normAutofit/>
          </a:bodyPr>
          <a:lstStyle>
            <a:lvl1pPr>
              <a:defRPr sz="3600" cap="all" baseline="0">
                <a:latin typeface="Trebuchet MS" pitchFamily="34" charset="0"/>
              </a:defRPr>
            </a:lvl1pPr>
            <a:extLst/>
          </a:lstStyle>
          <a:p>
            <a:r>
              <a:rPr kumimoji="0" lang="en-US" dirty="0" smtClean="0"/>
              <a:t>Click to edit Master title style</a:t>
            </a:r>
            <a:endParaRPr kumimoji="0" lang="en-US" dirty="0"/>
          </a:p>
        </p:txBody>
      </p:sp>
      <p:pic>
        <p:nvPicPr>
          <p:cNvPr id="8" name="Picture 7" descr="PI_LogoWordmarkColor.png"/>
          <p:cNvPicPr>
            <a:picLocks noChangeAspect="1"/>
          </p:cNvPicPr>
          <p:nvPr userDrawn="1"/>
        </p:nvPicPr>
        <p:blipFill>
          <a:blip r:embed="rId2" cstate="print"/>
          <a:srcRect r="71429"/>
          <a:stretch>
            <a:fillRect/>
          </a:stretch>
        </p:blipFill>
        <p:spPr>
          <a:xfrm>
            <a:off x="208748" y="6324600"/>
            <a:ext cx="553252" cy="548640"/>
          </a:xfrm>
          <a:prstGeom prst="rect">
            <a:avLst/>
          </a:prstGeom>
        </p:spPr>
      </p:pic>
      <p:cxnSp>
        <p:nvCxnSpPr>
          <p:cNvPr id="15" name="Straight Connector 14"/>
          <p:cNvCxnSpPr/>
          <p:nvPr userDrawn="1"/>
        </p:nvCxnSpPr>
        <p:spPr>
          <a:xfrm>
            <a:off x="485374" y="838200"/>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8647272" y="6407944"/>
            <a:ext cx="457200" cy="365125"/>
          </a:xfrm>
          <a:prstGeom prst="rect">
            <a:avLst/>
          </a:prstGeom>
        </p:spPr>
        <p:txBody>
          <a:bodyPr anchor="ctr" anchorCtr="0"/>
          <a:lstStyle>
            <a:lvl1pPr marL="0" algn="ctr" defTabSz="914400" rtl="0" eaLnBrk="1" latinLnBrk="0" hangingPunct="1">
              <a:defRPr lang="en-US" sz="1400" b="1" kern="1200" smtClean="0">
                <a:solidFill>
                  <a:srgbClr val="FFFFFF"/>
                </a:solidFill>
                <a:latin typeface="Trebuchet MS" pitchFamily="34" charset="0"/>
                <a:ea typeface="+mn-ea"/>
                <a:cs typeface="+mn-cs"/>
              </a:defRPr>
            </a:lvl1pPr>
            <a:extLst/>
          </a:lstStyle>
          <a:p>
            <a:fld id="{3FD23366-53C4-405E-B844-3C2D5EE0EAA7}" type="slidenum">
              <a:rPr lang="en-US" smtClean="0"/>
              <a:pPr/>
              <a:t>‹#›</a:t>
            </a:fld>
            <a:endParaRPr lang="en-US" dirty="0"/>
          </a:p>
        </p:txBody>
      </p:sp>
      <p:cxnSp>
        <p:nvCxnSpPr>
          <p:cNvPr id="14" name="Straight Connector 13"/>
          <p:cNvCxnSpPr/>
          <p:nvPr userDrawn="1"/>
        </p:nvCxnSpPr>
        <p:spPr>
          <a:xfrm>
            <a:off x="8647272" y="6453346"/>
            <a:ext cx="0" cy="274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2"/>
          </p:nvPr>
        </p:nvSpPr>
        <p:spPr>
          <a:xfrm>
            <a:off x="4640263" y="985838"/>
            <a:ext cx="4403725" cy="2560320"/>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3"/>
          </p:nvPr>
        </p:nvSpPr>
        <p:spPr>
          <a:xfrm>
            <a:off x="4640263" y="3709099"/>
            <a:ext cx="4403725" cy="2560320"/>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2473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142974" cy="5278819"/>
          </a:xfrm>
          <a:ln w="25400">
            <a:solidFill>
              <a:schemeClr val="accent1"/>
            </a:solidFill>
          </a:ln>
        </p:spPr>
        <p:txBody>
          <a:bodyPr/>
          <a:lstStyle>
            <a:lvl1pPr>
              <a:defRPr>
                <a:solidFill>
                  <a:schemeClr val="tx1"/>
                </a:solidFill>
                <a:latin typeface="Trebuchet MS" pitchFamily="34" charset="0"/>
              </a:defRPr>
            </a:lvl1pPr>
            <a:lvl2pPr>
              <a:buClrTx/>
              <a:buSzPct val="150000"/>
              <a:defRPr>
                <a:latin typeface="Trebuchet MS" pitchFamily="34" charset="0"/>
              </a:defRPr>
            </a:lvl2pPr>
            <a:lvl3pPr>
              <a:buSzPct val="150000"/>
              <a:defRPr>
                <a:latin typeface="Trebuchet MS" pitchFamily="34" charset="0"/>
              </a:defRPr>
            </a:lvl3pPr>
            <a:lvl4pPr>
              <a:buSzPct val="150000"/>
              <a:defRPr>
                <a:latin typeface="Trebuchet MS" pitchFamily="34" charset="0"/>
              </a:defRPr>
            </a:lvl4pPr>
            <a:lvl5pPr>
              <a:buSzPct val="150000"/>
              <a:defRPr>
                <a:latin typeface="Trebuchet MS"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xfrm>
            <a:off x="457200" y="0"/>
            <a:ext cx="8229600" cy="914400"/>
          </a:xfrm>
        </p:spPr>
        <p:txBody>
          <a:bodyPr wrap="none" rtlCol="0">
            <a:normAutofit/>
          </a:bodyPr>
          <a:lstStyle>
            <a:lvl1pPr>
              <a:defRPr sz="3600" cap="all" baseline="0">
                <a:latin typeface="Trebuchet MS" pitchFamily="34" charset="0"/>
              </a:defRPr>
            </a:lvl1pPr>
            <a:extLst/>
          </a:lstStyle>
          <a:p>
            <a:r>
              <a:rPr kumimoji="0" lang="en-US" dirty="0" smtClean="0"/>
              <a:t>Click to edit Master title style</a:t>
            </a:r>
            <a:endParaRPr kumimoji="0" lang="en-US" dirty="0"/>
          </a:p>
        </p:txBody>
      </p:sp>
      <p:pic>
        <p:nvPicPr>
          <p:cNvPr id="8" name="Picture 7" descr="PI_LogoWordmarkColor.png"/>
          <p:cNvPicPr>
            <a:picLocks noChangeAspect="1"/>
          </p:cNvPicPr>
          <p:nvPr userDrawn="1"/>
        </p:nvPicPr>
        <p:blipFill>
          <a:blip r:embed="rId2" cstate="print"/>
          <a:srcRect r="71429"/>
          <a:stretch>
            <a:fillRect/>
          </a:stretch>
        </p:blipFill>
        <p:spPr>
          <a:xfrm>
            <a:off x="208748" y="6324600"/>
            <a:ext cx="553252" cy="548640"/>
          </a:xfrm>
          <a:prstGeom prst="rect">
            <a:avLst/>
          </a:prstGeom>
        </p:spPr>
      </p:pic>
      <p:cxnSp>
        <p:nvCxnSpPr>
          <p:cNvPr id="15" name="Straight Connector 14"/>
          <p:cNvCxnSpPr/>
          <p:nvPr userDrawn="1"/>
        </p:nvCxnSpPr>
        <p:spPr>
          <a:xfrm>
            <a:off x="485374" y="838200"/>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8647272" y="6407944"/>
            <a:ext cx="457200" cy="365125"/>
          </a:xfrm>
          <a:prstGeom prst="rect">
            <a:avLst/>
          </a:prstGeom>
        </p:spPr>
        <p:txBody>
          <a:bodyPr anchor="ctr" anchorCtr="0"/>
          <a:lstStyle>
            <a:lvl1pPr marL="0" algn="ctr" defTabSz="914400" rtl="0" eaLnBrk="1" latinLnBrk="0" hangingPunct="1">
              <a:defRPr lang="en-US" sz="1400" b="1" kern="1200" smtClean="0">
                <a:solidFill>
                  <a:srgbClr val="FFFFFF"/>
                </a:solidFill>
                <a:latin typeface="Trebuchet MS" pitchFamily="34" charset="0"/>
                <a:ea typeface="+mn-ea"/>
                <a:cs typeface="+mn-cs"/>
              </a:defRPr>
            </a:lvl1pPr>
            <a:extLst/>
          </a:lstStyle>
          <a:p>
            <a:fld id="{3FD23366-53C4-405E-B844-3C2D5EE0EAA7}" type="slidenum">
              <a:rPr lang="en-US" smtClean="0"/>
              <a:pPr/>
              <a:t>‹#›</a:t>
            </a:fld>
            <a:endParaRPr lang="en-US" dirty="0"/>
          </a:p>
        </p:txBody>
      </p:sp>
      <p:cxnSp>
        <p:nvCxnSpPr>
          <p:cNvPr id="14" name="Straight Connector 13"/>
          <p:cNvCxnSpPr/>
          <p:nvPr userDrawn="1"/>
        </p:nvCxnSpPr>
        <p:spPr>
          <a:xfrm>
            <a:off x="8647272" y="6453346"/>
            <a:ext cx="0" cy="274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2"/>
          </p:nvPr>
        </p:nvSpPr>
        <p:spPr>
          <a:xfrm>
            <a:off x="4640263" y="985838"/>
            <a:ext cx="4403725" cy="2560320"/>
          </a:xfrm>
          <a:ln w="25400">
            <a:solidFill>
              <a:schemeClr val="accent1"/>
            </a:solidFill>
          </a:ln>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3"/>
          </p:nvPr>
        </p:nvSpPr>
        <p:spPr>
          <a:xfrm>
            <a:off x="4640263" y="3709099"/>
            <a:ext cx="4403725" cy="2560320"/>
          </a:xfrm>
          <a:ln w="25400">
            <a:solidFill>
              <a:schemeClr val="accent1"/>
            </a:solidFill>
          </a:ln>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1473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Title Placeholder 1"/>
          <p:cNvSpPr>
            <a:spLocks noGrp="1"/>
          </p:cNvSpPr>
          <p:nvPr>
            <p:ph type="ctrTitle"/>
          </p:nvPr>
        </p:nvSpPr>
        <p:spPr>
          <a:xfrm>
            <a:off x="381000" y="2130425"/>
            <a:ext cx="8382000" cy="1470025"/>
          </a:xfrm>
        </p:spPr>
        <p:txBody>
          <a:bodyPr/>
          <a:lstStyle>
            <a:lvl1pPr algn="ctr">
              <a:defRPr sz="2800"/>
            </a:lvl1pPr>
          </a:lstStyle>
          <a:p>
            <a:r>
              <a:rPr lang="en-US"/>
              <a:t>Click to edit Master title style</a:t>
            </a:r>
          </a:p>
        </p:txBody>
      </p:sp>
      <p:sp>
        <p:nvSpPr>
          <p:cNvPr id="71683" name="Text Placeholder 2"/>
          <p:cNvSpPr>
            <a:spLocks noGrp="1"/>
          </p:cNvSpPr>
          <p:nvPr>
            <p:ph type="subTitle" idx="1"/>
          </p:nvPr>
        </p:nvSpPr>
        <p:spPr>
          <a:xfrm>
            <a:off x="381000" y="3886200"/>
            <a:ext cx="8382000" cy="1752600"/>
          </a:xfrm>
        </p:spPr>
        <p:txBody>
          <a:bodyPr/>
          <a:lstStyle>
            <a:lvl1pPr marL="0" indent="0" algn="r">
              <a:buFont typeface="Arial" charset="0"/>
              <a:buNone/>
              <a:defRPr sz="2000"/>
            </a:lvl1pPr>
          </a:lstStyle>
          <a:p>
            <a:r>
              <a:rPr lang="en-US"/>
              <a:t>Click to edit Master subtitle style</a:t>
            </a:r>
          </a:p>
        </p:txBody>
      </p:sp>
    </p:spTree>
    <p:extLst>
      <p:ext uri="{BB962C8B-B14F-4D97-AF65-F5344CB8AC3E}">
        <p14:creationId xmlns:p14="http://schemas.microsoft.com/office/powerpoint/2010/main" val="3000522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0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a:solidFill>
                  <a:srgbClr val="000099"/>
                </a:solidFill>
              </a:defRPr>
            </a:lvl1pPr>
            <a:lvl2pPr>
              <a:defRPr>
                <a:solidFill>
                  <a:srgbClr val="FF0000"/>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53649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6588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6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71438" y="971550"/>
            <a:ext cx="4402137" cy="5513388"/>
          </a:xfrm>
        </p:spPr>
        <p:txBody>
          <a:bodyPr/>
          <a:lstStyle>
            <a:lvl1pPr>
              <a:defRPr sz="2800" b="1" i="0">
                <a:solidFill>
                  <a:srgbClr val="000099"/>
                </a:solidFill>
              </a:defRPr>
            </a:lvl1pPr>
            <a:lvl2pPr>
              <a:defRPr sz="2400">
                <a:solidFill>
                  <a:srgbClr val="FF000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5975" y="971550"/>
            <a:ext cx="4403725" cy="5513388"/>
          </a:xfrm>
        </p:spPr>
        <p:txBody>
          <a:bodyPr/>
          <a:lstStyle>
            <a:lvl1pPr>
              <a:defRPr sz="2800">
                <a:solidFill>
                  <a:srgbClr val="000099"/>
                </a:solidFill>
              </a:defRPr>
            </a:lvl1pPr>
            <a:lvl2pPr>
              <a:defRPr sz="2400">
                <a:solidFill>
                  <a:srgbClr val="FF000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16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0113"/>
            <a:ext cx="4040188" cy="639762"/>
          </a:xfrm>
        </p:spPr>
        <p:style>
          <a:lnRef idx="1">
            <a:schemeClr val="accent6"/>
          </a:lnRef>
          <a:fillRef idx="2">
            <a:schemeClr val="accent6"/>
          </a:fillRef>
          <a:effectRef idx="1">
            <a:schemeClr val="accent6"/>
          </a:effectRef>
          <a:fontRef idx="none"/>
        </p:style>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060113"/>
            <a:ext cx="4041775" cy="639762"/>
          </a:xfrm>
        </p:spPr>
        <p:style>
          <a:lnRef idx="1">
            <a:schemeClr val="accent6"/>
          </a:lnRef>
          <a:fillRef idx="2">
            <a:schemeClr val="accent6"/>
          </a:fillRef>
          <a:effectRef idx="1">
            <a:schemeClr val="accent6"/>
          </a:effectRef>
          <a:fontRef idx="none"/>
        </p:style>
        <p:txBody>
          <a:bodyPr anchor="ctr" anchorCtr="0"/>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71438" y="90488"/>
            <a:ext cx="7993062" cy="647700"/>
          </a:xfrm>
        </p:spPr>
        <p:txBody>
          <a:bodyPr/>
          <a:lstStyle>
            <a:lvl1pPr>
              <a:defRPr>
                <a:solidFill>
                  <a:srgbClr val="000066"/>
                </a:solidFill>
              </a:defRPr>
            </a:lvl1pPr>
          </a:lstStyle>
          <a:p>
            <a:r>
              <a:rPr lang="en-US" dirty="0" smtClean="0"/>
              <a:t>Click to edit Master title style</a:t>
            </a:r>
            <a:endParaRPr lang="en-US" dirty="0"/>
          </a:p>
        </p:txBody>
      </p:sp>
      <p:sp>
        <p:nvSpPr>
          <p:cNvPr id="10" name="Content Placeholder 2"/>
          <p:cNvSpPr>
            <a:spLocks noGrp="1"/>
          </p:cNvSpPr>
          <p:nvPr>
            <p:ph sz="half" idx="10"/>
          </p:nvPr>
        </p:nvSpPr>
        <p:spPr>
          <a:xfrm>
            <a:off x="451262" y="1757548"/>
            <a:ext cx="4022313" cy="4727390"/>
          </a:xfrm>
          <a:ln w="25400">
            <a:solidFill>
              <a:schemeClr val="accent2">
                <a:lumMod val="60000"/>
                <a:lumOff val="40000"/>
              </a:schemeClr>
            </a:solidFill>
          </a:ln>
        </p:spPr>
        <p:txBody>
          <a:bodyPr/>
          <a:lstStyle>
            <a:lvl1pPr>
              <a:defRPr sz="2800" b="1" i="0">
                <a:solidFill>
                  <a:srgbClr val="000099"/>
                </a:solidFill>
              </a:defRPr>
            </a:lvl1pPr>
            <a:lvl2pPr>
              <a:defRPr sz="2400">
                <a:solidFill>
                  <a:srgbClr val="FF000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1"/>
          </p:nvPr>
        </p:nvSpPr>
        <p:spPr>
          <a:xfrm>
            <a:off x="4625975" y="1757548"/>
            <a:ext cx="4054887" cy="4727390"/>
          </a:xfrm>
          <a:ln w="25400">
            <a:solidFill>
              <a:schemeClr val="accent2">
                <a:lumMod val="60000"/>
                <a:lumOff val="40000"/>
              </a:schemeClr>
            </a:solidFill>
          </a:ln>
        </p:spPr>
        <p:txBody>
          <a:bodyPr/>
          <a:lstStyle>
            <a:lvl1pPr>
              <a:defRPr sz="2800">
                <a:solidFill>
                  <a:srgbClr val="000099"/>
                </a:solidFill>
              </a:defRPr>
            </a:lvl1pPr>
            <a:lvl2pPr>
              <a:defRPr sz="2400">
                <a:solidFill>
                  <a:srgbClr val="FF000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990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674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9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9594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192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438" y="90488"/>
            <a:ext cx="7993062" cy="6477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1438" y="971550"/>
            <a:ext cx="8958262" cy="55133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p:txBody>
      </p:sp>
      <p:sp>
        <p:nvSpPr>
          <p:cNvPr id="19460" name="Rectangle 4"/>
          <p:cNvSpPr>
            <a:spLocks noChangeArrowheads="1"/>
          </p:cNvSpPr>
          <p:nvPr/>
        </p:nvSpPr>
        <p:spPr bwMode="auto">
          <a:xfrm flipH="1">
            <a:off x="3175" y="6534150"/>
            <a:ext cx="9140825" cy="274638"/>
          </a:xfrm>
          <a:prstGeom prst="rect">
            <a:avLst/>
          </a:prstGeom>
          <a:gradFill rotWithShape="1">
            <a:gsLst>
              <a:gs pos="0">
                <a:srgbClr val="FFFFFF"/>
              </a:gs>
              <a:gs pos="100000">
                <a:srgbClr val="0000FF"/>
              </a:gs>
            </a:gsLst>
            <a:lin ang="0" scaled="1"/>
          </a:gradFill>
          <a:ln w="12700" algn="ctr">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US" sz="2400">
              <a:solidFill>
                <a:srgbClr val="000000"/>
              </a:solidFill>
              <a:latin typeface="Gill Sans MT" pitchFamily="34" charset="0"/>
            </a:endParaRPr>
          </a:p>
        </p:txBody>
      </p:sp>
      <p:sp>
        <p:nvSpPr>
          <p:cNvPr id="19461" name="Rectangle 5"/>
          <p:cNvSpPr>
            <a:spLocks noChangeArrowheads="1"/>
          </p:cNvSpPr>
          <p:nvPr/>
        </p:nvSpPr>
        <p:spPr bwMode="auto">
          <a:xfrm>
            <a:off x="0" y="790575"/>
            <a:ext cx="9140825" cy="136525"/>
          </a:xfrm>
          <a:prstGeom prst="rect">
            <a:avLst/>
          </a:prstGeom>
          <a:gradFill rotWithShape="1">
            <a:gsLst>
              <a:gs pos="0">
                <a:srgbClr val="0000FF"/>
              </a:gs>
              <a:gs pos="100000">
                <a:srgbClr val="FFFFFF"/>
              </a:gs>
            </a:gsLst>
            <a:lin ang="0" scaled="1"/>
          </a:grad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US" sz="2400">
              <a:solidFill>
                <a:srgbClr val="000000"/>
              </a:solidFill>
              <a:latin typeface="Gill Sans MT" pitchFamily="34" charset="0"/>
            </a:endParaRPr>
          </a:p>
        </p:txBody>
      </p:sp>
      <p:sp>
        <p:nvSpPr>
          <p:cNvPr id="19462" name="Rectangle 6"/>
          <p:cNvSpPr>
            <a:spLocks noChangeArrowheads="1"/>
          </p:cNvSpPr>
          <p:nvPr/>
        </p:nvSpPr>
        <p:spPr bwMode="gray">
          <a:xfrm>
            <a:off x="0" y="6550025"/>
            <a:ext cx="7315200" cy="246221"/>
          </a:xfrm>
          <a:prstGeom prst="rect">
            <a:avLst/>
          </a:prstGeom>
          <a:noFill/>
          <a:ln w="9525">
            <a:noFill/>
            <a:miter lim="800000"/>
            <a:headEnd/>
            <a:tailEnd/>
          </a:ln>
          <a:effectLst/>
        </p:spPr>
        <p:txBody>
          <a:bodyPr wrap="square" lIns="0" tIns="0" rIns="0" bIns="0">
            <a:spAutoFit/>
          </a:bodyPr>
          <a:lstStyle/>
          <a:p>
            <a:pPr defTabSz="973138" eaLnBrk="0" fontAlgn="base" hangingPunct="0">
              <a:spcBef>
                <a:spcPct val="0"/>
              </a:spcBef>
              <a:spcAft>
                <a:spcPct val="0"/>
              </a:spcAft>
              <a:defRPr/>
            </a:pPr>
            <a:r>
              <a:rPr lang="en-US" altLang="ja-JP" sz="1600" b="1" dirty="0" smtClean="0">
                <a:solidFill>
                  <a:srgbClr val="FFFFFF"/>
                </a:solidFill>
                <a:latin typeface="Gill Sans MT" pitchFamily="34" charset="0"/>
                <a:ea typeface="ＭＳ Ｐゴシック" charset="-128"/>
              </a:rPr>
              <a:t>   </a:t>
            </a:r>
          </a:p>
        </p:txBody>
      </p:sp>
    </p:spTree>
    <p:extLst>
      <p:ext uri="{BB962C8B-B14F-4D97-AF65-F5344CB8AC3E}">
        <p14:creationId xmlns:p14="http://schemas.microsoft.com/office/powerpoint/2010/main" val="11038880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74" r:id="rId13"/>
    <p:sldLayoutId id="2147483676" r:id="rId14"/>
  </p:sldLayoutIdLst>
  <p:hf hdr="0"/>
  <p:txStyles>
    <p:titleStyle>
      <a:lvl1pPr algn="l" defTabSz="973138" rtl="0" eaLnBrk="0" fontAlgn="base" hangingPunct="0">
        <a:spcBef>
          <a:spcPct val="0"/>
        </a:spcBef>
        <a:spcAft>
          <a:spcPct val="0"/>
        </a:spcAft>
        <a:defRPr sz="3200" b="1">
          <a:solidFill>
            <a:schemeClr val="tx2"/>
          </a:solidFill>
          <a:latin typeface="Gill Sans MT" pitchFamily="34" charset="0"/>
          <a:ea typeface="+mj-ea"/>
          <a:cs typeface="+mj-cs"/>
        </a:defRPr>
      </a:lvl1pPr>
      <a:lvl2pPr algn="l" defTabSz="973138" rtl="0" eaLnBrk="0" fontAlgn="base" hangingPunct="0">
        <a:spcBef>
          <a:spcPct val="0"/>
        </a:spcBef>
        <a:spcAft>
          <a:spcPct val="0"/>
        </a:spcAft>
        <a:defRPr sz="3200" b="1">
          <a:solidFill>
            <a:schemeClr val="tx2"/>
          </a:solidFill>
          <a:latin typeface="Gill Sans MT" pitchFamily="34" charset="0"/>
          <a:cs typeface="Arial" charset="0"/>
        </a:defRPr>
      </a:lvl2pPr>
      <a:lvl3pPr algn="l" defTabSz="973138" rtl="0" eaLnBrk="0" fontAlgn="base" hangingPunct="0">
        <a:spcBef>
          <a:spcPct val="0"/>
        </a:spcBef>
        <a:spcAft>
          <a:spcPct val="0"/>
        </a:spcAft>
        <a:defRPr sz="3200" b="1">
          <a:solidFill>
            <a:schemeClr val="tx2"/>
          </a:solidFill>
          <a:latin typeface="Gill Sans MT" pitchFamily="34" charset="0"/>
          <a:cs typeface="Arial" charset="0"/>
        </a:defRPr>
      </a:lvl3pPr>
      <a:lvl4pPr algn="l" defTabSz="973138" rtl="0" eaLnBrk="0" fontAlgn="base" hangingPunct="0">
        <a:spcBef>
          <a:spcPct val="0"/>
        </a:spcBef>
        <a:spcAft>
          <a:spcPct val="0"/>
        </a:spcAft>
        <a:defRPr sz="3200" b="1">
          <a:solidFill>
            <a:schemeClr val="tx2"/>
          </a:solidFill>
          <a:latin typeface="Gill Sans MT" pitchFamily="34" charset="0"/>
          <a:cs typeface="Arial" charset="0"/>
        </a:defRPr>
      </a:lvl4pPr>
      <a:lvl5pPr algn="l" defTabSz="973138" rtl="0" eaLnBrk="0" fontAlgn="base" hangingPunct="0">
        <a:spcBef>
          <a:spcPct val="0"/>
        </a:spcBef>
        <a:spcAft>
          <a:spcPct val="0"/>
        </a:spcAft>
        <a:defRPr sz="3200" b="1">
          <a:solidFill>
            <a:schemeClr val="tx2"/>
          </a:solidFill>
          <a:latin typeface="Gill Sans MT" pitchFamily="34" charset="0"/>
          <a:cs typeface="Arial" charset="0"/>
        </a:defRPr>
      </a:lvl5pPr>
      <a:lvl6pPr marL="457200" algn="l" defTabSz="973138" rtl="0" fontAlgn="base">
        <a:spcBef>
          <a:spcPct val="0"/>
        </a:spcBef>
        <a:spcAft>
          <a:spcPct val="0"/>
        </a:spcAft>
        <a:defRPr sz="3200" b="1">
          <a:solidFill>
            <a:schemeClr val="tx2"/>
          </a:solidFill>
          <a:latin typeface="Comic Sans MS" pitchFamily="66" charset="0"/>
          <a:cs typeface="Arial" charset="0"/>
        </a:defRPr>
      </a:lvl6pPr>
      <a:lvl7pPr marL="914400" algn="l" defTabSz="973138" rtl="0" fontAlgn="base">
        <a:spcBef>
          <a:spcPct val="0"/>
        </a:spcBef>
        <a:spcAft>
          <a:spcPct val="0"/>
        </a:spcAft>
        <a:defRPr sz="3200" b="1">
          <a:solidFill>
            <a:schemeClr val="tx2"/>
          </a:solidFill>
          <a:latin typeface="Comic Sans MS" pitchFamily="66" charset="0"/>
          <a:cs typeface="Arial" charset="0"/>
        </a:defRPr>
      </a:lvl7pPr>
      <a:lvl8pPr marL="1371600" algn="l" defTabSz="973138" rtl="0" fontAlgn="base">
        <a:spcBef>
          <a:spcPct val="0"/>
        </a:spcBef>
        <a:spcAft>
          <a:spcPct val="0"/>
        </a:spcAft>
        <a:defRPr sz="3200" b="1">
          <a:solidFill>
            <a:schemeClr val="tx2"/>
          </a:solidFill>
          <a:latin typeface="Comic Sans MS" pitchFamily="66" charset="0"/>
          <a:cs typeface="Arial" charset="0"/>
        </a:defRPr>
      </a:lvl8pPr>
      <a:lvl9pPr marL="1828800" algn="l" defTabSz="973138" rtl="0" fontAlgn="base">
        <a:spcBef>
          <a:spcPct val="0"/>
        </a:spcBef>
        <a:spcAft>
          <a:spcPct val="0"/>
        </a:spcAft>
        <a:defRPr sz="3200" b="1">
          <a:solidFill>
            <a:schemeClr val="tx2"/>
          </a:solidFill>
          <a:latin typeface="Comic Sans MS" pitchFamily="66" charset="0"/>
          <a:cs typeface="Arial" charset="0"/>
        </a:defRPr>
      </a:lvl9pPr>
    </p:titleStyle>
    <p:bodyStyle>
      <a:lvl1pPr marL="261938" indent="-261938" algn="l" defTabSz="966788" rtl="0" eaLnBrk="0" fontAlgn="base" hangingPunct="0">
        <a:spcBef>
          <a:spcPct val="20000"/>
        </a:spcBef>
        <a:spcAft>
          <a:spcPct val="10000"/>
        </a:spcAft>
        <a:buSzPct val="75000"/>
        <a:buFont typeface="Wingdings" pitchFamily="2" charset="2"/>
        <a:buChar char="l"/>
        <a:tabLst>
          <a:tab pos="860425" algn="l"/>
        </a:tabLst>
        <a:defRPr sz="2800" b="1" i="1">
          <a:solidFill>
            <a:schemeClr val="tx1"/>
          </a:solidFill>
          <a:latin typeface="Gill Sans MT" pitchFamily="34" charset="0"/>
          <a:ea typeface="+mn-ea"/>
          <a:cs typeface="+mn-cs"/>
        </a:defRPr>
      </a:lvl1pPr>
      <a:lvl2pPr marL="652463" indent="-282575" algn="l" defTabSz="966788" rtl="0" eaLnBrk="0" fontAlgn="base" hangingPunct="0">
        <a:spcBef>
          <a:spcPct val="15000"/>
        </a:spcBef>
        <a:spcAft>
          <a:spcPct val="15000"/>
        </a:spcAft>
        <a:buSzPct val="75000"/>
        <a:buFont typeface="Wingdings" pitchFamily="2" charset="2"/>
        <a:buChar char="n"/>
        <a:tabLst>
          <a:tab pos="860425" algn="l"/>
        </a:tabLst>
        <a:defRPr sz="2400" b="1">
          <a:solidFill>
            <a:schemeClr val="tx1"/>
          </a:solidFill>
          <a:latin typeface="Gill Sans MT" pitchFamily="34" charset="0"/>
          <a:cs typeface="+mn-cs"/>
        </a:defRPr>
      </a:lvl2pPr>
      <a:lvl3pPr marL="1031875" indent="-271463" algn="l" defTabSz="966788" rtl="0" eaLnBrk="0" fontAlgn="base" hangingPunct="0">
        <a:spcBef>
          <a:spcPct val="15000"/>
        </a:spcBef>
        <a:spcAft>
          <a:spcPct val="15000"/>
        </a:spcAft>
        <a:buSzPct val="75000"/>
        <a:buFont typeface="Wingdings" pitchFamily="2" charset="2"/>
        <a:buChar char="t"/>
        <a:tabLst>
          <a:tab pos="860425" algn="l"/>
        </a:tabLst>
        <a:defRPr sz="2400">
          <a:solidFill>
            <a:schemeClr val="tx1"/>
          </a:solidFill>
          <a:latin typeface="Gill Sans MT" pitchFamily="34" charset="0"/>
          <a:cs typeface="+mn-cs"/>
        </a:defRPr>
      </a:lvl3pPr>
      <a:lvl4pPr marL="1454150" indent="-314325" algn="l" defTabSz="966788" rtl="0" eaLnBrk="0" fontAlgn="base" hangingPunct="0">
        <a:spcBef>
          <a:spcPct val="15000"/>
        </a:spcBef>
        <a:spcAft>
          <a:spcPct val="15000"/>
        </a:spcAft>
        <a:buSzPct val="75000"/>
        <a:buFont typeface="Wingdings" pitchFamily="2" charset="2"/>
        <a:buChar char="¡"/>
        <a:tabLst>
          <a:tab pos="860425" algn="l"/>
        </a:tabLst>
        <a:defRPr sz="2000" i="1">
          <a:solidFill>
            <a:schemeClr val="tx1"/>
          </a:solidFill>
          <a:latin typeface="Gill Sans MT" pitchFamily="34" charset="0"/>
          <a:cs typeface="+mn-cs"/>
        </a:defRPr>
      </a:lvl4pPr>
      <a:lvl5pPr marL="1897063" indent="-334963" algn="l" defTabSz="966788" rtl="0" eaLnBrk="0" fontAlgn="base" hangingPunct="0">
        <a:spcBef>
          <a:spcPct val="15000"/>
        </a:spcBef>
        <a:spcAft>
          <a:spcPct val="15000"/>
        </a:spcAft>
        <a:buSzPct val="75000"/>
        <a:buFont typeface="Wingdings" pitchFamily="2" charset="2"/>
        <a:buChar char="¨"/>
        <a:tabLst>
          <a:tab pos="860425" algn="l"/>
        </a:tabLst>
        <a:defRPr sz="2000">
          <a:solidFill>
            <a:schemeClr val="tx1"/>
          </a:solidFill>
          <a:latin typeface="Gill Sans MT" pitchFamily="34" charset="0"/>
          <a:cs typeface="+mn-cs"/>
        </a:defRPr>
      </a:lvl5pPr>
      <a:lvl6pPr marL="2354263" indent="-334963" algn="l" defTabSz="966788" rtl="0" fontAlgn="base">
        <a:spcBef>
          <a:spcPct val="15000"/>
        </a:spcBef>
        <a:spcAft>
          <a:spcPct val="15000"/>
        </a:spcAft>
        <a:buSzPct val="75000"/>
        <a:buFont typeface="Wingdings" pitchFamily="2" charset="2"/>
        <a:buChar char="¨"/>
        <a:tabLst>
          <a:tab pos="860425" algn="l"/>
        </a:tabLst>
        <a:defRPr>
          <a:solidFill>
            <a:schemeClr val="tx1"/>
          </a:solidFill>
          <a:latin typeface="+mn-lt"/>
          <a:cs typeface="+mn-cs"/>
        </a:defRPr>
      </a:lvl6pPr>
      <a:lvl7pPr marL="2811463" indent="-334963" algn="l" defTabSz="966788" rtl="0" fontAlgn="base">
        <a:spcBef>
          <a:spcPct val="15000"/>
        </a:spcBef>
        <a:spcAft>
          <a:spcPct val="15000"/>
        </a:spcAft>
        <a:buSzPct val="75000"/>
        <a:buFont typeface="Wingdings" pitchFamily="2" charset="2"/>
        <a:buChar char="¨"/>
        <a:tabLst>
          <a:tab pos="860425" algn="l"/>
        </a:tabLst>
        <a:defRPr>
          <a:solidFill>
            <a:schemeClr val="tx1"/>
          </a:solidFill>
          <a:latin typeface="+mn-lt"/>
          <a:cs typeface="+mn-cs"/>
        </a:defRPr>
      </a:lvl7pPr>
      <a:lvl8pPr marL="3268663" indent="-334963" algn="l" defTabSz="966788" rtl="0" fontAlgn="base">
        <a:spcBef>
          <a:spcPct val="15000"/>
        </a:spcBef>
        <a:spcAft>
          <a:spcPct val="15000"/>
        </a:spcAft>
        <a:buSzPct val="75000"/>
        <a:buFont typeface="Wingdings" pitchFamily="2" charset="2"/>
        <a:buChar char="¨"/>
        <a:tabLst>
          <a:tab pos="860425" algn="l"/>
        </a:tabLst>
        <a:defRPr>
          <a:solidFill>
            <a:schemeClr val="tx1"/>
          </a:solidFill>
          <a:latin typeface="+mn-lt"/>
          <a:cs typeface="+mn-cs"/>
        </a:defRPr>
      </a:lvl8pPr>
      <a:lvl9pPr marL="3725863" indent="-334963" algn="l" defTabSz="966788" rtl="0" fontAlgn="base">
        <a:spcBef>
          <a:spcPct val="15000"/>
        </a:spcBef>
        <a:spcAft>
          <a:spcPct val="15000"/>
        </a:spcAft>
        <a:buSzPct val="75000"/>
        <a:buFont typeface="Wingdings" pitchFamily="2" charset="2"/>
        <a:buChar char="¨"/>
        <a:tabLst>
          <a:tab pos="860425" algn="l"/>
        </a:tabLst>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91440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52400" y="762000"/>
            <a:ext cx="88392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7526923"/>
      </p:ext>
    </p:extLst>
  </p:cSld>
  <p:clrMap bg1="lt1" tx1="dk1" bg2="lt2" tx2="dk2" accent1="accent1" accent2="accent2" accent3="accent3" accent4="accent4" accent5="accent5" accent6="accent6" hlink="hlink" folHlink="folHlink"/>
  <p:sldLayoutIdLst>
    <p:sldLayoutId id="2147483692" r:id="rId1"/>
    <p:sldLayoutId id="2147483693" r:id="rId2"/>
  </p:sldLayoutIdLst>
  <p:hf hdr="0"/>
  <p:txStyles>
    <p:titleStyle>
      <a:lvl1pPr indent="284163" algn="ctr" rtl="0" eaLnBrk="0" fontAlgn="base" hangingPunct="0">
        <a:spcBef>
          <a:spcPct val="0"/>
        </a:spcBef>
        <a:spcAft>
          <a:spcPct val="0"/>
        </a:spcAft>
        <a:buFont typeface="Wingdings" pitchFamily="2" charset="2"/>
        <a:defRPr sz="2500" b="1">
          <a:solidFill>
            <a:schemeClr val="bg1"/>
          </a:solidFill>
          <a:latin typeface="Trebuchet MS" pitchFamily="34" charset="0"/>
          <a:ea typeface="+mj-ea"/>
          <a:cs typeface="+mj-cs"/>
        </a:defRPr>
      </a:lvl1pPr>
      <a:lvl2pPr indent="284163" algn="ctr" rtl="0" eaLnBrk="0" fontAlgn="base" hangingPunct="0">
        <a:spcBef>
          <a:spcPct val="0"/>
        </a:spcBef>
        <a:spcAft>
          <a:spcPct val="0"/>
        </a:spcAft>
        <a:buFont typeface="Wingdings" pitchFamily="2" charset="2"/>
        <a:defRPr sz="2500" b="1">
          <a:solidFill>
            <a:schemeClr val="bg1"/>
          </a:solidFill>
          <a:latin typeface="Trebuchet MS" pitchFamily="34" charset="0"/>
        </a:defRPr>
      </a:lvl2pPr>
      <a:lvl3pPr indent="284163" algn="ctr" rtl="0" eaLnBrk="0" fontAlgn="base" hangingPunct="0">
        <a:spcBef>
          <a:spcPct val="0"/>
        </a:spcBef>
        <a:spcAft>
          <a:spcPct val="0"/>
        </a:spcAft>
        <a:buFont typeface="Wingdings" pitchFamily="2" charset="2"/>
        <a:defRPr sz="2500" b="1">
          <a:solidFill>
            <a:schemeClr val="bg1"/>
          </a:solidFill>
          <a:latin typeface="Trebuchet MS" pitchFamily="34" charset="0"/>
        </a:defRPr>
      </a:lvl3pPr>
      <a:lvl4pPr indent="284163" algn="ctr" rtl="0" eaLnBrk="0" fontAlgn="base" hangingPunct="0">
        <a:spcBef>
          <a:spcPct val="0"/>
        </a:spcBef>
        <a:spcAft>
          <a:spcPct val="0"/>
        </a:spcAft>
        <a:buFont typeface="Wingdings" pitchFamily="2" charset="2"/>
        <a:defRPr sz="2500" b="1">
          <a:solidFill>
            <a:schemeClr val="bg1"/>
          </a:solidFill>
          <a:latin typeface="Trebuchet MS" pitchFamily="34" charset="0"/>
        </a:defRPr>
      </a:lvl4pPr>
      <a:lvl5pPr indent="284163" algn="ctr" rtl="0" eaLnBrk="0" fontAlgn="base" hangingPunct="0">
        <a:spcBef>
          <a:spcPct val="0"/>
        </a:spcBef>
        <a:spcAft>
          <a:spcPct val="0"/>
        </a:spcAft>
        <a:buFont typeface="Wingdings" pitchFamily="2" charset="2"/>
        <a:defRPr sz="2500" b="1">
          <a:solidFill>
            <a:schemeClr val="bg1"/>
          </a:solidFill>
          <a:latin typeface="Trebuchet MS" pitchFamily="34" charset="0"/>
        </a:defRPr>
      </a:lvl5pPr>
      <a:lvl6pPr marL="457200" indent="284163" algn="l" rtl="0" eaLnBrk="0" fontAlgn="base" hangingPunct="0">
        <a:spcBef>
          <a:spcPct val="0"/>
        </a:spcBef>
        <a:spcAft>
          <a:spcPct val="0"/>
        </a:spcAft>
        <a:buFont typeface="Wingdings" pitchFamily="2" charset="2"/>
        <a:defRPr sz="2500" b="1">
          <a:solidFill>
            <a:srgbClr val="CC0000"/>
          </a:solidFill>
          <a:latin typeface="Trebuchet MS" pitchFamily="34" charset="0"/>
        </a:defRPr>
      </a:lvl6pPr>
      <a:lvl7pPr marL="914400" indent="284163" algn="l" rtl="0" eaLnBrk="0" fontAlgn="base" hangingPunct="0">
        <a:spcBef>
          <a:spcPct val="0"/>
        </a:spcBef>
        <a:spcAft>
          <a:spcPct val="0"/>
        </a:spcAft>
        <a:buFont typeface="Wingdings" pitchFamily="2" charset="2"/>
        <a:defRPr sz="2500" b="1">
          <a:solidFill>
            <a:srgbClr val="CC0000"/>
          </a:solidFill>
          <a:latin typeface="Trebuchet MS" pitchFamily="34" charset="0"/>
        </a:defRPr>
      </a:lvl7pPr>
      <a:lvl8pPr marL="1371600" indent="284163" algn="l" rtl="0" eaLnBrk="0" fontAlgn="base" hangingPunct="0">
        <a:spcBef>
          <a:spcPct val="0"/>
        </a:spcBef>
        <a:spcAft>
          <a:spcPct val="0"/>
        </a:spcAft>
        <a:buFont typeface="Wingdings" pitchFamily="2" charset="2"/>
        <a:defRPr sz="2500" b="1">
          <a:solidFill>
            <a:srgbClr val="CC0000"/>
          </a:solidFill>
          <a:latin typeface="Trebuchet MS" pitchFamily="34" charset="0"/>
        </a:defRPr>
      </a:lvl8pPr>
      <a:lvl9pPr marL="1828800" indent="284163" algn="l" rtl="0" eaLnBrk="0" fontAlgn="base" hangingPunct="0">
        <a:spcBef>
          <a:spcPct val="0"/>
        </a:spcBef>
        <a:spcAft>
          <a:spcPct val="0"/>
        </a:spcAft>
        <a:buFont typeface="Wingdings" pitchFamily="2" charset="2"/>
        <a:defRPr sz="2500" b="1">
          <a:solidFill>
            <a:srgbClr val="CC0000"/>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28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500">
          <a:solidFill>
            <a:schemeClr val="tx1"/>
          </a:solidFill>
          <a:latin typeface="Trebuchet MS" pitchFamily="34" charset="0"/>
          <a:cs typeface="+mn-cs"/>
        </a:defRPr>
      </a:lvl2pPr>
      <a:lvl3pPr marL="1143000" indent="-228600" algn="l" rtl="0" eaLnBrk="0" fontAlgn="base" hangingPunct="0">
        <a:spcBef>
          <a:spcPct val="20000"/>
        </a:spcBef>
        <a:spcAft>
          <a:spcPct val="0"/>
        </a:spcAft>
        <a:buFont typeface="Arial" charset="0"/>
        <a:buChar char="•"/>
        <a:defRPr sz="2200">
          <a:solidFill>
            <a:schemeClr val="tx1"/>
          </a:solidFill>
          <a:latin typeface="Trebuchet MS" pitchFamily="34" charset="0"/>
          <a:cs typeface="+mn-cs"/>
        </a:defRPr>
      </a:lvl3pPr>
      <a:lvl4pPr marL="1600200" indent="-228600" algn="l" rtl="0" eaLnBrk="0" fontAlgn="base" hangingPunct="0">
        <a:spcBef>
          <a:spcPct val="20000"/>
        </a:spcBef>
        <a:spcAft>
          <a:spcPct val="0"/>
        </a:spcAft>
        <a:buFont typeface="Arial" charset="0"/>
        <a:buChar char="–"/>
        <a:defRPr>
          <a:solidFill>
            <a:schemeClr val="tx1"/>
          </a:solidFill>
          <a:latin typeface="Trebuchet MS" pitchFamily="34" charset="0"/>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Trebuchet MS" pitchFamily="34" charset="0"/>
          <a:cs typeface="+mn-cs"/>
        </a:defRPr>
      </a:lvl5pPr>
      <a:lvl6pPr marL="2514600" indent="-228600" algn="l" rtl="0" eaLnBrk="0" fontAlgn="base" hangingPunct="0">
        <a:spcBef>
          <a:spcPct val="20000"/>
        </a:spcBef>
        <a:spcAft>
          <a:spcPct val="0"/>
        </a:spcAft>
        <a:buFont typeface="Arial" charset="0"/>
        <a:buChar char="»"/>
        <a:defRPr sz="1600">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1600">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1600">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jpeg"/><Relationship Id="rId4" Type="http://schemas.microsoft.com/office/2007/relationships/hdphoto" Target="../media/hdphoto3.wdp"/><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http://www.need.org/TransparentGraphics/NaturalGas2.jpg" TargetMode="External"/><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gray">
          <a:xfrm>
            <a:off x="3810" y="1981200"/>
            <a:ext cx="9144000" cy="3495675"/>
          </a:xfrm>
          <a:prstGeom prst="rect">
            <a:avLst/>
          </a:prstGeom>
          <a:noFill/>
          <a:ln w="12700">
            <a:noFill/>
            <a:miter lim="800000"/>
            <a:headEnd type="none" w="sm" len="sm"/>
            <a:tailEnd type="none" w="sm" len="sm"/>
          </a:ln>
        </p:spPr>
        <p:txBody>
          <a:bodyPr wrap="none" lIns="86473" tIns="43237" rIns="86473" bIns="43237" anchor="ctr"/>
          <a:lstStyle/>
          <a:p>
            <a:pPr algn="ctr">
              <a:spcBef>
                <a:spcPct val="20000"/>
              </a:spcBef>
              <a:spcAft>
                <a:spcPct val="10000"/>
              </a:spcAft>
              <a:buSzPct val="75000"/>
              <a:buFont typeface="Wingdings" pitchFamily="2" charset="2"/>
              <a:buNone/>
            </a:pPr>
            <a:endParaRPr lang="en-US" sz="1900" dirty="0">
              <a:solidFill>
                <a:schemeClr val="accent2"/>
              </a:solidFill>
            </a:endParaRPr>
          </a:p>
        </p:txBody>
      </p:sp>
      <p:sp>
        <p:nvSpPr>
          <p:cNvPr id="2" name="Rectangle 1"/>
          <p:cNvSpPr/>
          <p:nvPr/>
        </p:nvSpPr>
        <p:spPr>
          <a:xfrm>
            <a:off x="3810" y="6248400"/>
            <a:ext cx="914019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 y="2733675"/>
            <a:ext cx="38369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066800"/>
            <a:ext cx="8995410" cy="1569660"/>
          </a:xfrm>
          <a:prstGeom prst="rect">
            <a:avLst/>
          </a:prstGeom>
        </p:spPr>
        <p:txBody>
          <a:bodyPr wrap="square">
            <a:spAutoFit/>
          </a:bodyPr>
          <a:lstStyle/>
          <a:p>
            <a:pPr algn="r"/>
            <a:r>
              <a:rPr lang="en-US" sz="3200" b="1" dirty="0">
                <a:solidFill>
                  <a:srgbClr val="000099"/>
                </a:solidFill>
                <a:latin typeface="Gill Sans MT" panose="020B0502020104020203" pitchFamily="34" charset="0"/>
              </a:rPr>
              <a:t>Nanostructured Composites of Graphene/Metal Oxides for Effective </a:t>
            </a:r>
            <a:br>
              <a:rPr lang="en-US" sz="3200" b="1" dirty="0">
                <a:solidFill>
                  <a:srgbClr val="000099"/>
                </a:solidFill>
                <a:latin typeface="Gill Sans MT" panose="020B0502020104020203" pitchFamily="34" charset="0"/>
              </a:rPr>
            </a:br>
            <a:r>
              <a:rPr lang="en-US" sz="3200" b="1" dirty="0">
                <a:solidFill>
                  <a:srgbClr val="000099"/>
                </a:solidFill>
                <a:latin typeface="Gill Sans MT" panose="020B0502020104020203" pitchFamily="34" charset="0"/>
              </a:rPr>
              <a:t>Natural Gas Sweetening </a:t>
            </a:r>
          </a:p>
        </p:txBody>
      </p:sp>
      <p:sp>
        <p:nvSpPr>
          <p:cNvPr id="9" name="Rectangle 8"/>
          <p:cNvSpPr/>
          <p:nvPr/>
        </p:nvSpPr>
        <p:spPr>
          <a:xfrm>
            <a:off x="4572000" y="4795837"/>
            <a:ext cx="4114800" cy="1292662"/>
          </a:xfrm>
          <a:prstGeom prst="rect">
            <a:avLst/>
          </a:prstGeom>
        </p:spPr>
        <p:txBody>
          <a:bodyPr wrap="square">
            <a:spAutoFit/>
          </a:bodyPr>
          <a:lstStyle/>
          <a:p>
            <a:r>
              <a:rPr lang="en-US" altLang="en-US" sz="2400" b="1" dirty="0">
                <a:solidFill>
                  <a:srgbClr val="000066"/>
                </a:solidFill>
                <a:cs typeface="Arial" charset="0"/>
              </a:rPr>
              <a:t>-</a:t>
            </a:r>
            <a:r>
              <a:rPr lang="en-US" altLang="en-US" sz="2400" b="1" dirty="0">
                <a:solidFill>
                  <a:srgbClr val="000066"/>
                </a:solidFill>
                <a:latin typeface="Candara" panose="020E0502030303020204" pitchFamily="34" charset="0"/>
                <a:cs typeface="Arial" charset="0"/>
              </a:rPr>
              <a:t>Dr. Sunil Lonkar</a:t>
            </a:r>
          </a:p>
          <a:p>
            <a:r>
              <a:rPr lang="en-US" altLang="en-US" b="1" dirty="0" smtClean="0">
                <a:solidFill>
                  <a:srgbClr val="000066"/>
                </a:solidFill>
                <a:latin typeface="Candara" panose="020E0502030303020204" pitchFamily="34" charset="0"/>
                <a:cs typeface="Arial" charset="0"/>
              </a:rPr>
              <a:t>    Department </a:t>
            </a:r>
            <a:r>
              <a:rPr lang="en-US" altLang="en-US" b="1" dirty="0">
                <a:solidFill>
                  <a:srgbClr val="000066"/>
                </a:solidFill>
                <a:latin typeface="Candara" panose="020E0502030303020204" pitchFamily="34" charset="0"/>
                <a:cs typeface="Arial" charset="0"/>
              </a:rPr>
              <a:t>of Chemical Engineering</a:t>
            </a:r>
          </a:p>
          <a:p>
            <a:r>
              <a:rPr lang="en-US" altLang="en-US" b="1" dirty="0" smtClean="0">
                <a:solidFill>
                  <a:srgbClr val="000066"/>
                </a:solidFill>
                <a:latin typeface="Candara" panose="020E0502030303020204" pitchFamily="34" charset="0"/>
                <a:cs typeface="Arial" charset="0"/>
              </a:rPr>
              <a:t>    The </a:t>
            </a:r>
            <a:r>
              <a:rPr lang="en-US" altLang="en-US" b="1" dirty="0">
                <a:solidFill>
                  <a:srgbClr val="000066"/>
                </a:solidFill>
                <a:latin typeface="Candara" panose="020E0502030303020204" pitchFamily="34" charset="0"/>
                <a:cs typeface="Arial" charset="0"/>
              </a:rPr>
              <a:t>Petroleum Institute</a:t>
            </a:r>
          </a:p>
          <a:p>
            <a:r>
              <a:rPr lang="en-US" altLang="en-US" b="1" dirty="0" smtClean="0">
                <a:solidFill>
                  <a:srgbClr val="000066"/>
                </a:solidFill>
                <a:latin typeface="Candara" panose="020E0502030303020204" pitchFamily="34" charset="0"/>
                <a:cs typeface="Arial" charset="0"/>
              </a:rPr>
              <a:t>    Abu Dhabi</a:t>
            </a:r>
            <a:r>
              <a:rPr lang="en-US" altLang="en-US" b="1" dirty="0">
                <a:solidFill>
                  <a:srgbClr val="000066"/>
                </a:solidFill>
                <a:latin typeface="Candara" panose="020E0502030303020204" pitchFamily="34" charset="0"/>
                <a:cs typeface="Arial" charset="0"/>
              </a:rPr>
              <a:t>, UAE</a:t>
            </a:r>
          </a:p>
        </p:txBody>
      </p:sp>
      <p:pic>
        <p:nvPicPr>
          <p:cNvPr id="7170" name="Picture 2" descr="C:\Users\slonkar\AppData\Local\Microsoft\Windows\Temporary Internet Files\Content.Outlook\M36TIV00\PI Chemical Engineering 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97"/>
          <a:stretch/>
        </p:blipFill>
        <p:spPr bwMode="auto">
          <a:xfrm>
            <a:off x="7084999" y="0"/>
            <a:ext cx="1910410" cy="88086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www.tejari.com/cms/uae/clients/Petroleum%20Institute/Emirates%20Post%20logo.gif/image_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4" y="59832"/>
            <a:ext cx="3657600"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997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1416" y="986062"/>
            <a:ext cx="6280502" cy="461665"/>
          </a:xfrm>
          <a:prstGeom prst="rect">
            <a:avLst/>
          </a:prstGeom>
          <a:noFill/>
        </p:spPr>
        <p:txBody>
          <a:bodyPr wrap="none" rtlCol="0">
            <a:spAutoFit/>
          </a:bodyPr>
          <a:lstStyle/>
          <a:p>
            <a:pPr marL="342900" indent="-342900">
              <a:buFont typeface="Wingdings" panose="05000000000000000000" pitchFamily="2" charset="2"/>
              <a:buChar char="Ø"/>
            </a:pPr>
            <a:r>
              <a:rPr lang="en-US" sz="2400" b="1" dirty="0" smtClean="0">
                <a:solidFill>
                  <a:srgbClr val="0000CC"/>
                </a:solidFill>
                <a:latin typeface="Trebuchet MS" panose="020B0603020202020204" pitchFamily="34" charset="0"/>
              </a:rPr>
              <a:t>GO synthesis (Improvised Tours Method)</a:t>
            </a:r>
            <a:endParaRPr lang="en-US" sz="2400" b="1" dirty="0">
              <a:solidFill>
                <a:srgbClr val="0000CC"/>
              </a:solidFill>
              <a:latin typeface="Trebuchet MS" panose="020B0603020202020204" pitchFamily="34" charset="0"/>
            </a:endParaRPr>
          </a:p>
        </p:txBody>
      </p:sp>
      <p:sp>
        <p:nvSpPr>
          <p:cNvPr id="2" name="Title 1"/>
          <p:cNvSpPr>
            <a:spLocks noGrp="1"/>
          </p:cNvSpPr>
          <p:nvPr>
            <p:ph type="title"/>
          </p:nvPr>
        </p:nvSpPr>
        <p:spPr>
          <a:xfrm>
            <a:off x="356443" y="34636"/>
            <a:ext cx="8229600" cy="914400"/>
          </a:xfrm>
        </p:spPr>
        <p:txBody>
          <a:bodyPr/>
          <a:lstStyle/>
          <a:p>
            <a:r>
              <a:rPr lang="en-US" dirty="0" smtClean="0"/>
              <a:t>Experimental</a:t>
            </a:r>
            <a:endParaRPr lang="en-US" dirty="0"/>
          </a:p>
        </p:txBody>
      </p:sp>
      <p:grpSp>
        <p:nvGrpSpPr>
          <p:cNvPr id="3" name="Group 2"/>
          <p:cNvGrpSpPr/>
          <p:nvPr/>
        </p:nvGrpSpPr>
        <p:grpSpPr>
          <a:xfrm>
            <a:off x="8381" y="3496362"/>
            <a:ext cx="9009915" cy="2905457"/>
            <a:chOff x="57885" y="2438400"/>
            <a:chExt cx="9009915" cy="2905457"/>
          </a:xfrm>
        </p:grpSpPr>
        <p:grpSp>
          <p:nvGrpSpPr>
            <p:cNvPr id="9" name="Group 8"/>
            <p:cNvGrpSpPr/>
            <p:nvPr/>
          </p:nvGrpSpPr>
          <p:grpSpPr>
            <a:xfrm>
              <a:off x="1799201" y="2438400"/>
              <a:ext cx="7268599" cy="2646135"/>
              <a:chOff x="1524762" y="777772"/>
              <a:chExt cx="8385297" cy="3328620"/>
            </a:xfrm>
          </p:grpSpPr>
          <p:pic>
            <p:nvPicPr>
              <p:cNvPr id="10" name="Picture 2" descr="C:\Users\slonkar\Dropbox\Camera Uploads\2014-05-29 13.56.5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9025" t="17484" r="8535" b="16387"/>
              <a:stretch/>
            </p:blipFill>
            <p:spPr bwMode="auto">
              <a:xfrm>
                <a:off x="1524762" y="1690380"/>
                <a:ext cx="1842104" cy="14042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slonkar\Dropbox\Camera Uploads\2014-06-01 11.10.02.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01187" y="1656789"/>
                <a:ext cx="1886309" cy="14821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slonkar\Dropbox\Camera Uploads\2014-06-01 12.07.4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966" b="24531"/>
              <a:stretch/>
            </p:blipFill>
            <p:spPr bwMode="auto">
              <a:xfrm>
                <a:off x="5731860" y="1656789"/>
                <a:ext cx="1916447" cy="14821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slonkar\Dropbox\Camera Uploads\2014-06-01 12.04.00.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5047" r="1672" b="12622"/>
              <a:stretch/>
            </p:blipFill>
            <p:spPr bwMode="auto">
              <a:xfrm>
                <a:off x="7673888" y="777772"/>
                <a:ext cx="2236171" cy="332862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ight Arrow 18"/>
            <p:cNvSpPr/>
            <p:nvPr/>
          </p:nvSpPr>
          <p:spPr>
            <a:xfrm>
              <a:off x="1196117" y="4825212"/>
              <a:ext cx="5285561" cy="518645"/>
            </a:xfrm>
            <a:prstGeom prst="rightArrow">
              <a:avLst/>
            </a:prstGeom>
            <a:gradFill flip="none" rotWithShape="1">
              <a:gsLst>
                <a:gs pos="0">
                  <a:srgbClr val="000000"/>
                </a:gs>
                <a:gs pos="14000">
                  <a:srgbClr val="000040"/>
                </a:gs>
                <a:gs pos="26000">
                  <a:srgbClr val="400040"/>
                </a:gs>
                <a:gs pos="45000">
                  <a:srgbClr val="8F0040"/>
                </a:gs>
                <a:gs pos="62000">
                  <a:srgbClr val="F27300"/>
                </a:gs>
                <a:gs pos="100000">
                  <a:srgbClr val="FFBF00"/>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Graphite Oxidation</a:t>
              </a:r>
              <a:endParaRPr lang="en-US" dirty="0"/>
            </a:p>
          </p:txBody>
        </p:sp>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23283" r="22089"/>
            <a:stretch/>
          </p:blipFill>
          <p:spPr>
            <a:xfrm>
              <a:off x="443575" y="3056013"/>
              <a:ext cx="1163604" cy="1204519"/>
            </a:xfrm>
            <a:prstGeom prst="rect">
              <a:avLst/>
            </a:prstGeom>
          </p:spPr>
        </p:pic>
        <p:cxnSp>
          <p:nvCxnSpPr>
            <p:cNvPr id="27" name="Straight Connector 26"/>
            <p:cNvCxnSpPr/>
            <p:nvPr/>
          </p:nvCxnSpPr>
          <p:spPr>
            <a:xfrm>
              <a:off x="57885" y="4506958"/>
              <a:ext cx="2881023" cy="4"/>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0" idx="6"/>
              <a:endCxn id="31" idx="2"/>
            </p:cNvCxnSpPr>
            <p:nvPr/>
          </p:nvCxnSpPr>
          <p:spPr>
            <a:xfrm>
              <a:off x="3041167" y="4506958"/>
              <a:ext cx="842136" cy="822"/>
            </a:xfrm>
            <a:prstGeom prst="line">
              <a:avLst/>
            </a:prstGeom>
            <a:ln w="5715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25425" y="4324078"/>
              <a:ext cx="914400" cy="36576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30 min</a:t>
              </a:r>
              <a:endParaRPr lang="en-US" b="1" dirty="0"/>
            </a:p>
          </p:txBody>
        </p:sp>
        <p:sp>
          <p:nvSpPr>
            <p:cNvPr id="30" name="Oval 29"/>
            <p:cNvSpPr/>
            <p:nvPr/>
          </p:nvSpPr>
          <p:spPr>
            <a:xfrm>
              <a:off x="2126767" y="4324078"/>
              <a:ext cx="914400" cy="36576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90 min</a:t>
              </a:r>
              <a:endParaRPr lang="en-US" b="1" dirty="0"/>
            </a:p>
          </p:txBody>
        </p:sp>
        <p:sp>
          <p:nvSpPr>
            <p:cNvPr id="31" name="Oval 30"/>
            <p:cNvSpPr/>
            <p:nvPr/>
          </p:nvSpPr>
          <p:spPr>
            <a:xfrm>
              <a:off x="3883303" y="4324900"/>
              <a:ext cx="914400" cy="36576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72 </a:t>
              </a:r>
              <a:r>
                <a:rPr lang="en-US" sz="1200" b="1" dirty="0" err="1" smtClean="0"/>
                <a:t>hr</a:t>
              </a:r>
              <a:endParaRPr lang="en-US" sz="1600" b="1" dirty="0"/>
            </a:p>
          </p:txBody>
        </p:sp>
        <p:sp>
          <p:nvSpPr>
            <p:cNvPr id="32" name="Oval 31"/>
            <p:cNvSpPr/>
            <p:nvPr/>
          </p:nvSpPr>
          <p:spPr>
            <a:xfrm>
              <a:off x="6069299" y="4324900"/>
              <a:ext cx="824758" cy="35194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96 </a:t>
              </a:r>
              <a:r>
                <a:rPr lang="en-US" sz="1200" b="1" dirty="0" err="1" smtClean="0"/>
                <a:t>hr</a:t>
              </a:r>
              <a:endParaRPr lang="en-US" b="1" dirty="0"/>
            </a:p>
          </p:txBody>
        </p:sp>
        <p:cxnSp>
          <p:nvCxnSpPr>
            <p:cNvPr id="33" name="Straight Connector 32"/>
            <p:cNvCxnSpPr>
              <a:stCxn id="31" idx="6"/>
              <a:endCxn id="32" idx="2"/>
            </p:cNvCxnSpPr>
            <p:nvPr/>
          </p:nvCxnSpPr>
          <p:spPr>
            <a:xfrm flipV="1">
              <a:off x="4797703" y="4500873"/>
              <a:ext cx="1271596" cy="6907"/>
            </a:xfrm>
            <a:prstGeom prst="line">
              <a:avLst/>
            </a:prstGeom>
            <a:ln w="57150">
              <a:solidFill>
                <a:srgbClr val="FF3300"/>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365027" y="3190645"/>
            <a:ext cx="1140057" cy="923330"/>
          </a:xfrm>
          <a:prstGeom prst="rect">
            <a:avLst/>
          </a:prstGeom>
          <a:noFill/>
        </p:spPr>
        <p:txBody>
          <a:bodyPr wrap="none" rtlCol="0">
            <a:spAutoFit/>
          </a:bodyPr>
          <a:lstStyle/>
          <a:p>
            <a:pPr algn="ctr"/>
            <a:r>
              <a:rPr lang="en-US" b="1" dirty="0" smtClean="0"/>
              <a:t>Graphite</a:t>
            </a:r>
          </a:p>
          <a:p>
            <a:pPr algn="ctr"/>
            <a:r>
              <a:rPr lang="en-US" b="1" dirty="0" smtClean="0"/>
              <a:t> + </a:t>
            </a:r>
          </a:p>
          <a:p>
            <a:pPr algn="ctr"/>
            <a:r>
              <a:rPr lang="en-US" b="1" dirty="0" smtClean="0"/>
              <a:t>H</a:t>
            </a:r>
            <a:r>
              <a:rPr lang="en-US" b="1" baseline="-25000" dirty="0" smtClean="0"/>
              <a:t>2</a:t>
            </a:r>
            <a:r>
              <a:rPr lang="en-US" b="1" dirty="0" smtClean="0"/>
              <a:t>SO</a:t>
            </a:r>
            <a:r>
              <a:rPr lang="en-US" b="1" baseline="-25000" dirty="0" smtClean="0"/>
              <a:t>4</a:t>
            </a:r>
            <a:endParaRPr lang="en-US" b="1" baseline="-25000" dirty="0"/>
          </a:p>
        </p:txBody>
      </p:sp>
      <p:sp>
        <p:nvSpPr>
          <p:cNvPr id="22" name="TextBox 21"/>
          <p:cNvSpPr txBox="1"/>
          <p:nvPr/>
        </p:nvSpPr>
        <p:spPr>
          <a:xfrm>
            <a:off x="2092838" y="3190645"/>
            <a:ext cx="995785" cy="923330"/>
          </a:xfrm>
          <a:prstGeom prst="rect">
            <a:avLst/>
          </a:prstGeom>
          <a:noFill/>
        </p:spPr>
        <p:txBody>
          <a:bodyPr wrap="none" rtlCol="0">
            <a:spAutoFit/>
          </a:bodyPr>
          <a:lstStyle/>
          <a:p>
            <a:pPr algn="ctr"/>
            <a:r>
              <a:rPr lang="en-US" b="1" dirty="0" smtClean="0"/>
              <a:t>H</a:t>
            </a:r>
            <a:r>
              <a:rPr lang="en-US" b="1" baseline="-25000" dirty="0" smtClean="0"/>
              <a:t>3</a:t>
            </a:r>
            <a:r>
              <a:rPr lang="en-US" b="1" dirty="0" smtClean="0"/>
              <a:t>PO</a:t>
            </a:r>
            <a:r>
              <a:rPr lang="en-US" b="1" baseline="-25000" dirty="0" smtClean="0"/>
              <a:t>4</a:t>
            </a:r>
          </a:p>
          <a:p>
            <a:pPr algn="ctr"/>
            <a:r>
              <a:rPr lang="en-US" b="1" dirty="0" smtClean="0"/>
              <a:t> + </a:t>
            </a:r>
          </a:p>
          <a:p>
            <a:pPr algn="ctr"/>
            <a:r>
              <a:rPr lang="en-US" b="1" dirty="0" smtClean="0"/>
              <a:t>KMNO</a:t>
            </a:r>
            <a:r>
              <a:rPr lang="en-US" b="1" baseline="-25000" dirty="0" smtClean="0"/>
              <a:t>4</a:t>
            </a:r>
            <a:endParaRPr lang="en-US" b="1" baseline="-25000" dirty="0"/>
          </a:p>
        </p:txBody>
      </p:sp>
      <p:sp>
        <p:nvSpPr>
          <p:cNvPr id="23" name="TextBox 22"/>
          <p:cNvSpPr txBox="1"/>
          <p:nvPr/>
        </p:nvSpPr>
        <p:spPr>
          <a:xfrm>
            <a:off x="5869692" y="3209933"/>
            <a:ext cx="736099" cy="923330"/>
          </a:xfrm>
          <a:prstGeom prst="rect">
            <a:avLst/>
          </a:prstGeom>
          <a:noFill/>
        </p:spPr>
        <p:txBody>
          <a:bodyPr wrap="none" rtlCol="0">
            <a:spAutoFit/>
          </a:bodyPr>
          <a:lstStyle/>
          <a:p>
            <a:pPr algn="ctr"/>
            <a:r>
              <a:rPr lang="en-US" b="1" dirty="0" smtClean="0"/>
              <a:t>H</a:t>
            </a:r>
            <a:r>
              <a:rPr lang="en-US" b="1" baseline="-25000" dirty="0" smtClean="0"/>
              <a:t>2</a:t>
            </a:r>
            <a:r>
              <a:rPr lang="en-US" b="1" dirty="0" smtClean="0"/>
              <a:t>O</a:t>
            </a:r>
            <a:r>
              <a:rPr lang="en-US" b="1" baseline="-25000" dirty="0"/>
              <a:t>2</a:t>
            </a:r>
            <a:endParaRPr lang="en-US" b="1" baseline="-25000" dirty="0" smtClean="0"/>
          </a:p>
          <a:p>
            <a:pPr algn="ctr"/>
            <a:r>
              <a:rPr lang="en-US" b="1" dirty="0" smtClean="0"/>
              <a:t> + </a:t>
            </a:r>
          </a:p>
          <a:p>
            <a:pPr algn="ctr"/>
            <a:r>
              <a:rPr lang="en-US" b="1" dirty="0" smtClean="0"/>
              <a:t>H</a:t>
            </a:r>
            <a:r>
              <a:rPr lang="en-US" b="1" baseline="-25000" dirty="0" smtClean="0"/>
              <a:t>2</a:t>
            </a:r>
            <a:r>
              <a:rPr lang="en-US" b="1" dirty="0" smtClean="0"/>
              <a:t>O</a:t>
            </a:r>
            <a:endParaRPr lang="en-US" b="1" baseline="-25000" dirty="0"/>
          </a:p>
        </p:txBody>
      </p:sp>
      <p:sp>
        <p:nvSpPr>
          <p:cNvPr id="24" name="Content Placeholder 1"/>
          <p:cNvSpPr>
            <a:spLocks noGrp="1"/>
          </p:cNvSpPr>
          <p:nvPr>
            <p:ph idx="1"/>
          </p:nvPr>
        </p:nvSpPr>
        <p:spPr>
          <a:xfrm>
            <a:off x="154923" y="1414295"/>
            <a:ext cx="5867400" cy="1752599"/>
          </a:xfrm>
        </p:spPr>
        <p:txBody>
          <a:bodyPr>
            <a:normAutofit/>
          </a:bodyPr>
          <a:lstStyle/>
          <a:p>
            <a:pPr lvl="1" algn="just">
              <a:lnSpc>
                <a:spcPct val="150000"/>
              </a:lnSpc>
              <a:buFont typeface="Wingdings" pitchFamily="2" charset="2"/>
              <a:buChar char="ü"/>
            </a:pPr>
            <a:r>
              <a:rPr lang="en-US" sz="1600" dirty="0" smtClean="0">
                <a:solidFill>
                  <a:srgbClr val="0000CC"/>
                </a:solidFill>
                <a:latin typeface="Trebuchet MS" panose="020B0603020202020204" pitchFamily="34" charset="0"/>
              </a:rPr>
              <a:t>High </a:t>
            </a:r>
            <a:r>
              <a:rPr lang="en-US" sz="1600" dirty="0">
                <a:solidFill>
                  <a:srgbClr val="0000CC"/>
                </a:solidFill>
                <a:latin typeface="Trebuchet MS" panose="020B0603020202020204" pitchFamily="34" charset="0"/>
              </a:rPr>
              <a:t>surface area GO can be obtained</a:t>
            </a:r>
          </a:p>
          <a:p>
            <a:pPr lvl="1" algn="just">
              <a:lnSpc>
                <a:spcPct val="150000"/>
              </a:lnSpc>
              <a:buFont typeface="Wingdings" pitchFamily="2" charset="2"/>
              <a:buChar char="ü"/>
            </a:pPr>
            <a:r>
              <a:rPr lang="en-US" sz="1600" dirty="0">
                <a:solidFill>
                  <a:srgbClr val="0000CC"/>
                </a:solidFill>
                <a:latin typeface="Trebuchet MS" panose="020B0603020202020204" pitchFamily="34" charset="0"/>
              </a:rPr>
              <a:t>May have high pore volume </a:t>
            </a:r>
            <a:endParaRPr lang="en-US" sz="1600" dirty="0" smtClean="0">
              <a:solidFill>
                <a:srgbClr val="0000CC"/>
              </a:solidFill>
              <a:latin typeface="Trebuchet MS" panose="020B0603020202020204" pitchFamily="34" charset="0"/>
            </a:endParaRPr>
          </a:p>
          <a:p>
            <a:pPr lvl="1" algn="just">
              <a:lnSpc>
                <a:spcPct val="150000"/>
              </a:lnSpc>
              <a:buFont typeface="Wingdings" pitchFamily="2" charset="2"/>
              <a:buChar char="ü"/>
            </a:pPr>
            <a:r>
              <a:rPr lang="en-US" sz="1600" dirty="0">
                <a:solidFill>
                  <a:srgbClr val="0000CC"/>
                </a:solidFill>
                <a:latin typeface="Trebuchet MS" panose="020B0603020202020204" pitchFamily="34" charset="0"/>
              </a:rPr>
              <a:t>Greater amount of hydrophilic oxidized graphene </a:t>
            </a:r>
          </a:p>
          <a:p>
            <a:pPr lvl="1" algn="just">
              <a:lnSpc>
                <a:spcPct val="150000"/>
              </a:lnSpc>
              <a:buFont typeface="Wingdings" pitchFamily="2" charset="2"/>
              <a:buChar char="ü"/>
            </a:pPr>
            <a:r>
              <a:rPr lang="en-US" sz="1600" dirty="0">
                <a:solidFill>
                  <a:srgbClr val="0000CC"/>
                </a:solidFill>
                <a:latin typeface="Trebuchet MS" panose="020B0603020202020204" pitchFamily="34" charset="0"/>
              </a:rPr>
              <a:t>More regular carbon framework and large GO </a:t>
            </a:r>
            <a:r>
              <a:rPr lang="en-US" sz="1600" dirty="0" smtClean="0">
                <a:solidFill>
                  <a:srgbClr val="0000CC"/>
                </a:solidFill>
                <a:latin typeface="Trebuchet MS" panose="020B0603020202020204" pitchFamily="34" charset="0"/>
              </a:rPr>
              <a:t>sheets</a:t>
            </a:r>
          </a:p>
          <a:p>
            <a:pPr lvl="1" algn="just">
              <a:lnSpc>
                <a:spcPct val="150000"/>
              </a:lnSpc>
              <a:buFont typeface="Wingdings" pitchFamily="2" charset="2"/>
              <a:buChar char="ü"/>
            </a:pPr>
            <a:endParaRPr lang="en-US" sz="1600" dirty="0">
              <a:solidFill>
                <a:srgbClr val="0000CC"/>
              </a:solidFill>
              <a:latin typeface="Trebuchet MS" panose="020B0603020202020204" pitchFamily="34" charset="0"/>
            </a:endParaRPr>
          </a:p>
          <a:p>
            <a:pPr marL="109728" indent="0">
              <a:buNone/>
            </a:pPr>
            <a:endParaRPr lang="en-US" dirty="0"/>
          </a:p>
        </p:txBody>
      </p:sp>
      <p:sp>
        <p:nvSpPr>
          <p:cNvPr id="25"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9</a:t>
            </a:fld>
            <a:endParaRPr lang="en-US" dirty="0">
              <a:latin typeface="Gill Sans MT" panose="020B0502020104020203" pitchFamily="34" charset="0"/>
            </a:endParaRPr>
          </a:p>
        </p:txBody>
      </p:sp>
      <p:sp>
        <p:nvSpPr>
          <p:cNvPr id="34" name="TextBox 33"/>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2142771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 Characterization</a:t>
            </a:r>
            <a:endParaRPr lang="en-US" dirty="0"/>
          </a:p>
        </p:txBody>
      </p:sp>
      <p:pic>
        <p:nvPicPr>
          <p:cNvPr id="8" name="Content Placeholder 4"/>
          <p:cNvPicPr>
            <a:picLocks noGrp="1" noChangeAspect="1"/>
          </p:cNvPicPr>
          <p:nvPr>
            <p:ph idx="1"/>
          </p:nvPr>
        </p:nvPicPr>
        <p:blipFill>
          <a:blip r:embed="rId2"/>
          <a:stretch>
            <a:fillRect/>
          </a:stretch>
        </p:blipFill>
        <p:spPr>
          <a:xfrm>
            <a:off x="3392985" y="4108217"/>
            <a:ext cx="2678647" cy="2258564"/>
          </a:xfrm>
          <a:prstGeom prst="rect">
            <a:avLst/>
          </a:prstGeom>
        </p:spPr>
      </p:pic>
      <p:sp>
        <p:nvSpPr>
          <p:cNvPr id="4" name="Slide Number Placeholder 3"/>
          <p:cNvSpPr>
            <a:spLocks noGrp="1"/>
          </p:cNvSpPr>
          <p:nvPr>
            <p:ph type="sldNum" sz="quarter" idx="4294967295"/>
          </p:nvPr>
        </p:nvSpPr>
        <p:spPr>
          <a:xfrm>
            <a:off x="0" y="6400800"/>
            <a:ext cx="457200" cy="365125"/>
          </a:xfrm>
          <a:prstGeom prst="rect">
            <a:avLst/>
          </a:prstGeom>
        </p:spPr>
        <p:txBody>
          <a:bodyPr/>
          <a:lstStyle/>
          <a:p>
            <a:fld id="{3FD23366-53C4-405E-B844-3C2D5EE0EAA7}" type="slidenum">
              <a:rPr lang="en-US" smtClean="0"/>
              <a:pPr/>
              <a:t>10</a:t>
            </a:fld>
            <a:endParaRPr lang="en-US" dirty="0"/>
          </a:p>
        </p:txBody>
      </p:sp>
      <p:pic>
        <p:nvPicPr>
          <p:cNvPr id="5" name="Picture 2" descr="C:\Users\slonkar\Documents\PI Research\Data\TEM\GO\Pic 9 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671" y="4168973"/>
            <a:ext cx="2494808" cy="2127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846" t="10099" r="12158"/>
          <a:stretch/>
        </p:blipFill>
        <p:spPr bwMode="auto">
          <a:xfrm>
            <a:off x="87339" y="4026934"/>
            <a:ext cx="2819400" cy="22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085114" y="1445328"/>
            <a:ext cx="2982686" cy="2187532"/>
            <a:chOff x="2001301" y="1205346"/>
            <a:chExt cx="8029390" cy="5985164"/>
          </a:xfrm>
        </p:grpSpPr>
        <p:pic>
          <p:nvPicPr>
            <p:cNvPr id="10" name="Picture 9"/>
            <p:cNvPicPr>
              <a:picLocks noChangeAspect="1"/>
            </p:cNvPicPr>
            <p:nvPr/>
          </p:nvPicPr>
          <p:blipFill rotWithShape="1">
            <a:blip r:embed="rId5"/>
            <a:srcRect t="9986" r="9904" b="3104"/>
            <a:stretch/>
          </p:blipFill>
          <p:spPr>
            <a:xfrm>
              <a:off x="2001301" y="1205346"/>
              <a:ext cx="8029390" cy="5985164"/>
            </a:xfrm>
            <a:prstGeom prst="rect">
              <a:avLst/>
            </a:prstGeom>
          </p:spPr>
        </p:pic>
        <p:sp>
          <p:nvSpPr>
            <p:cNvPr id="11" name="TextBox 10"/>
            <p:cNvSpPr txBox="1"/>
            <p:nvPr/>
          </p:nvSpPr>
          <p:spPr>
            <a:xfrm>
              <a:off x="3699163" y="1385454"/>
              <a:ext cx="1104035" cy="857862"/>
            </a:xfrm>
            <a:prstGeom prst="rect">
              <a:avLst/>
            </a:prstGeom>
            <a:noFill/>
          </p:spPr>
          <p:txBody>
            <a:bodyPr wrap="none" rtlCol="0">
              <a:spAutoFit/>
            </a:bodyPr>
            <a:lstStyle/>
            <a:p>
              <a:r>
                <a:rPr lang="en-US" sz="1100" b="1" dirty="0" smtClean="0">
                  <a:solidFill>
                    <a:srgbClr val="C00000"/>
                  </a:solidFill>
                </a:rPr>
                <a:t>GO</a:t>
              </a:r>
              <a:endParaRPr lang="en-US" sz="1100" b="1" dirty="0">
                <a:solidFill>
                  <a:srgbClr val="C00000"/>
                </a:solidFill>
              </a:endParaRPr>
            </a:p>
          </p:txBody>
        </p:sp>
      </p:grpSp>
      <p:sp>
        <p:nvSpPr>
          <p:cNvPr id="15" name="Rectangle 14"/>
          <p:cNvSpPr/>
          <p:nvPr/>
        </p:nvSpPr>
        <p:spPr>
          <a:xfrm>
            <a:off x="7239000" y="998517"/>
            <a:ext cx="938151" cy="288817"/>
          </a:xfrm>
          <a:prstGeom prst="rect">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solidFill>
                  <a:srgbClr val="0000CC"/>
                </a:solidFill>
              </a:rPr>
              <a:t>XPS</a:t>
            </a:r>
            <a:endParaRPr lang="en-US" sz="1600" dirty="0">
              <a:solidFill>
                <a:srgbClr val="0000CC"/>
              </a:solidFill>
            </a:endParaRPr>
          </a:p>
        </p:txBody>
      </p:sp>
      <p:grpSp>
        <p:nvGrpSpPr>
          <p:cNvPr id="16" name="Group 15"/>
          <p:cNvGrpSpPr/>
          <p:nvPr/>
        </p:nvGrpSpPr>
        <p:grpSpPr>
          <a:xfrm>
            <a:off x="228600" y="914400"/>
            <a:ext cx="2999501" cy="2481625"/>
            <a:chOff x="645393" y="2377482"/>
            <a:chExt cx="4494320" cy="3414242"/>
          </a:xfrm>
        </p:grpSpPr>
        <p:grpSp>
          <p:nvGrpSpPr>
            <p:cNvPr id="17" name="Group 16"/>
            <p:cNvGrpSpPr/>
            <p:nvPr/>
          </p:nvGrpSpPr>
          <p:grpSpPr>
            <a:xfrm>
              <a:off x="645393" y="2958618"/>
              <a:ext cx="1739944" cy="2481850"/>
              <a:chOff x="867668" y="3699456"/>
              <a:chExt cx="1739944" cy="2481850"/>
            </a:xfrm>
          </p:grpSpPr>
          <p:grpSp>
            <p:nvGrpSpPr>
              <p:cNvPr id="37" name="Group 49"/>
              <p:cNvGrpSpPr/>
              <p:nvPr/>
            </p:nvGrpSpPr>
            <p:grpSpPr>
              <a:xfrm>
                <a:off x="867668" y="4130885"/>
                <a:ext cx="1723132" cy="2050421"/>
                <a:chOff x="877193" y="3609975"/>
                <a:chExt cx="1723132" cy="2257425"/>
              </a:xfrm>
            </p:grpSpPr>
            <p:pic>
              <p:nvPicPr>
                <p:cNvPr id="39" name="Picture 38"/>
                <p:cNvPicPr>
                  <a:picLocks noChangeAspect="1" noChangeArrowheads="1"/>
                </p:cNvPicPr>
                <p:nvPr/>
              </p:nvPicPr>
              <p:blipFill>
                <a:blip r:embed="rId6" cstate="print"/>
                <a:srcRect l="72633" t="84840" r="6410" b="8582"/>
                <a:stretch>
                  <a:fillRect/>
                </a:stretch>
              </p:blipFill>
              <p:spPr bwMode="auto">
                <a:xfrm>
                  <a:off x="1420813" y="5083175"/>
                  <a:ext cx="1177925" cy="319088"/>
                </a:xfrm>
                <a:prstGeom prst="rect">
                  <a:avLst/>
                </a:prstGeom>
                <a:noFill/>
                <a:ln w="9525">
                  <a:noFill/>
                  <a:miter lim="800000"/>
                  <a:headEnd/>
                  <a:tailEnd/>
                </a:ln>
              </p:spPr>
            </p:pic>
            <p:pic>
              <p:nvPicPr>
                <p:cNvPr id="40" name="Picture 39"/>
                <p:cNvPicPr>
                  <a:picLocks noChangeAspect="1" noChangeArrowheads="1"/>
                </p:cNvPicPr>
                <p:nvPr/>
              </p:nvPicPr>
              <p:blipFill>
                <a:blip r:embed="rId6" cstate="print"/>
                <a:srcRect l="72633" t="84840" r="6410" b="8582"/>
                <a:stretch>
                  <a:fillRect/>
                </a:stretch>
              </p:blipFill>
              <p:spPr bwMode="auto">
                <a:xfrm>
                  <a:off x="1420813" y="4451350"/>
                  <a:ext cx="1177925" cy="319088"/>
                </a:xfrm>
                <a:prstGeom prst="rect">
                  <a:avLst/>
                </a:prstGeom>
                <a:noFill/>
                <a:ln w="9525">
                  <a:noFill/>
                  <a:miter lim="800000"/>
                  <a:headEnd/>
                  <a:tailEnd/>
                </a:ln>
              </p:spPr>
            </p:pic>
            <p:pic>
              <p:nvPicPr>
                <p:cNvPr id="41" name="Picture 40"/>
                <p:cNvPicPr>
                  <a:picLocks noChangeAspect="1" noChangeArrowheads="1"/>
                </p:cNvPicPr>
                <p:nvPr/>
              </p:nvPicPr>
              <p:blipFill>
                <a:blip r:embed="rId6" cstate="print"/>
                <a:srcRect l="72633" t="84840" r="6410" b="8582"/>
                <a:stretch>
                  <a:fillRect/>
                </a:stretch>
              </p:blipFill>
              <p:spPr bwMode="auto">
                <a:xfrm>
                  <a:off x="1420813" y="3609975"/>
                  <a:ext cx="1177925" cy="319088"/>
                </a:xfrm>
                <a:prstGeom prst="rect">
                  <a:avLst/>
                </a:prstGeom>
                <a:noFill/>
                <a:ln w="9525">
                  <a:noFill/>
                  <a:miter lim="800000"/>
                  <a:headEnd/>
                  <a:tailEnd/>
                </a:ln>
              </p:spPr>
            </p:pic>
            <p:pic>
              <p:nvPicPr>
                <p:cNvPr id="42" name="Picture 41"/>
                <p:cNvPicPr>
                  <a:picLocks noChangeAspect="1" noChangeArrowheads="1"/>
                </p:cNvPicPr>
                <p:nvPr/>
              </p:nvPicPr>
              <p:blipFill>
                <a:blip r:embed="rId6" cstate="print"/>
                <a:srcRect l="72633" t="84840" r="6410" b="8582"/>
                <a:stretch>
                  <a:fillRect/>
                </a:stretch>
              </p:blipFill>
              <p:spPr bwMode="auto">
                <a:xfrm>
                  <a:off x="1420813" y="4872038"/>
                  <a:ext cx="1177925" cy="319087"/>
                </a:xfrm>
                <a:prstGeom prst="rect">
                  <a:avLst/>
                </a:prstGeom>
                <a:noFill/>
                <a:ln w="9525">
                  <a:noFill/>
                  <a:miter lim="800000"/>
                  <a:headEnd/>
                  <a:tailEnd/>
                </a:ln>
              </p:spPr>
            </p:pic>
            <p:pic>
              <p:nvPicPr>
                <p:cNvPr id="43" name="Picture 42"/>
                <p:cNvPicPr>
                  <a:picLocks noChangeAspect="1" noChangeArrowheads="1"/>
                </p:cNvPicPr>
                <p:nvPr/>
              </p:nvPicPr>
              <p:blipFill>
                <a:blip r:embed="rId6" cstate="print"/>
                <a:srcRect l="72633" t="84840" r="6410" b="8582"/>
                <a:stretch>
                  <a:fillRect/>
                </a:stretch>
              </p:blipFill>
              <p:spPr bwMode="auto">
                <a:xfrm>
                  <a:off x="1420813" y="4662488"/>
                  <a:ext cx="1177925" cy="319087"/>
                </a:xfrm>
                <a:prstGeom prst="rect">
                  <a:avLst/>
                </a:prstGeom>
                <a:noFill/>
                <a:ln w="9525">
                  <a:noFill/>
                  <a:miter lim="800000"/>
                  <a:headEnd/>
                  <a:tailEnd/>
                </a:ln>
              </p:spPr>
            </p:pic>
            <p:pic>
              <p:nvPicPr>
                <p:cNvPr id="44" name="Picture 43"/>
                <p:cNvPicPr>
                  <a:picLocks noChangeAspect="1" noChangeArrowheads="1"/>
                </p:cNvPicPr>
                <p:nvPr/>
              </p:nvPicPr>
              <p:blipFill>
                <a:blip r:embed="rId6" cstate="print"/>
                <a:srcRect l="72633" t="84840" r="6410" b="8582"/>
                <a:stretch>
                  <a:fillRect/>
                </a:stretch>
              </p:blipFill>
              <p:spPr bwMode="auto">
                <a:xfrm>
                  <a:off x="1420813" y="3821113"/>
                  <a:ext cx="1177925" cy="317500"/>
                </a:xfrm>
                <a:prstGeom prst="rect">
                  <a:avLst/>
                </a:prstGeom>
                <a:noFill/>
                <a:ln w="9525">
                  <a:noFill/>
                  <a:miter lim="800000"/>
                  <a:headEnd/>
                  <a:tailEnd/>
                </a:ln>
              </p:spPr>
            </p:pic>
            <p:pic>
              <p:nvPicPr>
                <p:cNvPr id="45" name="Picture 44"/>
                <p:cNvPicPr>
                  <a:picLocks noChangeAspect="1" noChangeArrowheads="1"/>
                </p:cNvPicPr>
                <p:nvPr/>
              </p:nvPicPr>
              <p:blipFill>
                <a:blip r:embed="rId6" cstate="print"/>
                <a:srcRect l="72633" t="84840" r="6410" b="8582"/>
                <a:stretch>
                  <a:fillRect/>
                </a:stretch>
              </p:blipFill>
              <p:spPr bwMode="auto">
                <a:xfrm rot="-136078">
                  <a:off x="1422400" y="5318125"/>
                  <a:ext cx="1177925" cy="319088"/>
                </a:xfrm>
                <a:prstGeom prst="rect">
                  <a:avLst/>
                </a:prstGeom>
                <a:noFill/>
                <a:ln w="9525">
                  <a:noFill/>
                  <a:miter lim="800000"/>
                  <a:headEnd/>
                  <a:tailEnd/>
                </a:ln>
              </p:spPr>
            </p:pic>
            <p:pic>
              <p:nvPicPr>
                <p:cNvPr id="46" name="Picture 45"/>
                <p:cNvPicPr>
                  <a:picLocks noChangeAspect="1" noChangeArrowheads="1"/>
                </p:cNvPicPr>
                <p:nvPr/>
              </p:nvPicPr>
              <p:blipFill>
                <a:blip r:embed="rId6" cstate="print"/>
                <a:srcRect l="72633" t="84840" r="6410" b="8582"/>
                <a:stretch>
                  <a:fillRect/>
                </a:stretch>
              </p:blipFill>
              <p:spPr bwMode="auto">
                <a:xfrm>
                  <a:off x="1420813" y="5549900"/>
                  <a:ext cx="1177925" cy="317500"/>
                </a:xfrm>
                <a:prstGeom prst="rect">
                  <a:avLst/>
                </a:prstGeom>
                <a:noFill/>
                <a:ln w="9525">
                  <a:noFill/>
                  <a:miter lim="800000"/>
                  <a:headEnd/>
                  <a:tailEnd/>
                </a:ln>
              </p:spPr>
            </p:pic>
            <p:pic>
              <p:nvPicPr>
                <p:cNvPr id="47" name="Picture 46"/>
                <p:cNvPicPr>
                  <a:picLocks noChangeAspect="1" noChangeArrowheads="1"/>
                </p:cNvPicPr>
                <p:nvPr/>
              </p:nvPicPr>
              <p:blipFill>
                <a:blip r:embed="rId6" cstate="print"/>
                <a:srcRect l="72633" t="84840" r="6410" b="8582"/>
                <a:stretch>
                  <a:fillRect/>
                </a:stretch>
              </p:blipFill>
              <p:spPr bwMode="auto">
                <a:xfrm>
                  <a:off x="1420813" y="4240213"/>
                  <a:ext cx="1177925" cy="319087"/>
                </a:xfrm>
                <a:prstGeom prst="rect">
                  <a:avLst/>
                </a:prstGeom>
                <a:noFill/>
                <a:ln w="9525">
                  <a:noFill/>
                  <a:miter lim="800000"/>
                  <a:headEnd/>
                  <a:tailEnd/>
                </a:ln>
              </p:spPr>
            </p:pic>
            <p:pic>
              <p:nvPicPr>
                <p:cNvPr id="48" name="Picture 47"/>
                <p:cNvPicPr>
                  <a:picLocks noChangeAspect="1" noChangeArrowheads="1"/>
                </p:cNvPicPr>
                <p:nvPr/>
              </p:nvPicPr>
              <p:blipFill>
                <a:blip r:embed="rId6" cstate="print"/>
                <a:srcRect l="72633" t="84840" r="6410" b="8582"/>
                <a:stretch>
                  <a:fillRect/>
                </a:stretch>
              </p:blipFill>
              <p:spPr bwMode="auto">
                <a:xfrm>
                  <a:off x="1420813" y="4030663"/>
                  <a:ext cx="1177925" cy="319087"/>
                </a:xfrm>
                <a:prstGeom prst="rect">
                  <a:avLst/>
                </a:prstGeom>
                <a:noFill/>
                <a:ln w="9525">
                  <a:noFill/>
                  <a:miter lim="800000"/>
                  <a:headEnd/>
                  <a:tailEnd/>
                </a:ln>
              </p:spPr>
            </p:pic>
            <p:sp>
              <p:nvSpPr>
                <p:cNvPr id="49" name="Line 38"/>
                <p:cNvSpPr>
                  <a:spLocks noChangeShapeType="1"/>
                </p:cNvSpPr>
                <p:nvPr/>
              </p:nvSpPr>
              <p:spPr bwMode="auto">
                <a:xfrm flipH="1">
                  <a:off x="1223963" y="3979863"/>
                  <a:ext cx="211137" cy="0"/>
                </a:xfrm>
                <a:prstGeom prst="line">
                  <a:avLst/>
                </a:prstGeom>
                <a:noFill/>
                <a:ln w="12700">
                  <a:solidFill>
                    <a:schemeClr val="tx1"/>
                  </a:solidFill>
                  <a:round/>
                  <a:headEnd type="none" w="sm" len="sm"/>
                  <a:tailEnd type="none" w="sm" len="sm"/>
                </a:ln>
              </p:spPr>
              <p:txBody>
                <a:bodyPr wrap="none" anchor="ctr"/>
                <a:lstStyle/>
                <a:p>
                  <a:endParaRPr lang="en-US" sz="1100">
                    <a:solidFill>
                      <a:prstClr val="black"/>
                    </a:solidFill>
                  </a:endParaRPr>
                </a:p>
              </p:txBody>
            </p:sp>
            <p:sp>
              <p:nvSpPr>
                <p:cNvPr id="50" name="Line 39"/>
                <p:cNvSpPr>
                  <a:spLocks noChangeShapeType="1"/>
                </p:cNvSpPr>
                <p:nvPr/>
              </p:nvSpPr>
              <p:spPr bwMode="auto">
                <a:xfrm flipH="1">
                  <a:off x="1243013" y="3789363"/>
                  <a:ext cx="211137" cy="0"/>
                </a:xfrm>
                <a:prstGeom prst="line">
                  <a:avLst/>
                </a:prstGeom>
                <a:noFill/>
                <a:ln w="12700">
                  <a:solidFill>
                    <a:schemeClr val="tx1"/>
                  </a:solidFill>
                  <a:round/>
                  <a:headEnd type="none" w="sm" len="sm"/>
                  <a:tailEnd type="none" w="sm" len="sm"/>
                </a:ln>
              </p:spPr>
              <p:txBody>
                <a:bodyPr wrap="none" anchor="ctr"/>
                <a:lstStyle/>
                <a:p>
                  <a:endParaRPr lang="en-US" sz="1100">
                    <a:solidFill>
                      <a:prstClr val="black"/>
                    </a:solidFill>
                  </a:endParaRPr>
                </a:p>
              </p:txBody>
            </p:sp>
            <p:sp>
              <p:nvSpPr>
                <p:cNvPr id="51" name="Text Box 41"/>
                <p:cNvSpPr txBox="1">
                  <a:spLocks noChangeArrowheads="1"/>
                </p:cNvSpPr>
                <p:nvPr/>
              </p:nvSpPr>
              <p:spPr bwMode="auto">
                <a:xfrm>
                  <a:off x="877193" y="3760676"/>
                  <a:ext cx="480374" cy="256405"/>
                </a:xfrm>
                <a:prstGeom prst="rect">
                  <a:avLst/>
                </a:prstGeom>
                <a:noFill/>
                <a:ln w="12700">
                  <a:noFill/>
                  <a:miter lim="800000"/>
                  <a:headEnd type="none" w="sm" len="sm"/>
                  <a:tailEnd type="none" w="sm" len="sm"/>
                </a:ln>
              </p:spPr>
              <p:txBody>
                <a:bodyPr wrap="none" lIns="0" tIns="0" rIns="0" bIns="0">
                  <a:spAutoFit/>
                </a:bodyPr>
                <a:lstStyle/>
                <a:p>
                  <a:r>
                    <a:rPr lang="en-US" sz="1100" b="1" dirty="0" smtClean="0">
                      <a:solidFill>
                        <a:prstClr val="black"/>
                      </a:solidFill>
                    </a:rPr>
                    <a:t>0.34</a:t>
                  </a:r>
                  <a:endParaRPr lang="en-US" sz="1100" b="1" dirty="0">
                    <a:solidFill>
                      <a:prstClr val="black"/>
                    </a:solidFill>
                  </a:endParaRPr>
                </a:p>
              </p:txBody>
            </p:sp>
          </p:grpSp>
          <p:sp>
            <p:nvSpPr>
              <p:cNvPr id="38" name="Text Box 35"/>
              <p:cNvSpPr txBox="1">
                <a:spLocks noChangeArrowheads="1"/>
              </p:cNvSpPr>
              <p:nvPr/>
            </p:nvSpPr>
            <p:spPr bwMode="auto">
              <a:xfrm>
                <a:off x="1444625" y="3699456"/>
                <a:ext cx="1162987" cy="359925"/>
              </a:xfrm>
              <a:prstGeom prst="rect">
                <a:avLst/>
              </a:prstGeom>
              <a:noFill/>
              <a:ln w="12700">
                <a:noFill/>
                <a:miter lim="800000"/>
                <a:headEnd type="none" w="sm" len="sm"/>
                <a:tailEnd type="none" w="sm" len="sm"/>
              </a:ln>
            </p:spPr>
            <p:txBody>
              <a:bodyPr wrap="none">
                <a:spAutoFit/>
              </a:bodyPr>
              <a:lstStyle/>
              <a:p>
                <a:r>
                  <a:rPr lang="en-US" sz="1100" b="1" dirty="0" smtClean="0">
                    <a:solidFill>
                      <a:prstClr val="black"/>
                    </a:solidFill>
                    <a:latin typeface="Gill Sans MT" pitchFamily="34" charset="0"/>
                  </a:rPr>
                  <a:t>Graphite</a:t>
                </a:r>
                <a:endParaRPr lang="en-US" sz="1100" b="1" dirty="0">
                  <a:solidFill>
                    <a:prstClr val="black"/>
                  </a:solidFill>
                  <a:latin typeface="Gill Sans MT" pitchFamily="34" charset="0"/>
                </a:endParaRPr>
              </a:p>
            </p:txBody>
          </p:sp>
        </p:grpSp>
        <p:grpSp>
          <p:nvGrpSpPr>
            <p:cNvPr id="19" name="Group 18"/>
            <p:cNvGrpSpPr/>
            <p:nvPr/>
          </p:nvGrpSpPr>
          <p:grpSpPr>
            <a:xfrm>
              <a:off x="3183507" y="2377482"/>
              <a:ext cx="1956206" cy="3414242"/>
              <a:chOff x="6518874" y="2757958"/>
              <a:chExt cx="1956206" cy="3414242"/>
            </a:xfrm>
          </p:grpSpPr>
          <p:grpSp>
            <p:nvGrpSpPr>
              <p:cNvPr id="22" name="Group 50"/>
              <p:cNvGrpSpPr/>
              <p:nvPr/>
            </p:nvGrpSpPr>
            <p:grpSpPr>
              <a:xfrm>
                <a:off x="6807339" y="3111501"/>
                <a:ext cx="1667741" cy="3060699"/>
                <a:chOff x="3836988" y="3167063"/>
                <a:chExt cx="1667742" cy="3060700"/>
              </a:xfrm>
            </p:grpSpPr>
            <p:pic>
              <p:nvPicPr>
                <p:cNvPr id="24" name="Picture 7"/>
                <p:cNvPicPr>
                  <a:picLocks noChangeAspect="1" noChangeArrowheads="1"/>
                </p:cNvPicPr>
                <p:nvPr/>
              </p:nvPicPr>
              <p:blipFill>
                <a:blip r:embed="rId6" cstate="print"/>
                <a:srcRect l="72633" t="84840" r="6410" b="8582"/>
                <a:stretch>
                  <a:fillRect/>
                </a:stretch>
              </p:blipFill>
              <p:spPr bwMode="auto">
                <a:xfrm>
                  <a:off x="3836988" y="5302250"/>
                  <a:ext cx="1177925" cy="319088"/>
                </a:xfrm>
                <a:prstGeom prst="rect">
                  <a:avLst/>
                </a:prstGeom>
                <a:noFill/>
                <a:ln w="9525">
                  <a:noFill/>
                  <a:miter lim="800000"/>
                  <a:headEnd/>
                  <a:tailEnd/>
                </a:ln>
              </p:spPr>
            </p:pic>
            <p:pic>
              <p:nvPicPr>
                <p:cNvPr id="25" name="Picture 11"/>
                <p:cNvPicPr>
                  <a:picLocks noChangeAspect="1" noChangeArrowheads="1"/>
                </p:cNvPicPr>
                <p:nvPr/>
              </p:nvPicPr>
              <p:blipFill>
                <a:blip r:embed="rId6" cstate="print"/>
                <a:srcRect l="72633" t="84840" r="6410" b="8582"/>
                <a:stretch>
                  <a:fillRect/>
                </a:stretch>
              </p:blipFill>
              <p:spPr bwMode="auto">
                <a:xfrm>
                  <a:off x="3836988" y="4391025"/>
                  <a:ext cx="1177925" cy="319088"/>
                </a:xfrm>
                <a:prstGeom prst="rect">
                  <a:avLst/>
                </a:prstGeom>
                <a:noFill/>
                <a:ln w="9525">
                  <a:noFill/>
                  <a:miter lim="800000"/>
                  <a:headEnd/>
                  <a:tailEnd/>
                </a:ln>
              </p:spPr>
            </p:pic>
            <p:pic>
              <p:nvPicPr>
                <p:cNvPr id="26" name="Picture 13"/>
                <p:cNvPicPr>
                  <a:picLocks noChangeAspect="1" noChangeArrowheads="1"/>
                </p:cNvPicPr>
                <p:nvPr/>
              </p:nvPicPr>
              <p:blipFill>
                <a:blip r:embed="rId6" cstate="print"/>
                <a:srcRect l="72633" t="84840" r="6410" b="8582"/>
                <a:stretch>
                  <a:fillRect/>
                </a:stretch>
              </p:blipFill>
              <p:spPr bwMode="auto">
                <a:xfrm>
                  <a:off x="3836988" y="3479800"/>
                  <a:ext cx="1177925" cy="319088"/>
                </a:xfrm>
                <a:prstGeom prst="rect">
                  <a:avLst/>
                </a:prstGeom>
                <a:noFill/>
                <a:ln w="9525">
                  <a:noFill/>
                  <a:miter lim="800000"/>
                  <a:headEnd/>
                  <a:tailEnd/>
                </a:ln>
              </p:spPr>
            </p:pic>
            <p:pic>
              <p:nvPicPr>
                <p:cNvPr id="27" name="Picture 15"/>
                <p:cNvPicPr>
                  <a:picLocks noChangeAspect="1" noChangeArrowheads="1"/>
                </p:cNvPicPr>
                <p:nvPr/>
              </p:nvPicPr>
              <p:blipFill>
                <a:blip r:embed="rId6" cstate="print"/>
                <a:srcRect l="72633" t="84840" r="6410" b="8582"/>
                <a:stretch>
                  <a:fillRect/>
                </a:stretch>
              </p:blipFill>
              <p:spPr bwMode="auto">
                <a:xfrm>
                  <a:off x="3836988" y="5605463"/>
                  <a:ext cx="1177925" cy="319087"/>
                </a:xfrm>
                <a:prstGeom prst="rect">
                  <a:avLst/>
                </a:prstGeom>
                <a:noFill/>
                <a:ln w="9525">
                  <a:noFill/>
                  <a:miter lim="800000"/>
                  <a:headEnd/>
                  <a:tailEnd/>
                </a:ln>
              </p:spPr>
            </p:pic>
            <p:pic>
              <p:nvPicPr>
                <p:cNvPr id="28" name="Picture 16"/>
                <p:cNvPicPr>
                  <a:picLocks noChangeAspect="1" noChangeArrowheads="1"/>
                </p:cNvPicPr>
                <p:nvPr/>
              </p:nvPicPr>
              <p:blipFill>
                <a:blip r:embed="rId6" cstate="print"/>
                <a:srcRect l="72633" t="84840" r="6410" b="8582"/>
                <a:stretch>
                  <a:fillRect/>
                </a:stretch>
              </p:blipFill>
              <p:spPr bwMode="auto">
                <a:xfrm>
                  <a:off x="3836988" y="4694238"/>
                  <a:ext cx="1177925" cy="319087"/>
                </a:xfrm>
                <a:prstGeom prst="rect">
                  <a:avLst/>
                </a:prstGeom>
                <a:noFill/>
                <a:ln w="9525">
                  <a:noFill/>
                  <a:miter lim="800000"/>
                  <a:headEnd/>
                  <a:tailEnd/>
                </a:ln>
              </p:spPr>
            </p:pic>
            <p:pic>
              <p:nvPicPr>
                <p:cNvPr id="29" name="Picture 17"/>
                <p:cNvPicPr>
                  <a:picLocks noChangeAspect="1" noChangeArrowheads="1"/>
                </p:cNvPicPr>
                <p:nvPr/>
              </p:nvPicPr>
              <p:blipFill>
                <a:blip r:embed="rId6" cstate="print"/>
                <a:srcRect l="72633" t="84840" r="6410" b="8582"/>
                <a:stretch>
                  <a:fillRect/>
                </a:stretch>
              </p:blipFill>
              <p:spPr bwMode="auto">
                <a:xfrm>
                  <a:off x="3836988" y="3784600"/>
                  <a:ext cx="1177925" cy="317500"/>
                </a:xfrm>
                <a:prstGeom prst="rect">
                  <a:avLst/>
                </a:prstGeom>
                <a:noFill/>
                <a:ln w="9525">
                  <a:noFill/>
                  <a:miter lim="800000"/>
                  <a:headEnd/>
                  <a:tailEnd/>
                </a:ln>
              </p:spPr>
            </p:pic>
            <p:pic>
              <p:nvPicPr>
                <p:cNvPr id="30" name="Picture 19"/>
                <p:cNvPicPr>
                  <a:picLocks noChangeAspect="1" noChangeArrowheads="1"/>
                </p:cNvPicPr>
                <p:nvPr/>
              </p:nvPicPr>
              <p:blipFill>
                <a:blip r:embed="rId6" cstate="print"/>
                <a:srcRect l="72633" t="84840" r="6410" b="8582"/>
                <a:stretch>
                  <a:fillRect/>
                </a:stretch>
              </p:blipFill>
              <p:spPr bwMode="auto">
                <a:xfrm>
                  <a:off x="3836988" y="5908675"/>
                  <a:ext cx="1177925" cy="319088"/>
                </a:xfrm>
                <a:prstGeom prst="rect">
                  <a:avLst/>
                </a:prstGeom>
                <a:noFill/>
                <a:ln w="9525">
                  <a:noFill/>
                  <a:miter lim="800000"/>
                  <a:headEnd/>
                  <a:tailEnd/>
                </a:ln>
              </p:spPr>
            </p:pic>
            <p:pic>
              <p:nvPicPr>
                <p:cNvPr id="31" name="Picture 20"/>
                <p:cNvPicPr>
                  <a:picLocks noChangeAspect="1" noChangeArrowheads="1"/>
                </p:cNvPicPr>
                <p:nvPr/>
              </p:nvPicPr>
              <p:blipFill>
                <a:blip r:embed="rId6" cstate="print"/>
                <a:srcRect l="72633" t="84840" r="6410" b="8582"/>
                <a:stretch>
                  <a:fillRect/>
                </a:stretch>
              </p:blipFill>
              <p:spPr bwMode="auto">
                <a:xfrm>
                  <a:off x="3836988" y="4999038"/>
                  <a:ext cx="1177925" cy="317500"/>
                </a:xfrm>
                <a:prstGeom prst="rect">
                  <a:avLst/>
                </a:prstGeom>
                <a:noFill/>
                <a:ln w="9525">
                  <a:noFill/>
                  <a:miter lim="800000"/>
                  <a:headEnd/>
                  <a:tailEnd/>
                </a:ln>
              </p:spPr>
            </p:pic>
            <p:pic>
              <p:nvPicPr>
                <p:cNvPr id="32" name="Picture 21"/>
                <p:cNvPicPr>
                  <a:picLocks noChangeAspect="1" noChangeArrowheads="1"/>
                </p:cNvPicPr>
                <p:nvPr/>
              </p:nvPicPr>
              <p:blipFill>
                <a:blip r:embed="rId6" cstate="print"/>
                <a:srcRect l="72633" t="84840" r="6410" b="8582"/>
                <a:stretch>
                  <a:fillRect/>
                </a:stretch>
              </p:blipFill>
              <p:spPr bwMode="auto">
                <a:xfrm>
                  <a:off x="3836988" y="4087813"/>
                  <a:ext cx="1177925" cy="319087"/>
                </a:xfrm>
                <a:prstGeom prst="rect">
                  <a:avLst/>
                </a:prstGeom>
                <a:noFill/>
                <a:ln w="9525">
                  <a:noFill/>
                  <a:miter lim="800000"/>
                  <a:headEnd/>
                  <a:tailEnd/>
                </a:ln>
              </p:spPr>
            </p:pic>
            <p:pic>
              <p:nvPicPr>
                <p:cNvPr id="33" name="Picture 22"/>
                <p:cNvPicPr>
                  <a:picLocks noChangeAspect="1" noChangeArrowheads="1"/>
                </p:cNvPicPr>
                <p:nvPr/>
              </p:nvPicPr>
              <p:blipFill>
                <a:blip r:embed="rId6" cstate="print"/>
                <a:srcRect l="72633" t="84840" r="6410" b="8582"/>
                <a:stretch>
                  <a:fillRect/>
                </a:stretch>
              </p:blipFill>
              <p:spPr bwMode="auto">
                <a:xfrm>
                  <a:off x="3851275" y="3167063"/>
                  <a:ext cx="1177925" cy="319087"/>
                </a:xfrm>
                <a:prstGeom prst="rect">
                  <a:avLst/>
                </a:prstGeom>
                <a:noFill/>
                <a:ln w="9525">
                  <a:noFill/>
                  <a:miter lim="800000"/>
                  <a:headEnd/>
                  <a:tailEnd/>
                </a:ln>
              </p:spPr>
            </p:pic>
            <p:sp>
              <p:nvSpPr>
                <p:cNvPr id="34" name="Line 42"/>
                <p:cNvSpPr>
                  <a:spLocks noChangeShapeType="1"/>
                </p:cNvSpPr>
                <p:nvPr/>
              </p:nvSpPr>
              <p:spPr bwMode="auto">
                <a:xfrm flipH="1">
                  <a:off x="4778647" y="3692214"/>
                  <a:ext cx="211137" cy="0"/>
                </a:xfrm>
                <a:prstGeom prst="line">
                  <a:avLst/>
                </a:prstGeom>
                <a:noFill/>
                <a:ln w="12700">
                  <a:solidFill>
                    <a:schemeClr val="tx1"/>
                  </a:solidFill>
                  <a:round/>
                  <a:headEnd type="none" w="sm" len="sm"/>
                  <a:tailEnd type="none" w="sm" len="sm"/>
                </a:ln>
              </p:spPr>
              <p:txBody>
                <a:bodyPr wrap="none" anchor="ctr"/>
                <a:lstStyle/>
                <a:p>
                  <a:endParaRPr lang="en-US" sz="1100" b="1">
                    <a:solidFill>
                      <a:prstClr val="black"/>
                    </a:solidFill>
                  </a:endParaRPr>
                </a:p>
              </p:txBody>
            </p:sp>
            <p:sp>
              <p:nvSpPr>
                <p:cNvPr id="35" name="Line 43"/>
                <p:cNvSpPr>
                  <a:spLocks noChangeShapeType="1"/>
                </p:cNvSpPr>
                <p:nvPr/>
              </p:nvSpPr>
              <p:spPr bwMode="auto">
                <a:xfrm flipH="1">
                  <a:off x="4803775" y="3387467"/>
                  <a:ext cx="303074" cy="0"/>
                </a:xfrm>
                <a:prstGeom prst="line">
                  <a:avLst/>
                </a:prstGeom>
                <a:noFill/>
                <a:ln w="12700">
                  <a:solidFill>
                    <a:schemeClr val="tx1"/>
                  </a:solidFill>
                  <a:round/>
                  <a:headEnd type="none" w="sm" len="sm"/>
                  <a:tailEnd type="none" w="sm" len="sm"/>
                </a:ln>
              </p:spPr>
              <p:txBody>
                <a:bodyPr wrap="none" anchor="ctr"/>
                <a:lstStyle/>
                <a:p>
                  <a:endParaRPr lang="en-US" sz="1100">
                    <a:solidFill>
                      <a:prstClr val="black"/>
                    </a:solidFill>
                  </a:endParaRPr>
                </a:p>
              </p:txBody>
            </p:sp>
            <p:sp>
              <p:nvSpPr>
                <p:cNvPr id="36" name="Text Box 46"/>
                <p:cNvSpPr txBox="1">
                  <a:spLocks noChangeArrowheads="1"/>
                </p:cNvSpPr>
                <p:nvPr/>
              </p:nvSpPr>
              <p:spPr bwMode="auto">
                <a:xfrm>
                  <a:off x="4933084" y="3407311"/>
                  <a:ext cx="571646" cy="232893"/>
                </a:xfrm>
                <a:prstGeom prst="rect">
                  <a:avLst/>
                </a:prstGeom>
                <a:noFill/>
                <a:ln w="12700">
                  <a:noFill/>
                  <a:miter lim="800000"/>
                  <a:headEnd type="none" w="sm" len="sm"/>
                  <a:tailEnd type="none" w="sm" len="sm"/>
                </a:ln>
              </p:spPr>
              <p:txBody>
                <a:bodyPr wrap="none" lIns="0" tIns="0" rIns="0" bIns="0">
                  <a:spAutoFit/>
                </a:bodyPr>
                <a:lstStyle/>
                <a:p>
                  <a:r>
                    <a:rPr lang="en-US" sz="1100" b="1" dirty="0">
                      <a:solidFill>
                        <a:prstClr val="black"/>
                      </a:solidFill>
                    </a:rPr>
                    <a:t>0</a:t>
                  </a:r>
                  <a:r>
                    <a:rPr lang="en-US" sz="1100" b="1" dirty="0" smtClean="0">
                      <a:solidFill>
                        <a:prstClr val="black"/>
                      </a:solidFill>
                    </a:rPr>
                    <a:t>..81</a:t>
                  </a:r>
                  <a:endParaRPr lang="en-US" sz="1100" b="1" dirty="0">
                    <a:solidFill>
                      <a:prstClr val="black"/>
                    </a:solidFill>
                  </a:endParaRPr>
                </a:p>
              </p:txBody>
            </p:sp>
          </p:grpSp>
          <p:sp>
            <p:nvSpPr>
              <p:cNvPr id="23" name="Text Box 36"/>
              <p:cNvSpPr txBox="1">
                <a:spLocks noChangeArrowheads="1"/>
              </p:cNvSpPr>
              <p:nvPr/>
            </p:nvSpPr>
            <p:spPr bwMode="auto">
              <a:xfrm>
                <a:off x="6518874" y="2757958"/>
                <a:ext cx="1821098" cy="359925"/>
              </a:xfrm>
              <a:prstGeom prst="rect">
                <a:avLst/>
              </a:prstGeom>
              <a:noFill/>
              <a:ln w="12700">
                <a:noFill/>
                <a:miter lim="800000"/>
                <a:headEnd type="none" w="sm" len="sm"/>
                <a:tailEnd type="none" w="sm" len="sm"/>
              </a:ln>
            </p:spPr>
            <p:txBody>
              <a:bodyPr wrap="none">
                <a:spAutoFit/>
              </a:bodyPr>
              <a:lstStyle/>
              <a:p>
                <a:r>
                  <a:rPr lang="en-US" sz="1100" b="1" dirty="0">
                    <a:solidFill>
                      <a:prstClr val="black"/>
                    </a:solidFill>
                    <a:latin typeface="Gill Sans MT" pitchFamily="34" charset="0"/>
                  </a:rPr>
                  <a:t>Graphite Oxide</a:t>
                </a:r>
              </a:p>
            </p:txBody>
          </p:sp>
        </p:grpSp>
        <p:sp>
          <p:nvSpPr>
            <p:cNvPr id="20" name="AutoShape 34"/>
            <p:cNvSpPr>
              <a:spLocks noChangeArrowheads="1"/>
            </p:cNvSpPr>
            <p:nvPr/>
          </p:nvSpPr>
          <p:spPr bwMode="auto">
            <a:xfrm>
              <a:off x="2480265" y="4224107"/>
              <a:ext cx="869950" cy="309562"/>
            </a:xfrm>
            <a:prstGeom prst="notchedRightArrow">
              <a:avLst>
                <a:gd name="adj1" fmla="val 50000"/>
                <a:gd name="adj2" fmla="val 70257"/>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lstStyle/>
            <a:p>
              <a:endParaRPr lang="en-US" sz="1100">
                <a:solidFill>
                  <a:prstClr val="white"/>
                </a:solidFill>
              </a:endParaRPr>
            </a:p>
          </p:txBody>
        </p:sp>
        <p:sp>
          <p:nvSpPr>
            <p:cNvPr id="21" name="Text Box 49"/>
            <p:cNvSpPr txBox="1">
              <a:spLocks noChangeArrowheads="1"/>
            </p:cNvSpPr>
            <p:nvPr/>
          </p:nvSpPr>
          <p:spPr bwMode="auto">
            <a:xfrm>
              <a:off x="2289311" y="3908096"/>
              <a:ext cx="1251854" cy="359925"/>
            </a:xfrm>
            <a:prstGeom prst="rect">
              <a:avLst/>
            </a:prstGeom>
            <a:noFill/>
            <a:ln w="12700">
              <a:noFill/>
              <a:miter lim="800000"/>
              <a:headEnd type="none" w="sm" len="sm"/>
              <a:tailEnd type="none" w="sm" len="sm"/>
            </a:ln>
          </p:spPr>
          <p:txBody>
            <a:bodyPr wrap="none">
              <a:spAutoFit/>
            </a:bodyPr>
            <a:lstStyle/>
            <a:p>
              <a:r>
                <a:rPr lang="en-US" sz="1100" b="1" dirty="0">
                  <a:solidFill>
                    <a:prstClr val="black"/>
                  </a:solidFill>
                </a:rPr>
                <a:t>Oxidation</a:t>
              </a:r>
            </a:p>
          </p:txBody>
        </p:sp>
      </p:grpSp>
      <p:pic>
        <p:nvPicPr>
          <p:cNvPr id="5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8101" y="1620225"/>
            <a:ext cx="2783367" cy="1249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3" name="Rectangle 52"/>
          <p:cNvSpPr/>
          <p:nvPr/>
        </p:nvSpPr>
        <p:spPr>
          <a:xfrm>
            <a:off x="1062562" y="3612227"/>
            <a:ext cx="938151" cy="288817"/>
          </a:xfrm>
          <a:prstGeom prst="rect">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solidFill>
                  <a:srgbClr val="0000CC"/>
                </a:solidFill>
              </a:rPr>
              <a:t>XRD</a:t>
            </a:r>
            <a:endParaRPr lang="en-US" sz="1600" dirty="0">
              <a:solidFill>
                <a:srgbClr val="0000CC"/>
              </a:solidFill>
            </a:endParaRPr>
          </a:p>
        </p:txBody>
      </p:sp>
      <p:sp>
        <p:nvSpPr>
          <p:cNvPr id="54" name="Rectangle 53"/>
          <p:cNvSpPr/>
          <p:nvPr/>
        </p:nvSpPr>
        <p:spPr>
          <a:xfrm>
            <a:off x="7238998" y="3819400"/>
            <a:ext cx="938151" cy="288817"/>
          </a:xfrm>
          <a:prstGeom prst="rect">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solidFill>
                  <a:srgbClr val="0000CC"/>
                </a:solidFill>
              </a:rPr>
              <a:t>TEM</a:t>
            </a:r>
            <a:endParaRPr lang="en-US" sz="1600" dirty="0">
              <a:solidFill>
                <a:srgbClr val="0000CC"/>
              </a:solidFill>
            </a:endParaRPr>
          </a:p>
        </p:txBody>
      </p:sp>
      <p:sp>
        <p:nvSpPr>
          <p:cNvPr id="55" name="Rectangle 54"/>
          <p:cNvSpPr/>
          <p:nvPr/>
        </p:nvSpPr>
        <p:spPr>
          <a:xfrm>
            <a:off x="4267200" y="3756635"/>
            <a:ext cx="938151" cy="288817"/>
          </a:xfrm>
          <a:prstGeom prst="rect">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solidFill>
                  <a:srgbClr val="0000CC"/>
                </a:solidFill>
              </a:rPr>
              <a:t>AFM</a:t>
            </a:r>
            <a:endParaRPr lang="en-US" sz="1600" dirty="0">
              <a:solidFill>
                <a:srgbClr val="0000CC"/>
              </a:solidFill>
            </a:endParaRPr>
          </a:p>
        </p:txBody>
      </p:sp>
      <p:sp>
        <p:nvSpPr>
          <p:cNvPr id="56"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10</a:t>
            </a:fld>
            <a:endParaRPr lang="en-US" dirty="0">
              <a:latin typeface="Gill Sans MT" panose="020B0502020104020203" pitchFamily="34" charset="0"/>
            </a:endParaRPr>
          </a:p>
        </p:txBody>
      </p:sp>
      <p:sp>
        <p:nvSpPr>
          <p:cNvPr id="57" name="TextBox 56"/>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3873455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1438" y="228600"/>
            <a:ext cx="9072562" cy="647700"/>
          </a:xfrm>
        </p:spPr>
        <p:txBody>
          <a:bodyPr>
            <a:normAutofit/>
          </a:bodyPr>
          <a:lstStyle/>
          <a:p>
            <a:r>
              <a:rPr lang="en-US" sz="2800" dirty="0" smtClean="0"/>
              <a:t>Synthesis of Graphene/Metal Oxide Hybrids</a:t>
            </a:r>
          </a:p>
        </p:txBody>
      </p:sp>
      <p:sp>
        <p:nvSpPr>
          <p:cNvPr id="12" name="TextBox 11"/>
          <p:cNvSpPr txBox="1"/>
          <p:nvPr/>
        </p:nvSpPr>
        <p:spPr>
          <a:xfrm>
            <a:off x="152400" y="1219200"/>
            <a:ext cx="4653838" cy="461665"/>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solidFill>
                  <a:srgbClr val="0000CC"/>
                </a:solidFill>
                <a:latin typeface="Gill Sans MT" panose="020B0502020104020203" pitchFamily="34" charset="0"/>
              </a:rPr>
              <a:t>In-situ thermo-annealed synthesis</a:t>
            </a:r>
            <a:endParaRPr lang="en-US" sz="2400" dirty="0">
              <a:solidFill>
                <a:srgbClr val="0000CC"/>
              </a:solidFill>
              <a:latin typeface="Gill Sans MT" panose="020B0502020104020203" pitchFamily="34" charset="0"/>
            </a:endParaRPr>
          </a:p>
        </p:txBody>
      </p:sp>
      <p:sp>
        <p:nvSpPr>
          <p:cNvPr id="47" name="TextBox 46"/>
          <p:cNvSpPr txBox="1"/>
          <p:nvPr/>
        </p:nvSpPr>
        <p:spPr>
          <a:xfrm>
            <a:off x="27709" y="5433316"/>
            <a:ext cx="9818914"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solidFill>
                  <a:srgbClr val="0000CC"/>
                </a:solidFill>
                <a:latin typeface="Gill Sans MT" panose="020B0502020104020203" pitchFamily="34" charset="0"/>
              </a:rPr>
              <a:t>Similar protocol was used to synthesize Graphene/</a:t>
            </a:r>
            <a:r>
              <a:rPr lang="en-US" sz="2400" dirty="0" err="1" smtClean="0">
                <a:solidFill>
                  <a:srgbClr val="0000CC"/>
                </a:solidFill>
                <a:latin typeface="Gill Sans MT" panose="020B0502020104020203" pitchFamily="34" charset="0"/>
              </a:rPr>
              <a:t>CuO</a:t>
            </a:r>
            <a:r>
              <a:rPr lang="en-US" sz="2400" dirty="0" smtClean="0">
                <a:solidFill>
                  <a:srgbClr val="0000CC"/>
                </a:solidFill>
                <a:latin typeface="Gill Sans MT" panose="020B0502020104020203" pitchFamily="34" charset="0"/>
              </a:rPr>
              <a:t> and Graphene/Fe2O3 composites</a:t>
            </a:r>
            <a:endParaRPr lang="en-US" sz="2400" dirty="0">
              <a:solidFill>
                <a:srgbClr val="0000CC"/>
              </a:solidFill>
              <a:latin typeface="Gill Sans MT" panose="020B0502020104020203" pitchFamily="34" charset="0"/>
            </a:endParaRPr>
          </a:p>
        </p:txBody>
      </p:sp>
      <p:pic>
        <p:nvPicPr>
          <p:cNvPr id="12452" name="Picture 5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789297"/>
            <a:ext cx="8834438" cy="334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11</a:t>
            </a:fld>
            <a:endParaRPr lang="en-US" dirty="0">
              <a:latin typeface="Gill Sans MT" panose="020B0502020104020203" pitchFamily="34" charset="0"/>
            </a:endParaRPr>
          </a:p>
        </p:txBody>
      </p:sp>
      <p:sp>
        <p:nvSpPr>
          <p:cNvPr id="585" name="TextBox 58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12202764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 of Nanohybrids </a:t>
            </a:r>
            <a:endParaRPr lang="en-US" dirty="0"/>
          </a:p>
        </p:txBody>
      </p:sp>
      <p:sp>
        <p:nvSpPr>
          <p:cNvPr id="3" name="Content Placeholder 2"/>
          <p:cNvSpPr>
            <a:spLocks noGrp="1"/>
          </p:cNvSpPr>
          <p:nvPr>
            <p:ph idx="1"/>
          </p:nvPr>
        </p:nvSpPr>
        <p:spPr/>
        <p:txBody>
          <a:bodyPr/>
          <a:lstStyle/>
          <a:p>
            <a:r>
              <a:rPr lang="en-US" dirty="0" smtClean="0"/>
              <a:t>Graphene/</a:t>
            </a:r>
            <a:r>
              <a:rPr lang="en-US" dirty="0" err="1" smtClean="0"/>
              <a:t>ZnO</a:t>
            </a:r>
            <a:endParaRPr lang="en-US" dirty="0" smtClean="0"/>
          </a:p>
          <a:p>
            <a:pPr marL="0" indent="0">
              <a:buNone/>
            </a:pPr>
            <a:endParaRPr lang="en-US" dirty="0"/>
          </a:p>
        </p:txBody>
      </p:sp>
      <p:pic>
        <p:nvPicPr>
          <p:cNvPr id="9218" name="Picture 2" descr="C:\Users\slonkar\Documents\PI Research\Conferences\NanoTek\Presentation\TRG-ZnO.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86" t="14892" r="6590"/>
          <a:stretch/>
        </p:blipFill>
        <p:spPr bwMode="auto">
          <a:xfrm>
            <a:off x="76199" y="1981199"/>
            <a:ext cx="3200401" cy="452010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1143000" y="1524000"/>
            <a:ext cx="712054" cy="369332"/>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TextBox 3"/>
          <p:cNvSpPr txBox="1"/>
          <p:nvPr/>
        </p:nvSpPr>
        <p:spPr>
          <a:xfrm>
            <a:off x="1143000" y="1524000"/>
            <a:ext cx="71205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XRD</a:t>
            </a:r>
            <a:endParaRPr lang="en-US" b="1" dirty="0">
              <a:latin typeface="Gill Sans MT" panose="020B0502020104020203" pitchFamily="34" charset="0"/>
            </a:endParaRPr>
          </a:p>
        </p:txBody>
      </p:sp>
      <p:sp>
        <p:nvSpPr>
          <p:cNvPr id="7" name="TextBox 6"/>
          <p:cNvSpPr txBox="1"/>
          <p:nvPr/>
        </p:nvSpPr>
        <p:spPr>
          <a:xfrm>
            <a:off x="5656518" y="1584940"/>
            <a:ext cx="70083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TEM</a:t>
            </a:r>
            <a:endParaRPr lang="en-US" b="1" dirty="0">
              <a:latin typeface="Gill Sans MT" panose="020B0502020104020203" pitchFamily="34" charset="0"/>
            </a:endParaRPr>
          </a:p>
        </p:txBody>
      </p:sp>
      <p:pic>
        <p:nvPicPr>
          <p:cNvPr id="28" name="Picture 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4615" y="2189017"/>
            <a:ext cx="5323021" cy="2218108"/>
          </a:xfrm>
          <a:prstGeom prst="rect">
            <a:avLst/>
          </a:prstGeom>
          <a:noFill/>
          <a:ln>
            <a:noFill/>
          </a:ln>
        </p:spPr>
      </p:pic>
      <p:sp>
        <p:nvSpPr>
          <p:cNvPr id="24" name="TextBox 23"/>
          <p:cNvSpPr txBox="1"/>
          <p:nvPr/>
        </p:nvSpPr>
        <p:spPr>
          <a:xfrm>
            <a:off x="3316725" y="4602004"/>
            <a:ext cx="5638800"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XRD reveals formation of highly crystalline </a:t>
            </a:r>
            <a:r>
              <a:rPr lang="en-US" sz="1600" dirty="0" err="1" smtClean="0">
                <a:solidFill>
                  <a:srgbClr val="000066"/>
                </a:solidFill>
                <a:latin typeface="Gill Sans MT" panose="020B0502020104020203" pitchFamily="34" charset="0"/>
              </a:rPr>
              <a:t>ZnO</a:t>
            </a:r>
            <a:r>
              <a:rPr lang="en-US" sz="1600" dirty="0" smtClean="0">
                <a:solidFill>
                  <a:srgbClr val="000066"/>
                </a:solidFill>
                <a:latin typeface="Gill Sans MT" panose="020B0502020104020203" pitchFamily="34" charset="0"/>
              </a:rPr>
              <a:t> nanoparticles in conjunction with reduction GO to TRG</a:t>
            </a:r>
            <a:endParaRPr lang="en-US" sz="1600" dirty="0">
              <a:solidFill>
                <a:srgbClr val="000066"/>
              </a:solidFill>
              <a:latin typeface="Gill Sans MT" panose="020B0502020104020203" pitchFamily="34" charset="0"/>
            </a:endParaRPr>
          </a:p>
        </p:txBody>
      </p:sp>
      <p:sp>
        <p:nvSpPr>
          <p:cNvPr id="30" name="TextBox 29"/>
          <p:cNvSpPr txBox="1"/>
          <p:nvPr/>
        </p:nvSpPr>
        <p:spPr>
          <a:xfrm>
            <a:off x="3329590" y="5172166"/>
            <a:ext cx="5638800" cy="830997"/>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TEM confirms the uniform dispersion of </a:t>
            </a:r>
            <a:r>
              <a:rPr lang="en-US" sz="1600" dirty="0" err="1" smtClean="0">
                <a:solidFill>
                  <a:srgbClr val="000066"/>
                </a:solidFill>
                <a:latin typeface="Gill Sans MT" panose="020B0502020104020203" pitchFamily="34" charset="0"/>
              </a:rPr>
              <a:t>ZnO</a:t>
            </a:r>
            <a:r>
              <a:rPr lang="en-US" sz="1600" dirty="0" smtClean="0">
                <a:solidFill>
                  <a:srgbClr val="000066"/>
                </a:solidFill>
                <a:latin typeface="Gill Sans MT" panose="020B0502020104020203" pitchFamily="34" charset="0"/>
              </a:rPr>
              <a:t> NPs into resulting hybrids.</a:t>
            </a:r>
          </a:p>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Particle size appear to be below 10 nm (</a:t>
            </a:r>
            <a:r>
              <a:rPr lang="en-US" sz="1600" dirty="0" err="1" smtClean="0">
                <a:solidFill>
                  <a:srgbClr val="000066"/>
                </a:solidFill>
                <a:latin typeface="Gill Sans MT" panose="020B0502020104020203" pitchFamily="34" charset="0"/>
              </a:rPr>
              <a:t>ZnO</a:t>
            </a:r>
            <a:r>
              <a:rPr lang="en-US" sz="1600" dirty="0" smtClean="0">
                <a:solidFill>
                  <a:srgbClr val="000066"/>
                </a:solidFill>
                <a:latin typeface="Gill Sans MT" panose="020B0502020104020203" pitchFamily="34" charset="0"/>
              </a:rPr>
              <a:t> QDs)</a:t>
            </a:r>
            <a:endParaRPr lang="en-US" sz="1600" dirty="0">
              <a:solidFill>
                <a:srgbClr val="000066"/>
              </a:solidFill>
              <a:latin typeface="Gill Sans MT" panose="020B0502020104020203" pitchFamily="34" charset="0"/>
            </a:endParaRPr>
          </a:p>
        </p:txBody>
      </p:sp>
      <p:sp>
        <p:nvSpPr>
          <p:cNvPr id="11"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12</a:t>
            </a:fld>
            <a:endParaRPr lang="en-US" dirty="0">
              <a:latin typeface="Gill Sans MT" panose="020B0502020104020203" pitchFamily="34" charset="0"/>
            </a:endParaRPr>
          </a:p>
        </p:txBody>
      </p:sp>
      <p:sp>
        <p:nvSpPr>
          <p:cNvPr id="12" name="TextBox 11"/>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896579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slonkar\Documents\PI Research\Conferences\NanoTek\Presentation\TRG-ZnO.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1" t="20087" r="22837" b="2684"/>
          <a:stretch/>
        </p:blipFill>
        <p:spPr bwMode="auto">
          <a:xfrm>
            <a:off x="364659" y="1688699"/>
            <a:ext cx="4238019" cy="33277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334000" y="1676400"/>
            <a:ext cx="3048000" cy="2984711"/>
            <a:chOff x="5334000" y="2000924"/>
            <a:chExt cx="3048000" cy="2984711"/>
          </a:xfrm>
        </p:grpSpPr>
        <p:pic>
          <p:nvPicPr>
            <p:cNvPr id="10242" name="Picture 2" descr="C:\Users\slonkar\Documents\PI Research\Interns\Vishnu\Synthesis Manuscript\Synthesis Manuscript-Updated\TRGCuO\TRG CuO with Urea\TEM\VP6B3\Fram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27282"/>
              <a:ext cx="3048000" cy="2958353"/>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p:cNvSpPr/>
            <p:nvPr/>
          </p:nvSpPr>
          <p:spPr bwMode="auto">
            <a:xfrm rot="20199930">
              <a:off x="6315092" y="2931856"/>
              <a:ext cx="533400" cy="914400"/>
            </a:xfrm>
            <a:prstGeom prst="leftBrace">
              <a:avLst/>
            </a:prstGeom>
            <a:ln>
              <a:solidFill>
                <a:srgbClr val="FFFF00"/>
              </a:solidFill>
              <a:headEnd type="none" w="sm" len="sm"/>
              <a:tailEnd type="none" w="sm" len="sm"/>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6" name="TextBox 5"/>
            <p:cNvSpPr txBox="1"/>
            <p:nvPr/>
          </p:nvSpPr>
          <p:spPr>
            <a:xfrm>
              <a:off x="5715000" y="3352569"/>
              <a:ext cx="583814" cy="307777"/>
            </a:xfrm>
            <a:prstGeom prst="rect">
              <a:avLst/>
            </a:prstGeom>
            <a:noFill/>
          </p:spPr>
          <p:txBody>
            <a:bodyPr wrap="none" rtlCol="0">
              <a:spAutoFit/>
            </a:bodyPr>
            <a:lstStyle/>
            <a:p>
              <a:r>
                <a:rPr lang="en-US" sz="1400" b="1" dirty="0" err="1" smtClean="0">
                  <a:solidFill>
                    <a:srgbClr val="FFFF00"/>
                  </a:solidFill>
                  <a:latin typeface="Gill Sans MT" panose="020B0502020104020203" pitchFamily="34" charset="0"/>
                </a:rPr>
                <a:t>CuO</a:t>
              </a:r>
              <a:endParaRPr lang="en-US" sz="1400" b="1" dirty="0">
                <a:solidFill>
                  <a:srgbClr val="FFFF00"/>
                </a:solidFill>
                <a:latin typeface="Gill Sans MT" panose="020B0502020104020203" pitchFamily="34" charset="0"/>
              </a:endParaRPr>
            </a:p>
          </p:txBody>
        </p:sp>
        <p:sp>
          <p:nvSpPr>
            <p:cNvPr id="10" name="TextBox 9"/>
            <p:cNvSpPr txBox="1"/>
            <p:nvPr/>
          </p:nvSpPr>
          <p:spPr>
            <a:xfrm>
              <a:off x="6699032" y="2000924"/>
              <a:ext cx="582211" cy="307777"/>
            </a:xfrm>
            <a:prstGeom prst="rect">
              <a:avLst/>
            </a:prstGeom>
            <a:noFill/>
          </p:spPr>
          <p:txBody>
            <a:bodyPr wrap="none" rtlCol="0">
              <a:spAutoFit/>
            </a:bodyPr>
            <a:lstStyle/>
            <a:p>
              <a:r>
                <a:rPr lang="en-US" sz="1400" b="1" dirty="0" smtClean="0">
                  <a:solidFill>
                    <a:srgbClr val="FFFF00"/>
                  </a:solidFill>
                  <a:latin typeface="Gill Sans MT" panose="020B0502020104020203" pitchFamily="34" charset="0"/>
                </a:rPr>
                <a:t>TRG</a:t>
              </a:r>
              <a:endParaRPr lang="en-US" sz="1400" b="1" dirty="0">
                <a:solidFill>
                  <a:srgbClr val="FFFF00"/>
                </a:solidFill>
                <a:latin typeface="Gill Sans MT" panose="020B0502020104020203" pitchFamily="34" charset="0"/>
              </a:endParaRPr>
            </a:p>
          </p:txBody>
        </p:sp>
      </p:grpSp>
      <p:sp>
        <p:nvSpPr>
          <p:cNvPr id="11" name="TextBox 10"/>
          <p:cNvSpPr txBox="1"/>
          <p:nvPr/>
        </p:nvSpPr>
        <p:spPr>
          <a:xfrm>
            <a:off x="2324595" y="1111539"/>
            <a:ext cx="71205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XRD</a:t>
            </a:r>
            <a:endParaRPr lang="en-US" b="1" dirty="0">
              <a:latin typeface="Gill Sans MT" panose="020B0502020104020203" pitchFamily="34" charset="0"/>
            </a:endParaRPr>
          </a:p>
        </p:txBody>
      </p:sp>
      <p:sp>
        <p:nvSpPr>
          <p:cNvPr id="12" name="TextBox 11"/>
          <p:cNvSpPr txBox="1"/>
          <p:nvPr/>
        </p:nvSpPr>
        <p:spPr>
          <a:xfrm>
            <a:off x="6639720" y="1123528"/>
            <a:ext cx="70083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TEM</a:t>
            </a:r>
            <a:endParaRPr lang="en-US" b="1" dirty="0">
              <a:latin typeface="Gill Sans MT" panose="020B0502020104020203" pitchFamily="34" charset="0"/>
            </a:endParaRPr>
          </a:p>
        </p:txBody>
      </p:sp>
      <p:sp>
        <p:nvSpPr>
          <p:cNvPr id="14" name="TextBox 13"/>
          <p:cNvSpPr txBox="1"/>
          <p:nvPr/>
        </p:nvSpPr>
        <p:spPr>
          <a:xfrm>
            <a:off x="689488" y="5715000"/>
            <a:ext cx="7901590"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TEM confirms the uniform dispersion of </a:t>
            </a:r>
            <a:r>
              <a:rPr lang="en-US" sz="1600" dirty="0" err="1" smtClean="0">
                <a:solidFill>
                  <a:srgbClr val="000066"/>
                </a:solidFill>
                <a:latin typeface="Gill Sans MT" panose="020B0502020104020203" pitchFamily="34" charset="0"/>
              </a:rPr>
              <a:t>CuO</a:t>
            </a:r>
            <a:r>
              <a:rPr lang="en-US" sz="1600" dirty="0" smtClean="0">
                <a:solidFill>
                  <a:srgbClr val="000066"/>
                </a:solidFill>
                <a:latin typeface="Gill Sans MT" panose="020B0502020104020203" pitchFamily="34" charset="0"/>
              </a:rPr>
              <a:t> NPs into resulting hybrids having particle size below 20 nm </a:t>
            </a:r>
            <a:endParaRPr lang="en-US" sz="1600" dirty="0">
              <a:solidFill>
                <a:srgbClr val="000066"/>
              </a:solidFill>
              <a:latin typeface="Gill Sans MT" panose="020B0502020104020203" pitchFamily="34" charset="0"/>
            </a:endParaRPr>
          </a:p>
        </p:txBody>
      </p:sp>
      <p:sp>
        <p:nvSpPr>
          <p:cNvPr id="15" name="TextBox 14"/>
          <p:cNvSpPr txBox="1"/>
          <p:nvPr/>
        </p:nvSpPr>
        <p:spPr>
          <a:xfrm>
            <a:off x="689488" y="5029200"/>
            <a:ext cx="7287990"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XRD reveals formation of highly crystalline </a:t>
            </a:r>
            <a:r>
              <a:rPr lang="en-US" sz="1600" dirty="0" err="1" smtClean="0">
                <a:solidFill>
                  <a:srgbClr val="000066"/>
                </a:solidFill>
                <a:latin typeface="Gill Sans MT" panose="020B0502020104020203" pitchFamily="34" charset="0"/>
              </a:rPr>
              <a:t>CuO</a:t>
            </a:r>
            <a:r>
              <a:rPr lang="en-US" sz="1600" dirty="0" smtClean="0">
                <a:solidFill>
                  <a:srgbClr val="000066"/>
                </a:solidFill>
                <a:latin typeface="Gill Sans MT" panose="020B0502020104020203" pitchFamily="34" charset="0"/>
              </a:rPr>
              <a:t> nanoparticles in conjunction with reduction GO to TRG</a:t>
            </a:r>
            <a:endParaRPr lang="en-US" sz="1600" dirty="0">
              <a:solidFill>
                <a:srgbClr val="000066"/>
              </a:solidFill>
              <a:latin typeface="Gill Sans MT" panose="020B0502020104020203" pitchFamily="34" charset="0"/>
            </a:endParaRPr>
          </a:p>
        </p:txBody>
      </p:sp>
      <p:sp>
        <p:nvSpPr>
          <p:cNvPr id="13" name="Title 3"/>
          <p:cNvSpPr>
            <a:spLocks noGrp="1"/>
          </p:cNvSpPr>
          <p:nvPr>
            <p:ph type="title"/>
          </p:nvPr>
        </p:nvSpPr>
        <p:spPr>
          <a:xfrm>
            <a:off x="71438" y="90488"/>
            <a:ext cx="7993062" cy="647700"/>
          </a:xfrm>
        </p:spPr>
        <p:txBody>
          <a:bodyPr/>
          <a:lstStyle/>
          <a:p>
            <a:r>
              <a:rPr lang="en-US" dirty="0" smtClean="0"/>
              <a:t>Graphene/</a:t>
            </a:r>
            <a:r>
              <a:rPr lang="en-US" dirty="0" err="1" smtClean="0"/>
              <a:t>CuO</a:t>
            </a:r>
            <a:endParaRPr lang="en-US" baseline="-25000" dirty="0"/>
          </a:p>
        </p:txBody>
      </p:sp>
      <p:sp>
        <p:nvSpPr>
          <p:cNvPr id="16"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13</a:t>
            </a:fld>
            <a:endParaRPr lang="en-US" dirty="0">
              <a:latin typeface="Gill Sans MT" panose="020B0502020104020203" pitchFamily="34" charset="0"/>
            </a:endParaRPr>
          </a:p>
        </p:txBody>
      </p:sp>
      <p:sp>
        <p:nvSpPr>
          <p:cNvPr id="17" name="TextBox 16"/>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3762276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lonkar\Documents\PI Research\Interns\Vishnu\Synthesis Manuscript\Synthesis Manuscript-Updated\TRGFeO\TRG FeO with urea\TEM\VP 7b3\Frame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480893"/>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slonkar\Documents\PI Research\Interns\Vishnu\Synthesis Manuscript\TRGFeO\FeO nanoparticles\TEM\VP7B2\p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306" y="1480675"/>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lonkar\Documents\PI Research\Conferences\NanoTek\Presentation\Fe2O3.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30" t="9524" r="7582" b="2685"/>
          <a:stretch/>
        </p:blipFill>
        <p:spPr bwMode="auto">
          <a:xfrm>
            <a:off x="93063" y="1371600"/>
            <a:ext cx="3412137" cy="50731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Graphene/Fe</a:t>
            </a:r>
            <a:r>
              <a:rPr lang="en-US" baseline="-25000" dirty="0" smtClean="0"/>
              <a:t>2</a:t>
            </a:r>
            <a:r>
              <a:rPr lang="en-US" dirty="0" smtClean="0"/>
              <a:t>O</a:t>
            </a:r>
            <a:r>
              <a:rPr lang="en-US" baseline="-25000" dirty="0" smtClean="0"/>
              <a:t>3</a:t>
            </a:r>
            <a:endParaRPr lang="en-US" baseline="-25000" dirty="0"/>
          </a:p>
        </p:txBody>
      </p:sp>
      <p:sp>
        <p:nvSpPr>
          <p:cNvPr id="8" name="TextBox 7"/>
          <p:cNvSpPr txBox="1"/>
          <p:nvPr/>
        </p:nvSpPr>
        <p:spPr>
          <a:xfrm>
            <a:off x="1443104" y="1002268"/>
            <a:ext cx="71205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XRD</a:t>
            </a:r>
            <a:endParaRPr lang="en-US" b="1" dirty="0">
              <a:latin typeface="Gill Sans MT" panose="020B0502020104020203" pitchFamily="34" charset="0"/>
            </a:endParaRPr>
          </a:p>
        </p:txBody>
      </p:sp>
      <p:sp>
        <p:nvSpPr>
          <p:cNvPr id="9" name="TextBox 8"/>
          <p:cNvSpPr txBox="1"/>
          <p:nvPr/>
        </p:nvSpPr>
        <p:spPr>
          <a:xfrm>
            <a:off x="3560618" y="4004056"/>
            <a:ext cx="5583382"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XRD reveals formation of highly crystalline Fe</a:t>
            </a:r>
            <a:r>
              <a:rPr lang="en-US" sz="1600" baseline="-25000" dirty="0" smtClean="0">
                <a:solidFill>
                  <a:srgbClr val="000066"/>
                </a:solidFill>
                <a:latin typeface="Gill Sans MT" panose="020B0502020104020203" pitchFamily="34" charset="0"/>
              </a:rPr>
              <a:t>2</a:t>
            </a:r>
            <a:r>
              <a:rPr lang="en-US" sz="1600" dirty="0" smtClean="0">
                <a:solidFill>
                  <a:srgbClr val="000066"/>
                </a:solidFill>
                <a:latin typeface="Gill Sans MT" panose="020B0502020104020203" pitchFamily="34" charset="0"/>
              </a:rPr>
              <a:t>O</a:t>
            </a:r>
            <a:r>
              <a:rPr lang="en-US" sz="1600" baseline="-25000" dirty="0" smtClean="0">
                <a:solidFill>
                  <a:srgbClr val="000066"/>
                </a:solidFill>
                <a:latin typeface="Gill Sans MT" panose="020B0502020104020203" pitchFamily="34" charset="0"/>
              </a:rPr>
              <a:t>3</a:t>
            </a:r>
            <a:r>
              <a:rPr lang="en-US" sz="1600" dirty="0" smtClean="0">
                <a:solidFill>
                  <a:srgbClr val="000066"/>
                </a:solidFill>
                <a:latin typeface="Gill Sans MT" panose="020B0502020104020203" pitchFamily="34" charset="0"/>
              </a:rPr>
              <a:t> nanoparticles in conjunction with reduction GO to TRG</a:t>
            </a:r>
            <a:endParaRPr lang="en-US" sz="1600" dirty="0">
              <a:solidFill>
                <a:srgbClr val="000066"/>
              </a:solidFill>
              <a:latin typeface="Gill Sans MT" panose="020B0502020104020203" pitchFamily="34" charset="0"/>
            </a:endParaRPr>
          </a:p>
        </p:txBody>
      </p:sp>
      <p:sp>
        <p:nvSpPr>
          <p:cNvPr id="10" name="TextBox 9"/>
          <p:cNvSpPr txBox="1"/>
          <p:nvPr/>
        </p:nvSpPr>
        <p:spPr>
          <a:xfrm>
            <a:off x="3590306" y="4724400"/>
            <a:ext cx="5583382"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Phase change from alpha to </a:t>
            </a:r>
            <a:r>
              <a:rPr lang="en-US" sz="1600" dirty="0">
                <a:solidFill>
                  <a:srgbClr val="000066"/>
                </a:solidFill>
                <a:latin typeface="Gill Sans MT" panose="020B0502020104020203" pitchFamily="34" charset="0"/>
              </a:rPr>
              <a:t>gamma for Fe</a:t>
            </a:r>
            <a:r>
              <a:rPr lang="en-US" sz="1600" baseline="-25000" dirty="0">
                <a:solidFill>
                  <a:srgbClr val="000066"/>
                </a:solidFill>
                <a:latin typeface="Gill Sans MT" panose="020B0502020104020203" pitchFamily="34" charset="0"/>
              </a:rPr>
              <a:t>2</a:t>
            </a:r>
            <a:r>
              <a:rPr lang="en-US" sz="1600" dirty="0">
                <a:solidFill>
                  <a:srgbClr val="000066"/>
                </a:solidFill>
                <a:latin typeface="Gill Sans MT" panose="020B0502020104020203" pitchFamily="34" charset="0"/>
              </a:rPr>
              <a:t>O</a:t>
            </a:r>
            <a:r>
              <a:rPr lang="en-US" sz="1600" baseline="-25000" dirty="0">
                <a:solidFill>
                  <a:srgbClr val="000066"/>
                </a:solidFill>
                <a:latin typeface="Gill Sans MT" panose="020B0502020104020203" pitchFamily="34" charset="0"/>
              </a:rPr>
              <a:t>3</a:t>
            </a:r>
            <a:r>
              <a:rPr lang="en-US" sz="1600" dirty="0" smtClean="0">
                <a:solidFill>
                  <a:srgbClr val="000066"/>
                </a:solidFill>
                <a:latin typeface="Gill Sans MT" panose="020B0502020104020203" pitchFamily="34" charset="0"/>
              </a:rPr>
              <a:t> was observed in presence of graphene. </a:t>
            </a:r>
            <a:endParaRPr lang="en-US" sz="1600" dirty="0">
              <a:solidFill>
                <a:srgbClr val="000066"/>
              </a:solidFill>
              <a:latin typeface="Gill Sans MT" panose="020B0502020104020203" pitchFamily="34" charset="0"/>
            </a:endParaRPr>
          </a:p>
        </p:txBody>
      </p:sp>
      <p:sp>
        <p:nvSpPr>
          <p:cNvPr id="11" name="TextBox 10"/>
          <p:cNvSpPr txBox="1"/>
          <p:nvPr/>
        </p:nvSpPr>
        <p:spPr>
          <a:xfrm>
            <a:off x="3572493" y="5309175"/>
            <a:ext cx="5668488"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66"/>
                </a:solidFill>
                <a:latin typeface="Gill Sans MT" panose="020B0502020104020203" pitchFamily="34" charset="0"/>
              </a:rPr>
              <a:t>Uniform dispersion of Fe</a:t>
            </a:r>
            <a:r>
              <a:rPr lang="en-US" sz="1600" baseline="-25000" dirty="0" smtClean="0">
                <a:solidFill>
                  <a:srgbClr val="000066"/>
                </a:solidFill>
                <a:latin typeface="Gill Sans MT" panose="020B0502020104020203" pitchFamily="34" charset="0"/>
              </a:rPr>
              <a:t>2</a:t>
            </a:r>
            <a:r>
              <a:rPr lang="en-US" sz="1600" dirty="0" smtClean="0">
                <a:solidFill>
                  <a:srgbClr val="000066"/>
                </a:solidFill>
                <a:latin typeface="Gill Sans MT" panose="020B0502020104020203" pitchFamily="34" charset="0"/>
              </a:rPr>
              <a:t>O</a:t>
            </a:r>
            <a:r>
              <a:rPr lang="en-US" sz="1600" baseline="-25000" dirty="0" smtClean="0">
                <a:solidFill>
                  <a:srgbClr val="000066"/>
                </a:solidFill>
                <a:latin typeface="Gill Sans MT" panose="020B0502020104020203" pitchFamily="34" charset="0"/>
              </a:rPr>
              <a:t>3</a:t>
            </a:r>
            <a:r>
              <a:rPr lang="en-US" sz="1600" dirty="0" smtClean="0">
                <a:solidFill>
                  <a:srgbClr val="000066"/>
                </a:solidFill>
                <a:latin typeface="Gill Sans MT" panose="020B0502020104020203" pitchFamily="34" charset="0"/>
              </a:rPr>
              <a:t> NPs into resulting hybrids having particle size below 50 nm </a:t>
            </a:r>
            <a:endParaRPr lang="en-US" sz="1600" dirty="0">
              <a:solidFill>
                <a:srgbClr val="000066"/>
              </a:solidFill>
              <a:latin typeface="Gill Sans MT" panose="020B0502020104020203" pitchFamily="34" charset="0"/>
            </a:endParaRPr>
          </a:p>
        </p:txBody>
      </p:sp>
      <p:sp>
        <p:nvSpPr>
          <p:cNvPr id="5" name="TextBox 4"/>
          <p:cNvSpPr txBox="1"/>
          <p:nvPr/>
        </p:nvSpPr>
        <p:spPr>
          <a:xfrm>
            <a:off x="5347109" y="1480893"/>
            <a:ext cx="681597" cy="307777"/>
          </a:xfrm>
          <a:prstGeom prst="rect">
            <a:avLst/>
          </a:prstGeom>
          <a:noFill/>
        </p:spPr>
        <p:txBody>
          <a:bodyPr wrap="none" rtlCol="0">
            <a:spAutoFit/>
          </a:bodyPr>
          <a:lstStyle/>
          <a:p>
            <a:r>
              <a:rPr lang="en-US" sz="1400" b="1" dirty="0" smtClean="0">
                <a:solidFill>
                  <a:srgbClr val="FFFF00"/>
                </a:solidFill>
                <a:latin typeface="Arial" panose="020B0604020202020204" pitchFamily="34" charset="0"/>
                <a:cs typeface="Arial" panose="020B0604020202020204" pitchFamily="34" charset="0"/>
              </a:rPr>
              <a:t>Fe</a:t>
            </a:r>
            <a:r>
              <a:rPr lang="en-US" sz="1400" b="1" baseline="-25000" dirty="0" smtClean="0">
                <a:solidFill>
                  <a:srgbClr val="FFFF00"/>
                </a:solidFill>
                <a:latin typeface="Arial" panose="020B0604020202020204" pitchFamily="34" charset="0"/>
                <a:cs typeface="Arial" panose="020B0604020202020204" pitchFamily="34" charset="0"/>
              </a:rPr>
              <a:t>2</a:t>
            </a:r>
            <a:r>
              <a:rPr lang="en-US" sz="1400" b="1" dirty="0" smtClean="0">
                <a:solidFill>
                  <a:srgbClr val="FFFF00"/>
                </a:solidFill>
                <a:latin typeface="Arial" panose="020B0604020202020204" pitchFamily="34" charset="0"/>
                <a:cs typeface="Arial" panose="020B0604020202020204" pitchFamily="34" charset="0"/>
              </a:rPr>
              <a:t>O</a:t>
            </a:r>
            <a:r>
              <a:rPr lang="en-US" sz="1400" b="1" baseline="-25000" dirty="0" smtClean="0">
                <a:solidFill>
                  <a:srgbClr val="FFFF00"/>
                </a:solidFill>
                <a:latin typeface="Arial" panose="020B0604020202020204" pitchFamily="34" charset="0"/>
                <a:cs typeface="Arial" panose="020B0604020202020204" pitchFamily="34" charset="0"/>
              </a:rPr>
              <a:t>3</a:t>
            </a:r>
            <a:endParaRPr lang="en-US" sz="1400" b="1" baseline="-25000"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7731940" y="1480893"/>
            <a:ext cx="1144865" cy="307777"/>
          </a:xfrm>
          <a:prstGeom prst="rect">
            <a:avLst/>
          </a:prstGeom>
          <a:noFill/>
        </p:spPr>
        <p:txBody>
          <a:bodyPr wrap="none" rtlCol="0">
            <a:spAutoFit/>
          </a:bodyPr>
          <a:lstStyle/>
          <a:p>
            <a:r>
              <a:rPr lang="en-US" sz="1400" b="1" dirty="0" smtClean="0">
                <a:solidFill>
                  <a:srgbClr val="FFFF00"/>
                </a:solidFill>
                <a:latin typeface="Arial" panose="020B0604020202020204" pitchFamily="34" charset="0"/>
                <a:cs typeface="Arial" panose="020B0604020202020204" pitchFamily="34" charset="0"/>
              </a:rPr>
              <a:t>TRG/ Fe</a:t>
            </a:r>
            <a:r>
              <a:rPr lang="en-US" sz="1400" b="1" baseline="-25000" dirty="0" smtClean="0">
                <a:solidFill>
                  <a:srgbClr val="FFFF00"/>
                </a:solidFill>
                <a:latin typeface="Arial" panose="020B0604020202020204" pitchFamily="34" charset="0"/>
                <a:cs typeface="Arial" panose="020B0604020202020204" pitchFamily="34" charset="0"/>
              </a:rPr>
              <a:t>2</a:t>
            </a:r>
            <a:r>
              <a:rPr lang="en-US" sz="1400" b="1" dirty="0" smtClean="0">
                <a:solidFill>
                  <a:srgbClr val="FFFF00"/>
                </a:solidFill>
                <a:latin typeface="Arial" panose="020B0604020202020204" pitchFamily="34" charset="0"/>
                <a:cs typeface="Arial" panose="020B0604020202020204" pitchFamily="34" charset="0"/>
              </a:rPr>
              <a:t>O</a:t>
            </a:r>
            <a:r>
              <a:rPr lang="en-US" sz="1400" b="1" baseline="-25000" dirty="0" smtClean="0">
                <a:solidFill>
                  <a:srgbClr val="FFFF00"/>
                </a:solidFill>
                <a:latin typeface="Arial" panose="020B0604020202020204" pitchFamily="34" charset="0"/>
                <a:cs typeface="Arial" panose="020B0604020202020204" pitchFamily="34" charset="0"/>
              </a:rPr>
              <a:t>3</a:t>
            </a:r>
            <a:endParaRPr lang="en-US" sz="1400" b="1" baseline="-25000" dirty="0">
              <a:solidFill>
                <a:srgbClr val="FFFF00"/>
              </a:solidFill>
              <a:latin typeface="Arial" panose="020B0604020202020204" pitchFamily="34" charset="0"/>
              <a:cs typeface="Arial" panose="020B0604020202020204" pitchFamily="34" charset="0"/>
            </a:endParaRPr>
          </a:p>
        </p:txBody>
      </p:sp>
      <p:sp>
        <p:nvSpPr>
          <p:cNvPr id="14" name="TextBox 13"/>
          <p:cNvSpPr txBox="1"/>
          <p:nvPr/>
        </p:nvSpPr>
        <p:spPr>
          <a:xfrm>
            <a:off x="5851867" y="1046293"/>
            <a:ext cx="70083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latin typeface="Gill Sans MT" panose="020B0502020104020203" pitchFamily="34" charset="0"/>
              </a:rPr>
              <a:t>TEM</a:t>
            </a:r>
            <a:endParaRPr lang="en-US" b="1" dirty="0">
              <a:latin typeface="Gill Sans MT" panose="020B0502020104020203" pitchFamily="34" charset="0"/>
            </a:endParaRPr>
          </a:p>
        </p:txBody>
      </p:sp>
      <p:sp>
        <p:nvSpPr>
          <p:cNvPr id="15"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14</a:t>
            </a:fld>
            <a:endParaRPr lang="en-US" dirty="0">
              <a:latin typeface="Gill Sans MT" panose="020B0502020104020203" pitchFamily="34" charset="0"/>
            </a:endParaRPr>
          </a:p>
        </p:txBody>
      </p:sp>
      <p:sp>
        <p:nvSpPr>
          <p:cNvPr id="16" name="TextBox 15"/>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1400146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58" y="76200"/>
            <a:ext cx="7993062" cy="647700"/>
          </a:xfrm>
        </p:spPr>
        <p:txBody>
          <a:bodyPr/>
          <a:lstStyle/>
          <a:p>
            <a:r>
              <a:rPr lang="en-US" dirty="0" smtClean="0"/>
              <a:t>H</a:t>
            </a:r>
            <a:r>
              <a:rPr lang="en-US" baseline="-25000" dirty="0" smtClean="0"/>
              <a:t>2</a:t>
            </a:r>
            <a:r>
              <a:rPr lang="en-US" dirty="0" smtClean="0"/>
              <a:t>S sorption capacity</a:t>
            </a:r>
            <a:endParaRPr lang="en-US" dirty="0"/>
          </a:p>
        </p:txBody>
      </p:sp>
      <p:sp>
        <p:nvSpPr>
          <p:cNvPr id="7" name="TextBox 6"/>
          <p:cNvSpPr txBox="1"/>
          <p:nvPr/>
        </p:nvSpPr>
        <p:spPr>
          <a:xfrm>
            <a:off x="380010" y="1029831"/>
            <a:ext cx="4622960" cy="2246769"/>
          </a:xfrm>
          <a:prstGeom prst="rect">
            <a:avLst/>
          </a:prstGeom>
          <a:noFill/>
        </p:spPr>
        <p:txBody>
          <a:bodyPr wrap="square" rtlCol="0">
            <a:spAutoFit/>
          </a:bodyPr>
          <a:lstStyle/>
          <a:p>
            <a:pPr algn="just">
              <a:lnSpc>
                <a:spcPct val="150000"/>
              </a:lnSpc>
            </a:pPr>
            <a:r>
              <a:rPr lang="en-US" sz="1400" b="1" dirty="0" smtClean="0">
                <a:solidFill>
                  <a:srgbClr val="000066"/>
                </a:solidFill>
                <a:latin typeface="Georgia" panose="02040502050405020303" pitchFamily="18" charset="0"/>
              </a:rPr>
              <a:t>Adsorption Parameters:</a:t>
            </a:r>
          </a:p>
          <a:p>
            <a:pPr algn="just">
              <a:lnSpc>
                <a:spcPct val="150000"/>
              </a:lnSpc>
            </a:pPr>
            <a:r>
              <a:rPr lang="en-US" sz="1400" dirty="0" smtClean="0">
                <a:solidFill>
                  <a:srgbClr val="000066"/>
                </a:solidFill>
                <a:latin typeface="Georgia" panose="02040502050405020303" pitchFamily="18" charset="0"/>
              </a:rPr>
              <a:t>Pressure = Ambient Pressure</a:t>
            </a:r>
          </a:p>
          <a:p>
            <a:pPr algn="just">
              <a:lnSpc>
                <a:spcPct val="150000"/>
              </a:lnSpc>
            </a:pPr>
            <a:r>
              <a:rPr lang="en-US" sz="1400" dirty="0" smtClean="0">
                <a:solidFill>
                  <a:srgbClr val="000066"/>
                </a:solidFill>
                <a:latin typeface="Georgia" panose="02040502050405020303" pitchFamily="18" charset="0"/>
              </a:rPr>
              <a:t>Temperature = 23-25°C</a:t>
            </a:r>
          </a:p>
          <a:p>
            <a:pPr algn="just">
              <a:lnSpc>
                <a:spcPct val="150000"/>
              </a:lnSpc>
            </a:pPr>
            <a:r>
              <a:rPr lang="en-US" sz="1400" dirty="0" smtClean="0">
                <a:solidFill>
                  <a:srgbClr val="000066"/>
                </a:solidFill>
                <a:latin typeface="Georgia" panose="02040502050405020303" pitchFamily="18" charset="0"/>
              </a:rPr>
              <a:t>H</a:t>
            </a:r>
            <a:r>
              <a:rPr lang="en-US" sz="1400" baseline="-25000" dirty="0" smtClean="0">
                <a:solidFill>
                  <a:srgbClr val="000066"/>
                </a:solidFill>
                <a:latin typeface="Georgia" panose="02040502050405020303" pitchFamily="18" charset="0"/>
              </a:rPr>
              <a:t>2</a:t>
            </a:r>
            <a:r>
              <a:rPr lang="en-US" sz="1400" dirty="0" smtClean="0">
                <a:solidFill>
                  <a:srgbClr val="000066"/>
                </a:solidFill>
                <a:latin typeface="Georgia" panose="02040502050405020303" pitchFamily="18" charset="0"/>
              </a:rPr>
              <a:t>S Flow Rate = 48 mL/min</a:t>
            </a:r>
          </a:p>
          <a:p>
            <a:pPr algn="just">
              <a:lnSpc>
                <a:spcPct val="150000"/>
              </a:lnSpc>
            </a:pPr>
            <a:r>
              <a:rPr lang="en-US" sz="1400" dirty="0" smtClean="0">
                <a:solidFill>
                  <a:srgbClr val="000066"/>
                </a:solidFill>
                <a:latin typeface="Georgia" panose="02040502050405020303" pitchFamily="18" charset="0"/>
              </a:rPr>
              <a:t>N</a:t>
            </a:r>
            <a:r>
              <a:rPr lang="en-US" sz="1400" baseline="-25000" dirty="0" smtClean="0">
                <a:solidFill>
                  <a:srgbClr val="000066"/>
                </a:solidFill>
                <a:latin typeface="Georgia" panose="02040502050405020303" pitchFamily="18" charset="0"/>
              </a:rPr>
              <a:t>2</a:t>
            </a:r>
            <a:r>
              <a:rPr lang="en-US" sz="1400" dirty="0" smtClean="0">
                <a:solidFill>
                  <a:srgbClr val="000066"/>
                </a:solidFill>
                <a:latin typeface="Georgia" panose="02040502050405020303" pitchFamily="18" charset="0"/>
              </a:rPr>
              <a:t> (Purge) Flow Rate = 50 mL/min</a:t>
            </a:r>
          </a:p>
          <a:p>
            <a:pPr algn="just">
              <a:lnSpc>
                <a:spcPct val="150000"/>
              </a:lnSpc>
            </a:pPr>
            <a:r>
              <a:rPr lang="en-US" sz="1400" dirty="0" smtClean="0">
                <a:solidFill>
                  <a:srgbClr val="000066"/>
                </a:solidFill>
                <a:latin typeface="Georgia" panose="02040502050405020303" pitchFamily="18" charset="0"/>
              </a:rPr>
              <a:t>N</a:t>
            </a:r>
            <a:r>
              <a:rPr lang="en-US" sz="1400" baseline="-25000" dirty="0" smtClean="0">
                <a:solidFill>
                  <a:srgbClr val="000066"/>
                </a:solidFill>
                <a:latin typeface="Georgia" panose="02040502050405020303" pitchFamily="18" charset="0"/>
              </a:rPr>
              <a:t>2</a:t>
            </a:r>
            <a:r>
              <a:rPr lang="en-US" sz="1400" dirty="0" smtClean="0">
                <a:solidFill>
                  <a:srgbClr val="000066"/>
                </a:solidFill>
                <a:latin typeface="Georgia" panose="02040502050405020303" pitchFamily="18" charset="0"/>
              </a:rPr>
              <a:t> (Balance) Flow Rate = 20 mL/min</a:t>
            </a:r>
          </a:p>
          <a:p>
            <a:pPr marL="285750" indent="-285750" algn="just">
              <a:buFont typeface="Arial" panose="020B0604020202020204" pitchFamily="34" charset="0"/>
              <a:buChar char="•"/>
            </a:pPr>
            <a:endParaRPr lang="en-US" sz="1400" dirty="0">
              <a:solidFill>
                <a:srgbClr val="009DAC"/>
              </a:solidFill>
              <a:latin typeface="Georgia" panose="02040502050405020303"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352800"/>
            <a:ext cx="3200400" cy="3200400"/>
          </a:xfrm>
          <a:prstGeom prst="rect">
            <a:avLst/>
          </a:prstGeom>
        </p:spPr>
      </p:pic>
      <p:sp>
        <p:nvSpPr>
          <p:cNvPr id="16" name="Rectangle 15"/>
          <p:cNvSpPr/>
          <p:nvPr/>
        </p:nvSpPr>
        <p:spPr>
          <a:xfrm rot="20775214">
            <a:off x="3641745" y="4024759"/>
            <a:ext cx="495300" cy="378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889394" y="990600"/>
            <a:ext cx="5041245" cy="5486400"/>
            <a:chOff x="3733800" y="762000"/>
            <a:chExt cx="5196840" cy="5749925"/>
          </a:xfrm>
        </p:grpSpPr>
        <p:sp>
          <p:nvSpPr>
            <p:cNvPr id="4" name="Rectangle 3"/>
            <p:cNvSpPr/>
            <p:nvPr/>
          </p:nvSpPr>
          <p:spPr>
            <a:xfrm>
              <a:off x="5546725" y="2362200"/>
              <a:ext cx="76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18878" y="2514600"/>
              <a:ext cx="234122" cy="492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676397" y="2514600"/>
              <a:ext cx="84963" cy="492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848600" y="1787525"/>
              <a:ext cx="457200" cy="4222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(N</a:t>
              </a:r>
              <a:r>
                <a:rPr lang="en-US" sz="1200" b="1" baseline="-25000" dirty="0" smtClean="0">
                  <a:solidFill>
                    <a:srgbClr val="00B0F0"/>
                  </a:solidFill>
                </a:rPr>
                <a:t>2</a:t>
              </a:r>
              <a:r>
                <a:rPr lang="en-US" sz="1200" b="1" dirty="0" smtClean="0">
                  <a:solidFill>
                    <a:srgbClr val="00B0F0"/>
                  </a:solidFill>
                </a:rPr>
                <a:t>)</a:t>
              </a:r>
              <a:endParaRPr lang="en-US" sz="1200" b="1" dirty="0">
                <a:solidFill>
                  <a:srgbClr val="00B0F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762000"/>
              <a:ext cx="4959298" cy="3200400"/>
            </a:xfrm>
            <a:prstGeom prst="rect">
              <a:avLst/>
            </a:prstGeom>
          </p:spPr>
        </p:pic>
        <p:sp>
          <p:nvSpPr>
            <p:cNvPr id="11" name="Rectangle 10"/>
            <p:cNvSpPr/>
            <p:nvPr/>
          </p:nvSpPr>
          <p:spPr>
            <a:xfrm>
              <a:off x="7848600" y="3956050"/>
              <a:ext cx="571500" cy="4222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(N</a:t>
              </a:r>
              <a:r>
                <a:rPr lang="en-US" sz="1200" b="1" baseline="-25000" dirty="0" smtClean="0">
                  <a:solidFill>
                    <a:srgbClr val="00B0F0"/>
                  </a:solidFill>
                </a:rPr>
                <a:t>2</a:t>
              </a:r>
              <a:r>
                <a:rPr lang="en-US" sz="1200" b="1" dirty="0" smtClean="0">
                  <a:solidFill>
                    <a:srgbClr val="00B0F0"/>
                  </a:solidFill>
                </a:rPr>
                <a:t>)</a:t>
              </a:r>
              <a:endParaRPr lang="en-US" sz="1200" b="1" dirty="0">
                <a:solidFill>
                  <a:srgbClr val="00B0F0"/>
                </a:solidFill>
              </a:endParaRPr>
            </a:p>
          </p:txBody>
        </p:sp>
        <p:sp>
          <p:nvSpPr>
            <p:cNvPr id="12" name="Rectangle 11"/>
            <p:cNvSpPr/>
            <p:nvPr/>
          </p:nvSpPr>
          <p:spPr>
            <a:xfrm>
              <a:off x="7467600" y="2998082"/>
              <a:ext cx="1463040" cy="4222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FF0000"/>
                  </a:solidFill>
                </a:rPr>
                <a:t>(2,000 ppm H</a:t>
              </a:r>
              <a:r>
                <a:rPr lang="en-US" sz="1200" b="1" baseline="-25000" dirty="0" smtClean="0">
                  <a:solidFill>
                    <a:srgbClr val="FF0000"/>
                  </a:solidFill>
                </a:rPr>
                <a:t>2</a:t>
              </a:r>
              <a:r>
                <a:rPr lang="en-US" sz="1200" b="1" dirty="0" smtClean="0">
                  <a:solidFill>
                    <a:srgbClr val="FF0000"/>
                  </a:solidFill>
                </a:rPr>
                <a:t>S/N</a:t>
              </a:r>
              <a:r>
                <a:rPr lang="en-US" sz="1200" b="1" baseline="-25000" dirty="0" smtClean="0">
                  <a:solidFill>
                    <a:srgbClr val="FF0000"/>
                  </a:solidFill>
                </a:rPr>
                <a:t>2</a:t>
              </a:r>
              <a:r>
                <a:rPr lang="en-US" sz="1200" b="1" dirty="0" smtClean="0">
                  <a:solidFill>
                    <a:srgbClr val="FF0000"/>
                  </a:solidFill>
                </a:rPr>
                <a:t>)</a:t>
              </a:r>
              <a:endParaRPr lang="en-US" sz="1200" b="1" dirty="0">
                <a:solidFill>
                  <a:srgbClr val="FF0000"/>
                </a:solidFill>
              </a:endParaRPr>
            </a:p>
          </p:txBody>
        </p:sp>
        <p:sp>
          <p:nvSpPr>
            <p:cNvPr id="13" name="Oval 12"/>
            <p:cNvSpPr/>
            <p:nvPr/>
          </p:nvSpPr>
          <p:spPr>
            <a:xfrm>
              <a:off x="3810000" y="1776730"/>
              <a:ext cx="990600" cy="1763395"/>
            </a:xfrm>
            <a:prstGeom prst="ellipse">
              <a:avLst/>
            </a:prstGeom>
            <a:noFill/>
            <a:ln w="19050">
              <a:solidFill>
                <a:srgbClr val="00B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004" y="4225925"/>
              <a:ext cx="2795221" cy="2286000"/>
            </a:xfrm>
            <a:prstGeom prst="rect">
              <a:avLst/>
            </a:prstGeom>
          </p:spPr>
        </p:pic>
        <p:sp>
          <p:nvSpPr>
            <p:cNvPr id="15" name="Oval 14"/>
            <p:cNvSpPr/>
            <p:nvPr/>
          </p:nvSpPr>
          <p:spPr>
            <a:xfrm>
              <a:off x="4267200" y="4225925"/>
              <a:ext cx="3048000" cy="2286000"/>
            </a:xfrm>
            <a:prstGeom prst="ellipse">
              <a:avLst/>
            </a:prstGeom>
            <a:noFill/>
            <a:ln w="19050">
              <a:solidFill>
                <a:srgbClr val="00B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rot="20363734">
              <a:off x="4010631" y="3427702"/>
              <a:ext cx="460752" cy="1284916"/>
            </a:xfrm>
            <a:custGeom>
              <a:avLst/>
              <a:gdLst>
                <a:gd name="connsiteX0" fmla="*/ 285654 w 460752"/>
                <a:gd name="connsiteY0" fmla="*/ 0 h 1186774"/>
                <a:gd name="connsiteX1" fmla="*/ 3552 w 460752"/>
                <a:gd name="connsiteY1" fmla="*/ 515566 h 1186774"/>
                <a:gd name="connsiteX2" fmla="*/ 460752 w 460752"/>
                <a:gd name="connsiteY2" fmla="*/ 1186774 h 1186774"/>
              </a:gdLst>
              <a:ahLst/>
              <a:cxnLst>
                <a:cxn ang="0">
                  <a:pos x="connsiteX0" y="connsiteY0"/>
                </a:cxn>
                <a:cxn ang="0">
                  <a:pos x="connsiteX1" y="connsiteY1"/>
                </a:cxn>
                <a:cxn ang="0">
                  <a:pos x="connsiteX2" y="connsiteY2"/>
                </a:cxn>
              </a:cxnLst>
              <a:rect l="l" t="t" r="r" b="b"/>
              <a:pathLst>
                <a:path w="460752" h="1186774">
                  <a:moveTo>
                    <a:pt x="285654" y="0"/>
                  </a:moveTo>
                  <a:cubicBezTo>
                    <a:pt x="130011" y="158885"/>
                    <a:pt x="-25631" y="317770"/>
                    <a:pt x="3552" y="515566"/>
                  </a:cubicBezTo>
                  <a:cubicBezTo>
                    <a:pt x="32735" y="713362"/>
                    <a:pt x="246743" y="950068"/>
                    <a:pt x="460752" y="1186774"/>
                  </a:cubicBezTo>
                </a:path>
              </a:pathLst>
            </a:custGeom>
            <a:noFill/>
            <a:ln w="28575">
              <a:solidFill>
                <a:srgbClr val="00B05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534400" y="3840655"/>
              <a:ext cx="247029" cy="378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34300" y="1861571"/>
              <a:ext cx="685800" cy="4222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(N</a:t>
              </a:r>
              <a:r>
                <a:rPr lang="en-US" sz="1200" b="1" baseline="-25000" dirty="0" smtClean="0">
                  <a:solidFill>
                    <a:srgbClr val="00B0F0"/>
                  </a:solidFill>
                </a:rPr>
                <a:t>2</a:t>
              </a:r>
              <a:r>
                <a:rPr lang="en-US" sz="1200" b="1" dirty="0" smtClean="0">
                  <a:solidFill>
                    <a:srgbClr val="00B0F0"/>
                  </a:solidFill>
                </a:rPr>
                <a:t>)</a:t>
              </a:r>
              <a:endParaRPr lang="en-US" sz="1200" b="1" dirty="0">
                <a:solidFill>
                  <a:srgbClr val="00B0F0"/>
                </a:solidFill>
              </a:endParaRPr>
            </a:p>
          </p:txBody>
        </p:sp>
      </p:grpSp>
      <p:sp>
        <p:nvSpPr>
          <p:cNvPr id="20"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15</a:t>
            </a:fld>
            <a:endParaRPr lang="en-US" dirty="0">
              <a:latin typeface="Gill Sans MT" panose="020B0502020104020203" pitchFamily="34" charset="0"/>
            </a:endParaRPr>
          </a:p>
        </p:txBody>
      </p:sp>
      <p:sp>
        <p:nvSpPr>
          <p:cNvPr id="21" name="TextBox 20"/>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2649805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8" y="90488"/>
            <a:ext cx="9072562" cy="647700"/>
          </a:xfrm>
        </p:spPr>
        <p:txBody>
          <a:bodyPr/>
          <a:lstStyle/>
          <a:p>
            <a:r>
              <a:rPr lang="en-US" dirty="0" smtClean="0"/>
              <a:t>Graphene/</a:t>
            </a:r>
            <a:r>
              <a:rPr lang="en-US" dirty="0" err="1" smtClean="0"/>
              <a:t>ZnO</a:t>
            </a:r>
            <a:r>
              <a:rPr lang="en-US" dirty="0" smtClean="0"/>
              <a:t> H</a:t>
            </a:r>
            <a:r>
              <a:rPr lang="en-US" baseline="-25000" dirty="0" smtClean="0"/>
              <a:t>2</a:t>
            </a:r>
            <a:r>
              <a:rPr lang="en-US" dirty="0" smtClean="0"/>
              <a:t>S Sorption capacity @ 25 </a:t>
            </a:r>
            <a:r>
              <a:rPr lang="en-US" baseline="30000" dirty="0" err="1" smtClean="0"/>
              <a:t>o</a:t>
            </a:r>
            <a:r>
              <a:rPr lang="en-US" dirty="0" err="1" smtClean="0"/>
              <a:t>C</a:t>
            </a:r>
            <a:endParaRPr lang="en-US" dirty="0"/>
          </a:p>
        </p:txBody>
      </p:sp>
      <p:pic>
        <p:nvPicPr>
          <p:cNvPr id="4"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84" t="15284" r="1785" b="4357"/>
          <a:stretch/>
        </p:blipFill>
        <p:spPr bwMode="auto">
          <a:xfrm>
            <a:off x="1408216" y="1282987"/>
            <a:ext cx="6186223" cy="312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4382447"/>
            <a:ext cx="7162800" cy="2031325"/>
          </a:xfrm>
          <a:prstGeom prst="rect">
            <a:avLst/>
          </a:prstGeom>
          <a:noFill/>
        </p:spPr>
        <p:txBody>
          <a:bodyPr wrap="square" rtlCol="0">
            <a:spAutoFit/>
          </a:bodyPr>
          <a:lstStyle/>
          <a:p>
            <a:pPr algn="just">
              <a:lnSpc>
                <a:spcPct val="150000"/>
              </a:lnSpc>
            </a:pPr>
            <a:r>
              <a:rPr lang="en-US" sz="1400" dirty="0" smtClean="0">
                <a:solidFill>
                  <a:srgbClr val="000066"/>
                </a:solidFill>
                <a:latin typeface="Gill Sans MT" panose="020B0502020104020203" pitchFamily="34" charset="0"/>
              </a:rPr>
              <a:t>Sorbent = </a:t>
            </a:r>
            <a:r>
              <a:rPr lang="en-US" sz="1400" b="1" dirty="0" smtClean="0">
                <a:solidFill>
                  <a:srgbClr val="000066"/>
                </a:solidFill>
                <a:latin typeface="Gill Sans MT" panose="020B0502020104020203" pitchFamily="34" charset="0"/>
              </a:rPr>
              <a:t>TRG/</a:t>
            </a:r>
            <a:r>
              <a:rPr lang="en-US" sz="1400" b="1" dirty="0" err="1" smtClean="0">
                <a:solidFill>
                  <a:srgbClr val="000066"/>
                </a:solidFill>
                <a:latin typeface="Gill Sans MT" panose="020B0502020104020203" pitchFamily="34" charset="0"/>
              </a:rPr>
              <a:t>ZnO</a:t>
            </a:r>
            <a:r>
              <a:rPr lang="en-US" sz="1400" b="1" dirty="0" smtClean="0">
                <a:solidFill>
                  <a:srgbClr val="000066"/>
                </a:solidFill>
                <a:latin typeface="Gill Sans MT" panose="020B0502020104020203" pitchFamily="34" charset="0"/>
              </a:rPr>
              <a:t> (</a:t>
            </a:r>
            <a:r>
              <a:rPr lang="en-US" sz="1400" b="1" dirty="0">
                <a:solidFill>
                  <a:srgbClr val="000066"/>
                </a:solidFill>
                <a:latin typeface="Gill Sans MT" panose="020B0502020104020203" pitchFamily="34" charset="0"/>
              </a:rPr>
              <a:t> </a:t>
            </a:r>
            <a:r>
              <a:rPr lang="en-US" sz="1400" b="1" dirty="0" smtClean="0">
                <a:solidFill>
                  <a:srgbClr val="000066"/>
                </a:solidFill>
                <a:latin typeface="Gill Sans MT" panose="020B0502020104020203" pitchFamily="34" charset="0"/>
              </a:rPr>
              <a:t>5 </a:t>
            </a:r>
            <a:r>
              <a:rPr lang="en-US" sz="1400" b="1" dirty="0" err="1" smtClean="0">
                <a:solidFill>
                  <a:srgbClr val="000066"/>
                </a:solidFill>
                <a:latin typeface="Gill Sans MT" panose="020B0502020104020203" pitchFamily="34" charset="0"/>
              </a:rPr>
              <a:t>wt</a:t>
            </a:r>
            <a:r>
              <a:rPr lang="en-US" sz="1400" b="1" dirty="0" smtClean="0">
                <a:solidFill>
                  <a:srgbClr val="000066"/>
                </a:solidFill>
                <a:latin typeface="Gill Sans MT" panose="020B0502020104020203" pitchFamily="34" charset="0"/>
              </a:rPr>
              <a:t>%)</a:t>
            </a:r>
          </a:p>
          <a:p>
            <a:pPr algn="just">
              <a:lnSpc>
                <a:spcPct val="150000"/>
              </a:lnSpc>
            </a:pPr>
            <a:r>
              <a:rPr lang="en-US" sz="1400" dirty="0" smtClean="0">
                <a:solidFill>
                  <a:srgbClr val="000066"/>
                </a:solidFill>
                <a:latin typeface="Gill Sans MT" panose="020B0502020104020203" pitchFamily="34" charset="0"/>
              </a:rPr>
              <a:t>Mass Increase = 18% </a:t>
            </a:r>
            <a:r>
              <a:rPr lang="en-US" sz="1400" b="1" dirty="0" smtClean="0">
                <a:solidFill>
                  <a:srgbClr val="000066"/>
                </a:solidFill>
                <a:latin typeface="Gill Sans MT" panose="020B0502020104020203" pitchFamily="34" charset="0"/>
              </a:rPr>
              <a:t>(Maximum sorption </a:t>
            </a:r>
            <a:r>
              <a:rPr lang="en-US" sz="1400" b="1" dirty="0">
                <a:solidFill>
                  <a:srgbClr val="000066"/>
                </a:solidFill>
                <a:latin typeface="Gill Sans MT" panose="020B0502020104020203" pitchFamily="34" charset="0"/>
              </a:rPr>
              <a:t>c</a:t>
            </a:r>
            <a:r>
              <a:rPr lang="en-US" sz="1400" b="1" dirty="0" smtClean="0">
                <a:solidFill>
                  <a:srgbClr val="000066"/>
                </a:solidFill>
                <a:latin typeface="Gill Sans MT" panose="020B0502020104020203" pitchFamily="34" charset="0"/>
              </a:rPr>
              <a:t>apacity was </a:t>
            </a:r>
            <a:r>
              <a:rPr lang="en-US" sz="1400" b="1" u="sng" dirty="0" smtClean="0">
                <a:solidFill>
                  <a:srgbClr val="000066"/>
                </a:solidFill>
                <a:latin typeface="Gill Sans MT" panose="020B0502020104020203" pitchFamily="34" charset="0"/>
              </a:rPr>
              <a:t>NOT</a:t>
            </a:r>
            <a:r>
              <a:rPr lang="en-US" sz="1400" b="1" dirty="0" smtClean="0">
                <a:solidFill>
                  <a:srgbClr val="000066"/>
                </a:solidFill>
                <a:latin typeface="Gill Sans MT" panose="020B0502020104020203" pitchFamily="34" charset="0"/>
              </a:rPr>
              <a:t> reached)</a:t>
            </a:r>
          </a:p>
          <a:p>
            <a:pPr algn="just">
              <a:lnSpc>
                <a:spcPct val="150000"/>
              </a:lnSpc>
            </a:pPr>
            <a:r>
              <a:rPr lang="en-US" sz="1400" dirty="0" smtClean="0">
                <a:solidFill>
                  <a:srgbClr val="000066"/>
                </a:solidFill>
                <a:latin typeface="Gill Sans MT" panose="020B0502020104020203" pitchFamily="34" charset="0"/>
              </a:rPr>
              <a:t>Mass of H</a:t>
            </a:r>
            <a:r>
              <a:rPr lang="en-US" sz="1400" baseline="-25000" dirty="0" smtClean="0">
                <a:solidFill>
                  <a:srgbClr val="000066"/>
                </a:solidFill>
                <a:latin typeface="Gill Sans MT" panose="020B0502020104020203" pitchFamily="34" charset="0"/>
              </a:rPr>
              <a:t>2</a:t>
            </a:r>
            <a:r>
              <a:rPr lang="en-US" sz="1400" dirty="0" smtClean="0">
                <a:solidFill>
                  <a:srgbClr val="000066"/>
                </a:solidFill>
                <a:latin typeface="Gill Sans MT" panose="020B0502020104020203" pitchFamily="34" charset="0"/>
              </a:rPr>
              <a:t>S Adsorbed (per 1.00 g sorbent) = 0.18 g H</a:t>
            </a:r>
            <a:r>
              <a:rPr lang="en-US" sz="1400" baseline="-25000" dirty="0" smtClean="0">
                <a:solidFill>
                  <a:srgbClr val="000066"/>
                </a:solidFill>
                <a:latin typeface="Gill Sans MT" panose="020B0502020104020203" pitchFamily="34" charset="0"/>
              </a:rPr>
              <a:t>2</a:t>
            </a:r>
            <a:r>
              <a:rPr lang="en-US" sz="1400" dirty="0" smtClean="0">
                <a:solidFill>
                  <a:srgbClr val="000066"/>
                </a:solidFill>
                <a:latin typeface="Gill Sans MT" panose="020B0502020104020203" pitchFamily="34" charset="0"/>
              </a:rPr>
              <a:t>S</a:t>
            </a:r>
          </a:p>
          <a:p>
            <a:pPr algn="just">
              <a:lnSpc>
                <a:spcPct val="150000"/>
              </a:lnSpc>
            </a:pPr>
            <a:r>
              <a:rPr lang="en-US" sz="1400" dirty="0" smtClean="0">
                <a:solidFill>
                  <a:srgbClr val="000066"/>
                </a:solidFill>
                <a:latin typeface="Gill Sans MT" panose="020B0502020104020203" pitchFamily="34" charset="0"/>
              </a:rPr>
              <a:t>Moles </a:t>
            </a:r>
            <a:r>
              <a:rPr lang="en-US" sz="1400" dirty="0">
                <a:solidFill>
                  <a:srgbClr val="000066"/>
                </a:solidFill>
                <a:latin typeface="Gill Sans MT" panose="020B0502020104020203" pitchFamily="34" charset="0"/>
              </a:rPr>
              <a:t>of H</a:t>
            </a:r>
            <a:r>
              <a:rPr lang="en-US" sz="1400" baseline="-25000" dirty="0">
                <a:solidFill>
                  <a:srgbClr val="000066"/>
                </a:solidFill>
                <a:latin typeface="Gill Sans MT" panose="020B0502020104020203" pitchFamily="34" charset="0"/>
              </a:rPr>
              <a:t>2</a:t>
            </a:r>
            <a:r>
              <a:rPr lang="en-US" sz="1400" dirty="0">
                <a:solidFill>
                  <a:srgbClr val="000066"/>
                </a:solidFill>
                <a:latin typeface="Gill Sans MT" panose="020B0502020104020203" pitchFamily="34" charset="0"/>
              </a:rPr>
              <a:t>S </a:t>
            </a:r>
            <a:r>
              <a:rPr lang="en-US" sz="1400" dirty="0" smtClean="0">
                <a:solidFill>
                  <a:srgbClr val="000066"/>
                </a:solidFill>
                <a:latin typeface="Gill Sans MT" panose="020B0502020104020203" pitchFamily="34" charset="0"/>
              </a:rPr>
              <a:t>Adsorbed </a:t>
            </a:r>
            <a:r>
              <a:rPr lang="en-US" sz="1400" dirty="0">
                <a:solidFill>
                  <a:srgbClr val="000066"/>
                </a:solidFill>
                <a:latin typeface="Gill Sans MT" panose="020B0502020104020203" pitchFamily="34" charset="0"/>
              </a:rPr>
              <a:t>(per 1.00 g sorbent) = </a:t>
            </a:r>
            <a:r>
              <a:rPr lang="en-US" sz="1400" dirty="0" smtClean="0">
                <a:solidFill>
                  <a:srgbClr val="000066"/>
                </a:solidFill>
                <a:latin typeface="Gill Sans MT" panose="020B0502020104020203" pitchFamily="34" charset="0"/>
              </a:rPr>
              <a:t>5.28 </a:t>
            </a:r>
            <a:r>
              <a:rPr lang="en-US" sz="1400" dirty="0" err="1" smtClean="0">
                <a:solidFill>
                  <a:srgbClr val="000066"/>
                </a:solidFill>
                <a:latin typeface="Gill Sans MT" panose="020B0502020104020203" pitchFamily="34" charset="0"/>
              </a:rPr>
              <a:t>mmol</a:t>
            </a:r>
            <a:r>
              <a:rPr lang="en-US" sz="1400" dirty="0" smtClean="0">
                <a:solidFill>
                  <a:srgbClr val="000066"/>
                </a:solidFill>
                <a:latin typeface="Gill Sans MT" panose="020B0502020104020203" pitchFamily="34" charset="0"/>
              </a:rPr>
              <a:t> H</a:t>
            </a:r>
            <a:r>
              <a:rPr lang="en-US" sz="1400" baseline="-25000" dirty="0" smtClean="0">
                <a:solidFill>
                  <a:srgbClr val="000066"/>
                </a:solidFill>
                <a:latin typeface="Gill Sans MT" panose="020B0502020104020203" pitchFamily="34" charset="0"/>
              </a:rPr>
              <a:t>2</a:t>
            </a:r>
            <a:r>
              <a:rPr lang="en-US" sz="1400" dirty="0" smtClean="0">
                <a:solidFill>
                  <a:srgbClr val="000066"/>
                </a:solidFill>
                <a:latin typeface="Gill Sans MT" panose="020B0502020104020203" pitchFamily="34" charset="0"/>
              </a:rPr>
              <a:t>S</a:t>
            </a:r>
          </a:p>
          <a:p>
            <a:pPr algn="just">
              <a:lnSpc>
                <a:spcPct val="150000"/>
              </a:lnSpc>
            </a:pPr>
            <a:r>
              <a:rPr lang="en-US" sz="1400" dirty="0" smtClean="0">
                <a:solidFill>
                  <a:srgbClr val="000066"/>
                </a:solidFill>
                <a:latin typeface="Gill Sans MT" panose="020B0502020104020203" pitchFamily="34" charset="0"/>
              </a:rPr>
              <a:t>Sorption Capacity of Sorbent = </a:t>
            </a:r>
            <a:r>
              <a:rPr lang="en-US" sz="1400" b="1" dirty="0" smtClean="0">
                <a:solidFill>
                  <a:srgbClr val="000066"/>
                </a:solidFill>
                <a:latin typeface="Gill Sans MT" panose="020B0502020104020203" pitchFamily="34" charset="0"/>
              </a:rPr>
              <a:t>5.28 </a:t>
            </a:r>
            <a:r>
              <a:rPr lang="en-US" sz="1400" b="1" dirty="0" err="1" smtClean="0">
                <a:solidFill>
                  <a:srgbClr val="000066"/>
                </a:solidFill>
                <a:latin typeface="Gill Sans MT" panose="020B0502020104020203" pitchFamily="34" charset="0"/>
              </a:rPr>
              <a:t>mmol</a:t>
            </a:r>
            <a:r>
              <a:rPr lang="en-US" sz="1400" b="1" dirty="0" smtClean="0">
                <a:solidFill>
                  <a:srgbClr val="000066"/>
                </a:solidFill>
                <a:latin typeface="Gill Sans MT" panose="020B0502020104020203" pitchFamily="34" charset="0"/>
              </a:rPr>
              <a:t> H</a:t>
            </a:r>
            <a:r>
              <a:rPr lang="en-US" sz="1400" b="1" baseline="-25000" dirty="0" smtClean="0">
                <a:solidFill>
                  <a:srgbClr val="000066"/>
                </a:solidFill>
                <a:latin typeface="Gill Sans MT" panose="020B0502020104020203" pitchFamily="34" charset="0"/>
              </a:rPr>
              <a:t>2</a:t>
            </a:r>
            <a:r>
              <a:rPr lang="en-US" sz="1400" b="1" dirty="0" smtClean="0">
                <a:solidFill>
                  <a:srgbClr val="000066"/>
                </a:solidFill>
                <a:latin typeface="Gill Sans MT" panose="020B0502020104020203" pitchFamily="34" charset="0"/>
              </a:rPr>
              <a:t>S/g TRG-</a:t>
            </a:r>
            <a:r>
              <a:rPr lang="en-US" sz="1400" b="1" dirty="0" err="1" smtClean="0">
                <a:solidFill>
                  <a:srgbClr val="000066"/>
                </a:solidFill>
                <a:latin typeface="Gill Sans MT" panose="020B0502020104020203" pitchFamily="34" charset="0"/>
              </a:rPr>
              <a:t>ZnO</a:t>
            </a:r>
            <a:endParaRPr lang="en-US" sz="1400" b="1" dirty="0" smtClean="0">
              <a:solidFill>
                <a:srgbClr val="000066"/>
              </a:solidFill>
              <a:latin typeface="Gill Sans MT" panose="020B0502020104020203" pitchFamily="34" charset="0"/>
            </a:endParaRPr>
          </a:p>
          <a:p>
            <a:pPr algn="just">
              <a:lnSpc>
                <a:spcPct val="150000"/>
              </a:lnSpc>
            </a:pPr>
            <a:r>
              <a:rPr lang="en-US" sz="1400" dirty="0" smtClean="0">
                <a:solidFill>
                  <a:srgbClr val="000066"/>
                </a:solidFill>
                <a:latin typeface="Gill Sans MT" panose="020B0502020104020203" pitchFamily="34" charset="0"/>
              </a:rPr>
              <a:t>(Sorption capacity of </a:t>
            </a:r>
            <a:r>
              <a:rPr lang="en-US" sz="1400" dirty="0" err="1" smtClean="0">
                <a:solidFill>
                  <a:srgbClr val="000066"/>
                </a:solidFill>
                <a:latin typeface="Gill Sans MT" panose="020B0502020104020203" pitchFamily="34" charset="0"/>
              </a:rPr>
              <a:t>Methyldiethanolamine</a:t>
            </a:r>
            <a:r>
              <a:rPr lang="en-US" sz="1400" dirty="0" smtClean="0">
                <a:solidFill>
                  <a:srgbClr val="000066"/>
                </a:solidFill>
                <a:latin typeface="Gill Sans MT" panose="020B0502020104020203" pitchFamily="34" charset="0"/>
              </a:rPr>
              <a:t> [MDEA] is about </a:t>
            </a:r>
            <a:r>
              <a:rPr lang="en-US" sz="1400" b="1" dirty="0" smtClean="0">
                <a:solidFill>
                  <a:srgbClr val="000066"/>
                </a:solidFill>
                <a:latin typeface="Gill Sans MT" panose="020B0502020104020203" pitchFamily="34" charset="0"/>
              </a:rPr>
              <a:t>4.2 </a:t>
            </a:r>
            <a:r>
              <a:rPr lang="en-US" sz="1400" b="1" dirty="0" err="1">
                <a:solidFill>
                  <a:srgbClr val="000066"/>
                </a:solidFill>
                <a:latin typeface="Gill Sans MT" panose="020B0502020104020203" pitchFamily="34" charset="0"/>
              </a:rPr>
              <a:t>mmol</a:t>
            </a:r>
            <a:r>
              <a:rPr lang="en-US" sz="1400" b="1" dirty="0">
                <a:solidFill>
                  <a:srgbClr val="000066"/>
                </a:solidFill>
                <a:latin typeface="Gill Sans MT" panose="020B0502020104020203" pitchFamily="34" charset="0"/>
              </a:rPr>
              <a:t> H</a:t>
            </a:r>
            <a:r>
              <a:rPr lang="en-US" sz="1400" b="1" baseline="-25000" dirty="0">
                <a:solidFill>
                  <a:srgbClr val="000066"/>
                </a:solidFill>
                <a:latin typeface="Gill Sans MT" panose="020B0502020104020203" pitchFamily="34" charset="0"/>
              </a:rPr>
              <a:t>2</a:t>
            </a:r>
            <a:r>
              <a:rPr lang="en-US" sz="1400" b="1" dirty="0">
                <a:solidFill>
                  <a:srgbClr val="000066"/>
                </a:solidFill>
                <a:latin typeface="Gill Sans MT" panose="020B0502020104020203" pitchFamily="34" charset="0"/>
              </a:rPr>
              <a:t>S/g </a:t>
            </a:r>
            <a:r>
              <a:rPr lang="en-US" sz="1400" b="1" dirty="0" smtClean="0">
                <a:solidFill>
                  <a:srgbClr val="000066"/>
                </a:solidFill>
                <a:latin typeface="Gill Sans MT" panose="020B0502020104020203" pitchFamily="34" charset="0"/>
              </a:rPr>
              <a:t>amine)</a:t>
            </a:r>
            <a:endParaRPr lang="en-US" sz="1400" b="1" dirty="0">
              <a:solidFill>
                <a:srgbClr val="000066"/>
              </a:solidFill>
              <a:latin typeface="Gill Sans MT" panose="020B0502020104020203" pitchFamily="34" charset="0"/>
            </a:endParaRPr>
          </a:p>
        </p:txBody>
      </p:sp>
      <p:sp>
        <p:nvSpPr>
          <p:cNvPr id="6"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16</a:t>
            </a:fld>
            <a:endParaRPr lang="en-US" dirty="0">
              <a:latin typeface="Gill Sans MT" panose="020B0502020104020203" pitchFamily="34" charset="0"/>
            </a:endParaRPr>
          </a:p>
        </p:txBody>
      </p:sp>
      <p:sp>
        <p:nvSpPr>
          <p:cNvPr id="7" name="TextBox 6"/>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556044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Remarks</a:t>
            </a:r>
            <a:endParaRPr lang="en-US" dirty="0"/>
          </a:p>
        </p:txBody>
      </p:sp>
      <p:sp>
        <p:nvSpPr>
          <p:cNvPr id="3" name="Content Placeholder 2"/>
          <p:cNvSpPr>
            <a:spLocks noGrp="1"/>
          </p:cNvSpPr>
          <p:nvPr>
            <p:ph idx="1"/>
          </p:nvPr>
        </p:nvSpPr>
        <p:spPr>
          <a:xfrm>
            <a:off x="228600" y="1219200"/>
            <a:ext cx="8706592" cy="4468813"/>
          </a:xfrm>
        </p:spPr>
        <p:txBody>
          <a:bodyPr>
            <a:normAutofit/>
          </a:bodyPr>
          <a:lstStyle/>
          <a:p>
            <a:r>
              <a:rPr lang="en-US" sz="2400" b="0" dirty="0" smtClean="0"/>
              <a:t>Successfully synthesized nanohybrids of graphene with selected metal oxide (</a:t>
            </a:r>
            <a:r>
              <a:rPr lang="en-US" sz="2400" b="0" dirty="0" err="1" smtClean="0"/>
              <a:t>ZnO</a:t>
            </a:r>
            <a:r>
              <a:rPr lang="en-US" sz="2400" b="0" dirty="0" smtClean="0"/>
              <a:t>, </a:t>
            </a:r>
            <a:r>
              <a:rPr lang="en-US" sz="2400" b="0" dirty="0" err="1" smtClean="0"/>
              <a:t>CuO</a:t>
            </a:r>
            <a:r>
              <a:rPr lang="en-US" sz="2400" b="0" dirty="0" smtClean="0"/>
              <a:t> and Fe</a:t>
            </a:r>
            <a:r>
              <a:rPr lang="en-US" sz="2400" b="0" baseline="-25000" dirty="0" smtClean="0"/>
              <a:t>2</a:t>
            </a:r>
            <a:r>
              <a:rPr lang="en-US" sz="2400" b="0" dirty="0" smtClean="0"/>
              <a:t>O</a:t>
            </a:r>
            <a:r>
              <a:rPr lang="en-US" sz="2400" b="0" baseline="-25000" dirty="0" smtClean="0"/>
              <a:t>3</a:t>
            </a:r>
            <a:r>
              <a:rPr lang="en-US" sz="2400" b="0" i="0" dirty="0" smtClean="0"/>
              <a:t>).</a:t>
            </a:r>
          </a:p>
          <a:p>
            <a:r>
              <a:rPr lang="en-US" sz="2400" b="0" dirty="0" smtClean="0"/>
              <a:t>In-situ thermo annealing process is effective for NPs synthesis with </a:t>
            </a:r>
            <a:r>
              <a:rPr lang="en-US" sz="2400" b="0" dirty="0"/>
              <a:t>simultaneous </a:t>
            </a:r>
            <a:r>
              <a:rPr lang="en-US" sz="2400" b="0" dirty="0" smtClean="0"/>
              <a:t>GO reduction.</a:t>
            </a:r>
            <a:endParaRPr lang="en-US" sz="2400" b="0" dirty="0"/>
          </a:p>
          <a:p>
            <a:r>
              <a:rPr lang="en-US" sz="2400" b="0" dirty="0" smtClean="0"/>
              <a:t>Characterization confirms that hybridization result in uniform dispersion of NPs on graphene surface.</a:t>
            </a:r>
          </a:p>
          <a:p>
            <a:r>
              <a:rPr lang="en-US" sz="2400" b="0" dirty="0" smtClean="0"/>
              <a:t>Initial H2S adsorption studies confirms that these hybrid posses great potential to be used in natural gas sweetening process  </a:t>
            </a:r>
          </a:p>
          <a:p>
            <a:r>
              <a:rPr lang="en-US" sz="2400" b="0" dirty="0" smtClean="0"/>
              <a:t>Further studies are required to understand the regeneration process and efficiency of other metal oxides.</a:t>
            </a:r>
            <a:endParaRPr lang="en-US" sz="2400" b="0" dirty="0"/>
          </a:p>
        </p:txBody>
      </p:sp>
      <p:sp>
        <p:nvSpPr>
          <p:cNvPr id="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17</a:t>
            </a:fld>
            <a:endParaRPr lang="en-US" dirty="0">
              <a:latin typeface="Gill Sans MT" panose="020B0502020104020203" pitchFamily="34" charset="0"/>
            </a:endParaRPr>
          </a:p>
        </p:txBody>
      </p:sp>
      <p:sp>
        <p:nvSpPr>
          <p:cNvPr id="5" name="TextBox 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782336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185738" y="1066800"/>
            <a:ext cx="7967662" cy="1905000"/>
          </a:xfrm>
        </p:spPr>
        <p:txBody>
          <a:bodyPr/>
          <a:lstStyle/>
          <a:p>
            <a:r>
              <a:rPr lang="en-US" dirty="0" smtClean="0"/>
              <a:t>Chair, Chemical Engineering Department</a:t>
            </a:r>
          </a:p>
          <a:p>
            <a:r>
              <a:rPr lang="en-US" dirty="0" err="1" smtClean="0"/>
              <a:t>Dr.Ahmed</a:t>
            </a:r>
            <a:r>
              <a:rPr lang="en-US" dirty="0" smtClean="0"/>
              <a:t> Abdala &amp; </a:t>
            </a:r>
            <a:r>
              <a:rPr lang="en-US" dirty="0" err="1" smtClean="0"/>
              <a:t>Dr.Vikas</a:t>
            </a:r>
            <a:r>
              <a:rPr lang="en-US" dirty="0" smtClean="0"/>
              <a:t> Mittal</a:t>
            </a:r>
          </a:p>
          <a:p>
            <a:r>
              <a:rPr lang="en-US" dirty="0" err="1" smtClean="0"/>
              <a:t>Mr.Vishnu</a:t>
            </a:r>
            <a:r>
              <a:rPr lang="en-US" dirty="0" smtClean="0"/>
              <a:t> Pillai</a:t>
            </a:r>
          </a:p>
          <a:p>
            <a:endParaRPr lang="en-US" dirty="0" smtClean="0"/>
          </a:p>
          <a:p>
            <a:endParaRPr lang="en-US" dirty="0"/>
          </a:p>
        </p:txBody>
      </p:sp>
      <p:sp>
        <p:nvSpPr>
          <p:cNvPr id="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18</a:t>
            </a:fld>
            <a:endParaRPr lang="en-US" dirty="0">
              <a:latin typeface="Gill Sans MT" panose="020B0502020104020203" pitchFamily="34" charset="0"/>
            </a:endParaRPr>
          </a:p>
        </p:txBody>
      </p:sp>
      <p:sp>
        <p:nvSpPr>
          <p:cNvPr id="5" name="TextBox 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3430360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 at Glance</a:t>
            </a:r>
            <a:endParaRPr lang="en-US" dirty="0"/>
          </a:p>
        </p:txBody>
      </p:sp>
      <p:sp>
        <p:nvSpPr>
          <p:cNvPr id="2" name="Content Placeholder 1"/>
          <p:cNvSpPr>
            <a:spLocks noGrp="1"/>
          </p:cNvSpPr>
          <p:nvPr>
            <p:ph idx="1"/>
          </p:nvPr>
        </p:nvSpPr>
        <p:spPr>
          <a:xfrm>
            <a:off x="152400" y="1066801"/>
            <a:ext cx="8839200" cy="2438399"/>
          </a:xfrm>
        </p:spPr>
        <p:txBody>
          <a:bodyPr>
            <a:normAutofit lnSpcReduction="10000"/>
          </a:bodyPr>
          <a:lstStyle/>
          <a:p>
            <a:r>
              <a:rPr lang="en-US" dirty="0" smtClean="0"/>
              <a:t>PI  </a:t>
            </a:r>
            <a:r>
              <a:rPr lang="en-US" dirty="0"/>
              <a:t>was established in </a:t>
            </a:r>
            <a:r>
              <a:rPr lang="en-US" dirty="0" smtClean="0"/>
              <a:t>2001 in Abu </a:t>
            </a:r>
            <a:r>
              <a:rPr lang="en-US" dirty="0"/>
              <a:t>Dhabi, </a:t>
            </a:r>
            <a:r>
              <a:rPr lang="en-US" dirty="0" smtClean="0"/>
              <a:t>UAE</a:t>
            </a:r>
          </a:p>
          <a:p>
            <a:pPr algn="just"/>
            <a:r>
              <a:rPr lang="en-US" sz="2400" b="0" dirty="0" smtClean="0"/>
              <a:t>A premier  </a:t>
            </a:r>
            <a:r>
              <a:rPr lang="en-US" sz="2400" b="0" dirty="0"/>
              <a:t>engineering education </a:t>
            </a:r>
            <a:r>
              <a:rPr lang="en-US" sz="2400" b="0" dirty="0" smtClean="0"/>
              <a:t>institute in Middle East, 2000 </a:t>
            </a:r>
            <a:r>
              <a:rPr lang="en-US" sz="2400" b="0" dirty="0"/>
              <a:t>undergraduate and graduate students, over 200 </a:t>
            </a:r>
            <a:r>
              <a:rPr lang="en-US" sz="2400" b="0" dirty="0" smtClean="0"/>
              <a:t>faculty</a:t>
            </a:r>
            <a:endParaRPr lang="en-US" sz="2400" b="0" dirty="0"/>
          </a:p>
          <a:p>
            <a:pPr algn="just"/>
            <a:r>
              <a:rPr lang="en-US" sz="2400" b="0" dirty="0" smtClean="0"/>
              <a:t>The </a:t>
            </a:r>
            <a:r>
              <a:rPr lang="en-US" sz="2400" b="0" dirty="0"/>
              <a:t>PI’s sponsors and affiliates include the Abu Dhabi National Oil Company (ADNOC) and four major international oil companies that include BP, Japan Oil Development Company, Shell and Total. </a:t>
            </a:r>
          </a:p>
        </p:txBody>
      </p:sp>
      <p:sp>
        <p:nvSpPr>
          <p:cNvPr id="4" name="Slide Number Placeholder 3"/>
          <p:cNvSpPr>
            <a:spLocks noGrp="1"/>
          </p:cNvSpPr>
          <p:nvPr>
            <p:ph type="sldNum" sz="quarter" idx="4294967295"/>
          </p:nvPr>
        </p:nvSpPr>
        <p:spPr>
          <a:xfrm>
            <a:off x="8706592" y="6492875"/>
            <a:ext cx="457200" cy="365125"/>
          </a:xfrm>
          <a:prstGeom prst="rect">
            <a:avLst/>
          </a:prstGeom>
        </p:spPr>
        <p:txBody>
          <a:bodyPr/>
          <a:lstStyle/>
          <a:p>
            <a:fld id="{3FD23366-53C4-405E-B844-3C2D5EE0EAA7}" type="slidenum">
              <a:rPr lang="en-US" smtClean="0">
                <a:latin typeface="Gill Sans MT" panose="020B0502020104020203" pitchFamily="34" charset="0"/>
              </a:rPr>
              <a:pPr/>
              <a:t>1</a:t>
            </a:fld>
            <a:endParaRPr lang="en-US" dirty="0">
              <a:latin typeface="Gill Sans MT" panose="020B0502020104020203" pitchFamily="34" charset="0"/>
            </a:endParaRPr>
          </a:p>
        </p:txBody>
      </p:sp>
      <p:pic>
        <p:nvPicPr>
          <p:cNvPr id="3074" name="Picture 2" descr="http://www.shadeartllc.com/images/gallery/31b.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1000" y="3657600"/>
            <a:ext cx="315908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maps.maphill.com/united-arab-emirates/abu-dhabi/location-maps/physical-map/physical-location-map-of-abu-dhab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621974"/>
            <a:ext cx="4567477" cy="2686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1394473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281" y="76200"/>
            <a:ext cx="3052762" cy="647700"/>
          </a:xfrm>
        </p:spPr>
        <p:txBody>
          <a:bodyPr/>
          <a:lstStyle/>
          <a:p>
            <a:r>
              <a:rPr lang="en-US" dirty="0" smtClean="0"/>
              <a:t>Thank you!!</a:t>
            </a:r>
            <a:endParaRPr lang="en-US" dirty="0"/>
          </a:p>
        </p:txBody>
      </p:sp>
      <p:pic>
        <p:nvPicPr>
          <p:cNvPr id="4098" name="Picture 2" descr="visit abu dha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615" y="76200"/>
            <a:ext cx="3188525" cy="6642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abudhab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55175"/>
            <a:ext cx="2798577" cy="20989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budhab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205" y="983747"/>
            <a:ext cx="2549137" cy="19118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desertsafariabudhabitour.com/wp-content/uploads/2013/04/United-Arab-Emira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129" y="2871849"/>
            <a:ext cx="6248400" cy="36062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oogle.co.in/url?sa=i&amp;source=images&amp;cd=&amp;ved=0CAUQjBw&amp;url=http%3A%2F%2Fskylandtourism.com%2Fuserfiles%2Fimages%2Fferrari-world-in-dubai.jpg&amp;ei=ZgZ3VOLBJIzV7Qa2yIDYAg&amp;psig=AFQjCNH8X6AViNWIq2fe8Y0eCGnUSEY7gQ&amp;ust=14171729666978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103" y="2667000"/>
            <a:ext cx="2225675" cy="172425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desertsafariabudhabitour.com/wp-content/uploads/2012/10/Al-Gharb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26" y="4572000"/>
            <a:ext cx="2638580" cy="176581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grapeshisha.com/assets/components/phpthumbof/cache/img_destination-abu-dhabi.jpg.79c8f35e87bb806463036391cc58909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983747"/>
            <a:ext cx="3615156" cy="157409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19</a:t>
            </a:fld>
            <a:endParaRPr lang="en-US" dirty="0">
              <a:latin typeface="Gill Sans MT" panose="020B0502020104020203" pitchFamily="34" charset="0"/>
            </a:endParaRPr>
          </a:p>
        </p:txBody>
      </p:sp>
      <p:sp>
        <p:nvSpPr>
          <p:cNvPr id="15" name="TextBox 1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2607400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Outline</a:t>
            </a:r>
            <a:endParaRPr lang="en-US" dirty="0"/>
          </a:p>
        </p:txBody>
      </p:sp>
      <p:sp>
        <p:nvSpPr>
          <p:cNvPr id="32770" name="Rectangle 3"/>
          <p:cNvSpPr>
            <a:spLocks noGrp="1" noChangeArrowheads="1"/>
          </p:cNvSpPr>
          <p:nvPr>
            <p:ph idx="1"/>
          </p:nvPr>
        </p:nvSpPr>
        <p:spPr>
          <a:xfrm>
            <a:off x="457200" y="1219200"/>
            <a:ext cx="8534400" cy="4876800"/>
          </a:xfrm>
        </p:spPr>
        <p:txBody>
          <a:bodyPr>
            <a:normAutofit/>
          </a:bodyPr>
          <a:lstStyle/>
          <a:p>
            <a:pPr marL="566928" lvl="1" indent="-457200">
              <a:spcBef>
                <a:spcPts val="400"/>
              </a:spcBef>
              <a:buClr>
                <a:schemeClr val="accent1"/>
              </a:buClr>
              <a:buSzPct val="68000"/>
              <a:buFont typeface="Wingdings" panose="05000000000000000000" pitchFamily="2" charset="2"/>
              <a:buChar char="Ø"/>
              <a:defRPr/>
            </a:pPr>
            <a:r>
              <a:rPr lang="en-GB" sz="3200" i="1" dirty="0" smtClean="0">
                <a:solidFill>
                  <a:srgbClr val="0000CC"/>
                </a:solidFill>
              </a:rPr>
              <a:t>Introduction</a:t>
            </a:r>
          </a:p>
          <a:p>
            <a:pPr marL="566928" lvl="1" indent="-457200">
              <a:spcBef>
                <a:spcPts val="400"/>
              </a:spcBef>
              <a:buClr>
                <a:schemeClr val="accent1"/>
              </a:buClr>
              <a:buSzPct val="68000"/>
              <a:buFont typeface="Wingdings" panose="05000000000000000000" pitchFamily="2" charset="2"/>
              <a:buChar char="Ø"/>
              <a:defRPr/>
            </a:pPr>
            <a:r>
              <a:rPr lang="en-GB" sz="3200" i="1" dirty="0" smtClean="0">
                <a:solidFill>
                  <a:srgbClr val="0000CC"/>
                </a:solidFill>
              </a:rPr>
              <a:t>Synthesis and Characterization </a:t>
            </a:r>
          </a:p>
          <a:p>
            <a:pPr marL="109728" lvl="1" indent="0">
              <a:spcBef>
                <a:spcPts val="400"/>
              </a:spcBef>
              <a:buClr>
                <a:schemeClr val="accent1"/>
              </a:buClr>
              <a:buSzPct val="68000"/>
              <a:buNone/>
              <a:defRPr/>
            </a:pPr>
            <a:r>
              <a:rPr lang="en-GB" sz="3200" i="1" dirty="0" smtClean="0">
                <a:solidFill>
                  <a:srgbClr val="0000CC"/>
                </a:solidFill>
              </a:rPr>
              <a:t>    - Graphene Oxide</a:t>
            </a:r>
          </a:p>
          <a:p>
            <a:pPr marL="109728" lvl="1" indent="0">
              <a:spcBef>
                <a:spcPts val="400"/>
              </a:spcBef>
              <a:buClr>
                <a:schemeClr val="accent1"/>
              </a:buClr>
              <a:buSzPct val="68000"/>
              <a:buNone/>
              <a:defRPr/>
            </a:pPr>
            <a:r>
              <a:rPr lang="en-GB" sz="3200" i="1" dirty="0">
                <a:solidFill>
                  <a:srgbClr val="0000CC"/>
                </a:solidFill>
              </a:rPr>
              <a:t> </a:t>
            </a:r>
            <a:r>
              <a:rPr lang="en-GB" sz="3200" i="1" dirty="0" smtClean="0">
                <a:solidFill>
                  <a:srgbClr val="0000CC"/>
                </a:solidFill>
              </a:rPr>
              <a:t>   -Graphene/Metal Oxide nanohybrids</a:t>
            </a:r>
          </a:p>
          <a:p>
            <a:pPr marL="566928" lvl="1" indent="-457200">
              <a:spcBef>
                <a:spcPts val="400"/>
              </a:spcBef>
              <a:buClr>
                <a:schemeClr val="accent1"/>
              </a:buClr>
              <a:buSzPct val="68000"/>
              <a:buFont typeface="Wingdings" panose="05000000000000000000" pitchFamily="2" charset="2"/>
              <a:buChar char="Ø"/>
              <a:defRPr/>
            </a:pPr>
            <a:r>
              <a:rPr lang="en-GB" sz="3200" i="1" dirty="0" smtClean="0">
                <a:solidFill>
                  <a:srgbClr val="0000CC"/>
                </a:solidFill>
              </a:rPr>
              <a:t>Adsorption Mechanism</a:t>
            </a:r>
          </a:p>
          <a:p>
            <a:pPr marL="566928" lvl="1" indent="-457200">
              <a:spcBef>
                <a:spcPts val="400"/>
              </a:spcBef>
              <a:buClr>
                <a:schemeClr val="accent1"/>
              </a:buClr>
              <a:buSzPct val="68000"/>
              <a:buFont typeface="Wingdings" panose="05000000000000000000" pitchFamily="2" charset="2"/>
              <a:buChar char="Ø"/>
              <a:defRPr/>
            </a:pPr>
            <a:r>
              <a:rPr lang="en-GB" sz="3200" i="1" dirty="0" smtClean="0">
                <a:solidFill>
                  <a:srgbClr val="0000CC"/>
                </a:solidFill>
              </a:rPr>
              <a:t>Sorption studies</a:t>
            </a:r>
          </a:p>
          <a:p>
            <a:pPr marL="566928" lvl="1" indent="-457200">
              <a:spcBef>
                <a:spcPts val="400"/>
              </a:spcBef>
              <a:buClr>
                <a:schemeClr val="accent1"/>
              </a:buClr>
              <a:buSzPct val="68000"/>
              <a:buFont typeface="Wingdings" panose="05000000000000000000" pitchFamily="2" charset="2"/>
              <a:buChar char="Ø"/>
              <a:defRPr/>
            </a:pPr>
            <a:r>
              <a:rPr lang="en-GB" sz="3200" i="1" dirty="0" smtClean="0">
                <a:solidFill>
                  <a:srgbClr val="0000CC"/>
                </a:solidFill>
              </a:rPr>
              <a:t>Remarks</a:t>
            </a:r>
          </a:p>
          <a:p>
            <a:pPr marL="566928" lvl="1" indent="-457200">
              <a:lnSpc>
                <a:spcPct val="125000"/>
              </a:lnSpc>
              <a:spcBef>
                <a:spcPts val="400"/>
              </a:spcBef>
              <a:buClr>
                <a:schemeClr val="accent1"/>
              </a:buClr>
              <a:buSzPct val="68000"/>
              <a:buFont typeface="Wingdings" panose="05000000000000000000" pitchFamily="2" charset="2"/>
              <a:buChar char="Ø"/>
              <a:defRPr/>
            </a:pPr>
            <a:endParaRPr lang="en-GB" sz="3200" b="1" dirty="0"/>
          </a:p>
        </p:txBody>
      </p:sp>
      <p:sp>
        <p:nvSpPr>
          <p:cNvPr id="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2</a:t>
            </a:fld>
            <a:endParaRPr lang="en-US" dirty="0">
              <a:latin typeface="Gill Sans MT" panose="020B0502020104020203" pitchFamily="34" charset="0"/>
            </a:endParaRPr>
          </a:p>
        </p:txBody>
      </p:sp>
      <p:sp>
        <p:nvSpPr>
          <p:cNvPr id="5" name="TextBox 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3500520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72" y="0"/>
            <a:ext cx="7993062" cy="647700"/>
          </a:xfrm>
        </p:spPr>
        <p:txBody>
          <a:bodyPr/>
          <a:lstStyle/>
          <a:p>
            <a:r>
              <a:rPr lang="en-US" dirty="0" smtClean="0"/>
              <a:t>Introduction</a:t>
            </a:r>
            <a:endParaRPr lang="en-US" dirty="0"/>
          </a:p>
        </p:txBody>
      </p:sp>
      <p:sp>
        <p:nvSpPr>
          <p:cNvPr id="5" name="Rectangle 4"/>
          <p:cNvSpPr/>
          <p:nvPr/>
        </p:nvSpPr>
        <p:spPr>
          <a:xfrm>
            <a:off x="123701" y="1020035"/>
            <a:ext cx="3047629" cy="461665"/>
          </a:xfrm>
          <a:prstGeom prst="rect">
            <a:avLst/>
          </a:prstGeom>
        </p:spPr>
        <p:txBody>
          <a:bodyPr wrap="none">
            <a:spAutoFit/>
          </a:bodyPr>
          <a:lstStyle/>
          <a:p>
            <a:pPr marL="285750" indent="-285750">
              <a:buFont typeface="Wingdings" panose="05000000000000000000" pitchFamily="2" charset="2"/>
              <a:buChar char="Ø"/>
            </a:pPr>
            <a:r>
              <a:rPr lang="en-US" sz="2400" b="1" dirty="0" smtClean="0">
                <a:solidFill>
                  <a:srgbClr val="0000CC"/>
                </a:solidFill>
                <a:latin typeface="Gill Sans MT" panose="020B0502020104020203" pitchFamily="34" charset="0"/>
              </a:rPr>
              <a:t>Natural Gas (NG)</a:t>
            </a:r>
            <a:endParaRPr lang="en-US" sz="2400" b="1" dirty="0">
              <a:solidFill>
                <a:srgbClr val="0000CC"/>
              </a:solidFill>
              <a:latin typeface="Gill Sans MT" panose="020B0502020104020203" pitchFamily="34" charset="0"/>
            </a:endParaRPr>
          </a:p>
        </p:txBody>
      </p:sp>
      <p:pic>
        <p:nvPicPr>
          <p:cNvPr id="4106" name="Picture 10" descr="http://www.2b1stconsulting.com/wp-content/uploads/2012/07/Associated_gas_geology.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0748" r="8083" b="10702"/>
          <a:stretch/>
        </p:blipFill>
        <p:spPr bwMode="auto">
          <a:xfrm>
            <a:off x="4370217" y="1143000"/>
            <a:ext cx="4648199" cy="30694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828800" y="4007078"/>
            <a:ext cx="6540533" cy="2559105"/>
            <a:chOff x="2360697" y="4007078"/>
            <a:chExt cx="6540533" cy="2559105"/>
          </a:xfrm>
        </p:grpSpPr>
        <p:pic>
          <p:nvPicPr>
            <p:cNvPr id="4104" name="Picture 8" descr="http://www.ima-net.org/storage/hands-with-gas-burner.jpg?__SQUARESPACE_CACHEVERSION=140181662668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165" b="9479"/>
            <a:stretch/>
          </p:blipFill>
          <p:spPr bwMode="auto">
            <a:xfrm>
              <a:off x="6570023" y="4576364"/>
              <a:ext cx="233120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postindependent.com/csp/mediapool/sites/dt.common.streams.StreamServer.cls?STREAMOID=pvLtkyxLXh8kJZ63OgfEB8$daE2N3K4ZzOUsqbU5sYukhD6PnbwVhrUFBsU7RWFkWCsjLu883Ygn4B49Lvm9bPe2QeMKQdVeZmXF$9l$4uCZ8QDXhaHEp3rvzXRJFdy0KqPHLoMevcTLo3h8xh70Y6N_U_CryOsw6FTOdKL_jpQ-&amp;CONTENTTYPE=image/jpeg"/>
            <p:cNvPicPr>
              <a:picLocks noChangeAspect="1" noChangeArrowheads="1"/>
            </p:cNvPicPr>
            <p:nvPr/>
          </p:nvPicPr>
          <p:blipFill rotWithShape="1">
            <a:blip r:embed="rId6">
              <a:extLst>
                <a:ext uri="{28A0092B-C50C-407E-A947-70E740481C1C}">
                  <a14:useLocalDpi xmlns:a14="http://schemas.microsoft.com/office/drawing/2010/main" val="0"/>
                </a:ext>
              </a:extLst>
            </a:blip>
            <a:srcRect t="2475" r="31859" b="8023"/>
            <a:stretch/>
          </p:blipFill>
          <p:spPr bwMode="auto">
            <a:xfrm>
              <a:off x="2360697" y="4007078"/>
              <a:ext cx="1861493" cy="2283333"/>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4724400" y="4876800"/>
              <a:ext cx="1676400" cy="600872"/>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omic Sans MS" pitchFamily="66" charset="0"/>
                </a:rPr>
                <a:t>Purification</a:t>
              </a:r>
            </a:p>
          </p:txBody>
        </p:sp>
        <p:sp>
          <p:nvSpPr>
            <p:cNvPr id="9" name="TextBox 8"/>
            <p:cNvSpPr txBox="1"/>
            <p:nvPr/>
          </p:nvSpPr>
          <p:spPr>
            <a:xfrm>
              <a:off x="2590800" y="6196851"/>
              <a:ext cx="1027845" cy="369332"/>
            </a:xfrm>
            <a:prstGeom prst="rect">
              <a:avLst/>
            </a:prstGeom>
            <a:noFill/>
          </p:spPr>
          <p:txBody>
            <a:bodyPr wrap="none" rtlCol="0">
              <a:spAutoFit/>
            </a:bodyPr>
            <a:lstStyle/>
            <a:p>
              <a:r>
                <a:rPr lang="en-US" dirty="0" smtClean="0"/>
                <a:t>Raw gas</a:t>
              </a:r>
              <a:endParaRPr lang="en-US" dirty="0"/>
            </a:p>
          </p:txBody>
        </p:sp>
        <p:sp>
          <p:nvSpPr>
            <p:cNvPr id="16" name="TextBox 15"/>
            <p:cNvSpPr txBox="1"/>
            <p:nvPr/>
          </p:nvSpPr>
          <p:spPr>
            <a:xfrm>
              <a:off x="7002893" y="6017133"/>
              <a:ext cx="1465466" cy="369332"/>
            </a:xfrm>
            <a:prstGeom prst="rect">
              <a:avLst/>
            </a:prstGeom>
            <a:noFill/>
          </p:spPr>
          <p:txBody>
            <a:bodyPr wrap="none" rtlCol="0">
              <a:spAutoFit/>
            </a:bodyPr>
            <a:lstStyle/>
            <a:p>
              <a:r>
                <a:rPr lang="en-US" dirty="0" smtClean="0"/>
                <a:t>Purified gas</a:t>
              </a:r>
              <a:endParaRPr lang="en-US" dirty="0"/>
            </a:p>
          </p:txBody>
        </p:sp>
      </p:grpSp>
      <p:sp>
        <p:nvSpPr>
          <p:cNvPr id="10" name="TextBox 9"/>
          <p:cNvSpPr txBox="1"/>
          <p:nvPr/>
        </p:nvSpPr>
        <p:spPr>
          <a:xfrm>
            <a:off x="5667892" y="866001"/>
            <a:ext cx="2268570" cy="276999"/>
          </a:xfrm>
          <a:prstGeom prst="rect">
            <a:avLst/>
          </a:prstGeom>
          <a:noFill/>
        </p:spPr>
        <p:txBody>
          <a:bodyPr wrap="none" rtlCol="0">
            <a:spAutoFit/>
          </a:bodyPr>
          <a:lstStyle/>
          <a:p>
            <a:r>
              <a:rPr lang="en-US" sz="1200" dirty="0" smtClean="0"/>
              <a:t>The geology of NG recourses</a:t>
            </a:r>
            <a:endParaRPr lang="en-US" sz="1200" dirty="0"/>
          </a:p>
        </p:txBody>
      </p:sp>
      <p:sp>
        <p:nvSpPr>
          <p:cNvPr id="18" name="TextBox 17"/>
          <p:cNvSpPr txBox="1"/>
          <p:nvPr/>
        </p:nvSpPr>
        <p:spPr>
          <a:xfrm>
            <a:off x="4605746" y="3899356"/>
            <a:ext cx="1566454" cy="215444"/>
          </a:xfrm>
          <a:prstGeom prst="rect">
            <a:avLst/>
          </a:prstGeom>
          <a:noFill/>
        </p:spPr>
        <p:txBody>
          <a:bodyPr wrap="none" rtlCol="0">
            <a:spAutoFit/>
          </a:bodyPr>
          <a:lstStyle/>
          <a:p>
            <a:r>
              <a:rPr lang="en-US" sz="800" dirty="0" smtClean="0"/>
              <a:t>Source: US geological survey</a:t>
            </a:r>
            <a:endParaRPr lang="en-US" sz="800" dirty="0"/>
          </a:p>
        </p:txBody>
      </p:sp>
      <p:sp>
        <p:nvSpPr>
          <p:cNvPr id="11" name="TextBox 10"/>
          <p:cNvSpPr txBox="1"/>
          <p:nvPr/>
        </p:nvSpPr>
        <p:spPr>
          <a:xfrm>
            <a:off x="1538788" y="3776246"/>
            <a:ext cx="2101857" cy="338554"/>
          </a:xfrm>
          <a:prstGeom prst="rect">
            <a:avLst/>
          </a:prstGeom>
          <a:noFill/>
        </p:spPr>
        <p:txBody>
          <a:bodyPr wrap="none" rtlCol="0">
            <a:spAutoFit/>
          </a:bodyPr>
          <a:lstStyle/>
          <a:p>
            <a:r>
              <a:rPr lang="en-US" sz="1600" dirty="0" smtClean="0"/>
              <a:t>Cleanest fossil fuel</a:t>
            </a:r>
            <a:endParaRPr lang="en-US" sz="1600" dirty="0"/>
          </a:p>
        </p:txBody>
      </p:sp>
      <p:pic>
        <p:nvPicPr>
          <p:cNvPr id="20" name="Picture 4" descr="http://www.need.org/TransparentGraphics/NaturalGas2.jpg"/>
          <p:cNvPicPr>
            <a:picLocks noChangeAspect="1" noChangeArrowheads="1"/>
          </p:cNvPicPr>
          <p:nvPr/>
        </p:nvPicPr>
        <p:blipFill rotWithShape="1">
          <a:blip r:embed="rId7" r:link="rId8" cstate="print">
            <a:extLst>
              <a:ext uri="{28A0092B-C50C-407E-A947-70E740481C1C}">
                <a14:useLocalDpi xmlns:a14="http://schemas.microsoft.com/office/drawing/2010/main" val="0"/>
              </a:ext>
            </a:extLst>
          </a:blip>
          <a:srcRect t="10209"/>
          <a:stretch/>
        </p:blipFill>
        <p:spPr bwMode="auto">
          <a:xfrm>
            <a:off x="1538788" y="1551659"/>
            <a:ext cx="2068074" cy="225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bwMode="auto">
          <a:xfrm>
            <a:off x="3640645" y="4343400"/>
            <a:ext cx="49648" cy="1524000"/>
          </a:xfrm>
          <a:prstGeom prst="rightBrac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4" name="TextBox 13"/>
          <p:cNvSpPr txBox="1"/>
          <p:nvPr/>
        </p:nvSpPr>
        <p:spPr>
          <a:xfrm>
            <a:off x="3690293" y="4964078"/>
            <a:ext cx="311304" cy="369332"/>
          </a:xfrm>
          <a:prstGeom prst="rect">
            <a:avLst/>
          </a:prstGeom>
          <a:noFill/>
        </p:spPr>
        <p:txBody>
          <a:bodyPr wrap="none" rtlCol="0">
            <a:spAutoFit/>
          </a:bodyPr>
          <a:lstStyle/>
          <a:p>
            <a:r>
              <a:rPr lang="en-US" dirty="0" smtClean="0"/>
              <a:t>I</a:t>
            </a:r>
            <a:endParaRPr lang="en-US" dirty="0"/>
          </a:p>
        </p:txBody>
      </p:sp>
      <p:sp>
        <p:nvSpPr>
          <p:cNvPr id="24" name="Right Brace 23"/>
          <p:cNvSpPr/>
          <p:nvPr/>
        </p:nvSpPr>
        <p:spPr bwMode="auto">
          <a:xfrm>
            <a:off x="3640645" y="5895618"/>
            <a:ext cx="45719" cy="394793"/>
          </a:xfrm>
          <a:prstGeom prst="rightBrac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5" name="TextBox 24"/>
          <p:cNvSpPr txBox="1"/>
          <p:nvPr/>
        </p:nvSpPr>
        <p:spPr>
          <a:xfrm>
            <a:off x="3690293" y="5895618"/>
            <a:ext cx="437940" cy="369332"/>
          </a:xfrm>
          <a:prstGeom prst="rect">
            <a:avLst/>
          </a:prstGeom>
          <a:noFill/>
        </p:spPr>
        <p:txBody>
          <a:bodyPr wrap="none" rtlCol="0">
            <a:spAutoFit/>
          </a:bodyPr>
          <a:lstStyle/>
          <a:p>
            <a:r>
              <a:rPr lang="en-US" dirty="0" smtClean="0"/>
              <a:t>II</a:t>
            </a:r>
            <a:endParaRPr lang="en-US" dirty="0"/>
          </a:p>
        </p:txBody>
      </p:sp>
      <p:sp>
        <p:nvSpPr>
          <p:cNvPr id="19"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3</a:t>
            </a:fld>
            <a:endParaRPr lang="en-US" dirty="0">
              <a:latin typeface="Gill Sans MT" panose="020B0502020104020203" pitchFamily="34" charset="0"/>
            </a:endParaRPr>
          </a:p>
        </p:txBody>
      </p:sp>
      <p:sp>
        <p:nvSpPr>
          <p:cNvPr id="21" name="TextBox 20"/>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400083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06735" y="1732963"/>
            <a:ext cx="2268272" cy="1498741"/>
            <a:chOff x="5715000" y="1701659"/>
            <a:chExt cx="2317667" cy="1651141"/>
          </a:xfrm>
        </p:grpSpPr>
        <p:pic>
          <p:nvPicPr>
            <p:cNvPr id="5122" name="Picture 2" descr="http://ryortho.com/wp-content/uploads/2013/05/Molecule_Smelly_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81" t="267" r="12099"/>
            <a:stretch/>
          </p:blipFill>
          <p:spPr bwMode="auto">
            <a:xfrm>
              <a:off x="5715000" y="1701659"/>
              <a:ext cx="2317667" cy="1651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75034" y="2373868"/>
              <a:ext cx="344966" cy="369332"/>
            </a:xfrm>
            <a:prstGeom prst="rect">
              <a:avLst/>
            </a:prstGeom>
            <a:noFill/>
          </p:spPr>
          <p:txBody>
            <a:bodyPr wrap="none" rtlCol="0">
              <a:spAutoFit/>
            </a:bodyPr>
            <a:lstStyle/>
            <a:p>
              <a:r>
                <a:rPr lang="en-US" b="1" dirty="0" smtClean="0"/>
                <a:t>S</a:t>
              </a:r>
              <a:endParaRPr lang="en-US" b="1" dirty="0"/>
            </a:p>
          </p:txBody>
        </p:sp>
        <p:sp>
          <p:nvSpPr>
            <p:cNvPr id="8" name="TextBox 7"/>
            <p:cNvSpPr txBox="1"/>
            <p:nvPr/>
          </p:nvSpPr>
          <p:spPr>
            <a:xfrm>
              <a:off x="7620000" y="2861846"/>
              <a:ext cx="341760" cy="338554"/>
            </a:xfrm>
            <a:prstGeom prst="rect">
              <a:avLst/>
            </a:prstGeom>
            <a:noFill/>
          </p:spPr>
          <p:txBody>
            <a:bodyPr wrap="none" rtlCol="0">
              <a:spAutoFit/>
            </a:bodyPr>
            <a:lstStyle/>
            <a:p>
              <a:r>
                <a:rPr lang="en-US" sz="1600" b="1" dirty="0" smtClean="0">
                  <a:solidFill>
                    <a:srgbClr val="0000CC"/>
                  </a:solidFill>
                </a:rPr>
                <a:t>H</a:t>
              </a:r>
              <a:endParaRPr lang="en-US" sz="1600" b="1" dirty="0">
                <a:solidFill>
                  <a:srgbClr val="0000CC"/>
                </a:solidFill>
              </a:endParaRPr>
            </a:p>
          </p:txBody>
        </p:sp>
        <p:sp>
          <p:nvSpPr>
            <p:cNvPr id="9" name="TextBox 8"/>
            <p:cNvSpPr txBox="1"/>
            <p:nvPr/>
          </p:nvSpPr>
          <p:spPr>
            <a:xfrm>
              <a:off x="6821040" y="2785646"/>
              <a:ext cx="341760" cy="338554"/>
            </a:xfrm>
            <a:prstGeom prst="rect">
              <a:avLst/>
            </a:prstGeom>
            <a:noFill/>
          </p:spPr>
          <p:txBody>
            <a:bodyPr wrap="none" rtlCol="0">
              <a:spAutoFit/>
            </a:bodyPr>
            <a:lstStyle/>
            <a:p>
              <a:r>
                <a:rPr lang="en-US" sz="1600" b="1" dirty="0" smtClean="0">
                  <a:solidFill>
                    <a:srgbClr val="0000CC"/>
                  </a:solidFill>
                </a:rPr>
                <a:t>H</a:t>
              </a:r>
              <a:endParaRPr lang="en-US" sz="1600" b="1" dirty="0">
                <a:solidFill>
                  <a:srgbClr val="0000CC"/>
                </a:solidFill>
              </a:endParaRPr>
            </a:p>
          </p:txBody>
        </p:sp>
      </p:grpSp>
      <p:sp>
        <p:nvSpPr>
          <p:cNvPr id="2" name="Title 1"/>
          <p:cNvSpPr>
            <a:spLocks noGrp="1"/>
          </p:cNvSpPr>
          <p:nvPr>
            <p:ph type="title"/>
          </p:nvPr>
        </p:nvSpPr>
        <p:spPr/>
        <p:txBody>
          <a:bodyPr/>
          <a:lstStyle/>
          <a:p>
            <a:r>
              <a:rPr lang="en-US" dirty="0" smtClean="0"/>
              <a:t>Natural Gas Sweetening</a:t>
            </a:r>
            <a:endParaRPr lang="en-US" dirty="0"/>
          </a:p>
        </p:txBody>
      </p:sp>
      <p:sp>
        <p:nvSpPr>
          <p:cNvPr id="3" name="Content Placeholder 2"/>
          <p:cNvSpPr>
            <a:spLocks noGrp="1"/>
          </p:cNvSpPr>
          <p:nvPr>
            <p:ph idx="1"/>
          </p:nvPr>
        </p:nvSpPr>
        <p:spPr>
          <a:xfrm>
            <a:off x="376238" y="971550"/>
            <a:ext cx="8386762" cy="2228850"/>
          </a:xfrm>
        </p:spPr>
        <p:txBody>
          <a:bodyPr>
            <a:normAutofit fontScale="77500" lnSpcReduction="20000"/>
          </a:bodyPr>
          <a:lstStyle/>
          <a:p>
            <a:r>
              <a:rPr lang="en-US" dirty="0" smtClean="0"/>
              <a:t>Sour Gas </a:t>
            </a:r>
          </a:p>
          <a:p>
            <a:pPr marL="0" indent="0">
              <a:buNone/>
            </a:pPr>
            <a:r>
              <a:rPr lang="en-US" b="0" dirty="0" smtClean="0"/>
              <a:t>-   The gas containing more than 4 ppm of hydrogen sulfide (H</a:t>
            </a:r>
            <a:r>
              <a:rPr lang="en-US" b="0" baseline="-25000" dirty="0" smtClean="0"/>
              <a:t>2</a:t>
            </a:r>
            <a:r>
              <a:rPr lang="en-US" b="0" dirty="0" smtClean="0"/>
              <a:t>S) under STP </a:t>
            </a:r>
          </a:p>
          <a:p>
            <a:pPr>
              <a:buFontTx/>
              <a:buChar char="-"/>
            </a:pPr>
            <a:r>
              <a:rPr lang="en-US" b="0" dirty="0" smtClean="0"/>
              <a:t>Offensive odor</a:t>
            </a:r>
          </a:p>
          <a:p>
            <a:pPr>
              <a:buFontTx/>
              <a:buChar char="-"/>
            </a:pPr>
            <a:r>
              <a:rPr lang="en-US" b="0" dirty="0" smtClean="0"/>
              <a:t>High toxicity</a:t>
            </a:r>
          </a:p>
          <a:p>
            <a:pPr>
              <a:buFontTx/>
              <a:buChar char="-"/>
            </a:pPr>
            <a:r>
              <a:rPr lang="en-US" b="0" dirty="0" smtClean="0"/>
              <a:t>Serious corrosion problems</a:t>
            </a:r>
          </a:p>
          <a:p>
            <a:pPr>
              <a:buFontTx/>
              <a:buChar char="-"/>
            </a:pPr>
            <a:r>
              <a:rPr lang="en-US" b="0" dirty="0" smtClean="0"/>
              <a:t>Reduce efficiency of gas treatments</a:t>
            </a:r>
            <a:endParaRPr lang="en-US" b="0" dirty="0"/>
          </a:p>
        </p:txBody>
      </p:sp>
      <p:sp>
        <p:nvSpPr>
          <p:cNvPr id="4" name="Rectangle 3"/>
          <p:cNvSpPr/>
          <p:nvPr/>
        </p:nvSpPr>
        <p:spPr>
          <a:xfrm>
            <a:off x="50470" y="3505200"/>
            <a:ext cx="8712530" cy="400110"/>
          </a:xfrm>
          <a:prstGeom prst="rect">
            <a:avLst/>
          </a:prstGeom>
        </p:spPr>
        <p:txBody>
          <a:bodyPr wrap="square">
            <a:spAutoFit/>
          </a:bodyPr>
          <a:lstStyle/>
          <a:p>
            <a:pPr marL="285750" indent="-285750" algn="just">
              <a:buFont typeface="Wingdings" panose="05000000000000000000" pitchFamily="2" charset="2"/>
              <a:buChar char="Ø"/>
            </a:pPr>
            <a:r>
              <a:rPr lang="en-US" sz="2000" b="1" i="1" dirty="0" smtClean="0">
                <a:solidFill>
                  <a:schemeClr val="accent2">
                    <a:lumMod val="75000"/>
                  </a:schemeClr>
                </a:solidFill>
                <a:latin typeface="Gill Sans MT" panose="020B0502020104020203" pitchFamily="34" charset="0"/>
              </a:rPr>
              <a:t>Natural Gas sweetening processes</a:t>
            </a:r>
            <a:endParaRPr lang="en-US" sz="2000" b="1" i="1" dirty="0">
              <a:solidFill>
                <a:schemeClr val="accent2">
                  <a:lumMod val="75000"/>
                </a:schemeClr>
              </a:solidFill>
              <a:latin typeface="Gill Sans MT" panose="020B0502020104020203" pitchFamily="34" charset="0"/>
            </a:endParaRPr>
          </a:p>
        </p:txBody>
      </p:sp>
      <p:sp>
        <p:nvSpPr>
          <p:cNvPr id="7" name="TextBox 6"/>
          <p:cNvSpPr txBox="1"/>
          <p:nvPr/>
        </p:nvSpPr>
        <p:spPr>
          <a:xfrm>
            <a:off x="381000" y="3941411"/>
            <a:ext cx="8016938" cy="369332"/>
          </a:xfrm>
          <a:prstGeom prst="rect">
            <a:avLst/>
          </a:prstGeom>
          <a:noFill/>
        </p:spPr>
        <p:txBody>
          <a:bodyPr wrap="none" rtlCol="0">
            <a:spAutoFit/>
          </a:bodyPr>
          <a:lstStyle/>
          <a:p>
            <a:r>
              <a:rPr lang="en-US" b="1" dirty="0" smtClean="0">
                <a:latin typeface="Gill Sans MT" panose="020B0502020104020203" pitchFamily="34" charset="0"/>
              </a:rPr>
              <a:t>Chemical absorption using aqueous amines (Amine Sweetening process)</a:t>
            </a:r>
            <a:endParaRPr lang="en-US" b="1" dirty="0">
              <a:latin typeface="Gill Sans MT" panose="020B0502020104020203" pitchFamily="34" charset="0"/>
            </a:endParaRPr>
          </a:p>
        </p:txBody>
      </p:sp>
      <p:sp>
        <p:nvSpPr>
          <p:cNvPr id="10" name="Rectangle 9"/>
          <p:cNvSpPr/>
          <p:nvPr/>
        </p:nvSpPr>
        <p:spPr>
          <a:xfrm>
            <a:off x="228600" y="4495800"/>
            <a:ext cx="5105400" cy="1754326"/>
          </a:xfrm>
          <a:prstGeom prst="rect">
            <a:avLst/>
          </a:prstGeom>
        </p:spPr>
        <p:txBody>
          <a:bodyPr wrap="square">
            <a:spAutoFit/>
          </a:bodyPr>
          <a:lstStyle/>
          <a:p>
            <a:pPr marL="742950" lvl="1" indent="-285750" algn="just">
              <a:buFont typeface="Wingdings" panose="05000000000000000000" pitchFamily="2" charset="2"/>
              <a:buChar char="Ø"/>
            </a:pPr>
            <a:r>
              <a:rPr lang="en-US" b="1" dirty="0" smtClean="0">
                <a:latin typeface="Gill Sans MT" panose="020B0502020104020203" pitchFamily="34" charset="0"/>
              </a:rPr>
              <a:t>Challenges</a:t>
            </a:r>
          </a:p>
          <a:p>
            <a:pPr lvl="1" algn="just"/>
            <a:r>
              <a:rPr lang="en-US" dirty="0">
                <a:latin typeface="Gill Sans MT" panose="020B0502020104020203" pitchFamily="34" charset="0"/>
              </a:rPr>
              <a:t>-</a:t>
            </a:r>
            <a:r>
              <a:rPr lang="en-US" dirty="0" smtClean="0">
                <a:solidFill>
                  <a:srgbClr val="C00000"/>
                </a:solidFill>
                <a:latin typeface="Gill Sans MT" panose="020B0502020104020203" pitchFamily="34" charset="0"/>
              </a:rPr>
              <a:t>Intensive </a:t>
            </a:r>
            <a:r>
              <a:rPr lang="en-US" dirty="0">
                <a:solidFill>
                  <a:srgbClr val="C00000"/>
                </a:solidFill>
                <a:latin typeface="Gill Sans MT" panose="020B0502020104020203" pitchFamily="34" charset="0"/>
              </a:rPr>
              <a:t>energy requirement for regeneration</a:t>
            </a:r>
          </a:p>
          <a:p>
            <a:pPr lvl="1" algn="just"/>
            <a:r>
              <a:rPr lang="en-US" dirty="0" smtClean="0">
                <a:solidFill>
                  <a:srgbClr val="C00000"/>
                </a:solidFill>
                <a:latin typeface="Gill Sans MT" panose="020B0502020104020203" pitchFamily="34" charset="0"/>
              </a:rPr>
              <a:t>-Amine </a:t>
            </a:r>
            <a:r>
              <a:rPr lang="en-US" dirty="0">
                <a:solidFill>
                  <a:srgbClr val="C00000"/>
                </a:solidFill>
                <a:latin typeface="Gill Sans MT" panose="020B0502020104020203" pitchFamily="34" charset="0"/>
              </a:rPr>
              <a:t>foaming in the absorber</a:t>
            </a:r>
          </a:p>
          <a:p>
            <a:pPr lvl="1" algn="just"/>
            <a:r>
              <a:rPr lang="en-US" dirty="0" smtClean="0">
                <a:solidFill>
                  <a:srgbClr val="C00000"/>
                </a:solidFill>
                <a:latin typeface="Gill Sans MT" panose="020B0502020104020203" pitchFamily="34" charset="0"/>
              </a:rPr>
              <a:t>-Corrosion</a:t>
            </a:r>
            <a:endParaRPr lang="en-US" dirty="0">
              <a:solidFill>
                <a:srgbClr val="C00000"/>
              </a:solidFill>
              <a:latin typeface="Gill Sans MT" panose="020B0502020104020203" pitchFamily="34" charset="0"/>
            </a:endParaRPr>
          </a:p>
          <a:p>
            <a:pPr lvl="1" algn="just"/>
            <a:r>
              <a:rPr lang="en-US" dirty="0" smtClean="0">
                <a:solidFill>
                  <a:srgbClr val="C00000"/>
                </a:solidFill>
                <a:latin typeface="Gill Sans MT" panose="020B0502020104020203" pitchFamily="34" charset="0"/>
              </a:rPr>
              <a:t>-Oxidative </a:t>
            </a:r>
            <a:r>
              <a:rPr lang="en-US" dirty="0">
                <a:solidFill>
                  <a:srgbClr val="C00000"/>
                </a:solidFill>
                <a:latin typeface="Gill Sans MT" panose="020B0502020104020203" pitchFamily="34" charset="0"/>
              </a:rPr>
              <a:t>and thermal degradation of amine in the regenerator</a:t>
            </a:r>
          </a:p>
        </p:txBody>
      </p:sp>
      <p:pic>
        <p:nvPicPr>
          <p:cNvPr id="5124" name="Picture 4" descr="http://www.newpointgas.com/images/aminetreating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83" y="4287500"/>
            <a:ext cx="1953834" cy="21709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04368" y="4495800"/>
            <a:ext cx="1152880" cy="276999"/>
          </a:xfrm>
          <a:prstGeom prst="rect">
            <a:avLst/>
          </a:prstGeom>
          <a:noFill/>
        </p:spPr>
        <p:txBody>
          <a:bodyPr wrap="none" rtlCol="0">
            <a:spAutoFit/>
          </a:bodyPr>
          <a:lstStyle/>
          <a:p>
            <a:r>
              <a:rPr lang="en-US" sz="1200" dirty="0" smtClean="0">
                <a:solidFill>
                  <a:srgbClr val="FFFF00"/>
                </a:solidFill>
              </a:rPr>
              <a:t>Amine column</a:t>
            </a:r>
            <a:endParaRPr lang="en-US" sz="1200" dirty="0">
              <a:solidFill>
                <a:srgbClr val="FFFF00"/>
              </a:solidFill>
            </a:endParaRPr>
          </a:p>
        </p:txBody>
      </p:sp>
      <p:pic>
        <p:nvPicPr>
          <p:cNvPr id="9218" name="Picture 2" descr="http://www.geography.learnontheinternet.co.uk/images/industry/ac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669" y="1864473"/>
            <a:ext cx="2174278" cy="136723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4</a:t>
            </a:fld>
            <a:endParaRPr lang="en-US" dirty="0">
              <a:latin typeface="Gill Sans MT" panose="020B0502020104020203" pitchFamily="34" charset="0"/>
            </a:endParaRPr>
          </a:p>
        </p:txBody>
      </p:sp>
      <p:sp>
        <p:nvSpPr>
          <p:cNvPr id="16" name="TextBox 15"/>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3713290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Adsorbents</a:t>
            </a:r>
            <a:endParaRPr lang="en-US" dirty="0"/>
          </a:p>
        </p:txBody>
      </p:sp>
      <p:sp>
        <p:nvSpPr>
          <p:cNvPr id="3" name="Content Placeholder 2"/>
          <p:cNvSpPr>
            <a:spLocks noGrp="1"/>
          </p:cNvSpPr>
          <p:nvPr>
            <p:ph idx="1"/>
          </p:nvPr>
        </p:nvSpPr>
        <p:spPr>
          <a:xfrm>
            <a:off x="109538" y="1047750"/>
            <a:ext cx="8958262" cy="2000250"/>
          </a:xfrm>
        </p:spPr>
        <p:txBody>
          <a:bodyPr>
            <a:normAutofit fontScale="92500" lnSpcReduction="20000"/>
          </a:bodyPr>
          <a:lstStyle/>
          <a:p>
            <a:r>
              <a:rPr lang="en-US" b="0" dirty="0" smtClean="0"/>
              <a:t>Physical process: </a:t>
            </a:r>
            <a:r>
              <a:rPr lang="en-US" b="0" dirty="0"/>
              <a:t>van der Waals </a:t>
            </a:r>
            <a:r>
              <a:rPr lang="en-US" b="0" dirty="0" smtClean="0"/>
              <a:t>and </a:t>
            </a:r>
            <a:r>
              <a:rPr lang="en-US" b="0" dirty="0"/>
              <a:t>electrostatic forces </a:t>
            </a:r>
            <a:endParaRPr lang="en-US" b="0" dirty="0" smtClean="0"/>
          </a:p>
          <a:p>
            <a:r>
              <a:rPr lang="en-US" b="0" dirty="0" smtClean="0"/>
              <a:t>High surface area, thermal stability, defined pore size and reactivity (polarity)</a:t>
            </a:r>
          </a:p>
          <a:p>
            <a:r>
              <a:rPr lang="en-US" b="0" dirty="0" smtClean="0"/>
              <a:t>Zeolites </a:t>
            </a:r>
            <a:r>
              <a:rPr lang="en-US" b="0" dirty="0"/>
              <a:t>(natural and synthetic), Metal oxides, and </a:t>
            </a:r>
            <a:r>
              <a:rPr lang="en-US" b="0" dirty="0" smtClean="0"/>
              <a:t>Carbonaceous adsorbents for gas separations </a:t>
            </a:r>
            <a:endParaRPr lang="en-US" b="0" dirty="0"/>
          </a:p>
        </p:txBody>
      </p:sp>
      <p:grpSp>
        <p:nvGrpSpPr>
          <p:cNvPr id="13" name="Group 12"/>
          <p:cNvGrpSpPr/>
          <p:nvPr/>
        </p:nvGrpSpPr>
        <p:grpSpPr>
          <a:xfrm>
            <a:off x="984704" y="3540966"/>
            <a:ext cx="7133133" cy="2680732"/>
            <a:chOff x="946026" y="3597191"/>
            <a:chExt cx="7133133" cy="2680732"/>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594" t="18750" r="70313" b="53125"/>
            <a:stretch>
              <a:fillRect/>
            </a:stretch>
          </p:blipFill>
          <p:spPr bwMode="auto">
            <a:xfrm>
              <a:off x="5869359" y="3597191"/>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2"/>
            <p:cNvSpPr>
              <a:spLocks noChangeArrowheads="1"/>
            </p:cNvSpPr>
            <p:nvPr/>
          </p:nvSpPr>
          <p:spPr bwMode="auto">
            <a:xfrm>
              <a:off x="4421559" y="4194091"/>
              <a:ext cx="1333500" cy="774700"/>
            </a:xfrm>
            <a:prstGeom prst="rightArrow">
              <a:avLst>
                <a:gd name="adj1" fmla="val 43750"/>
                <a:gd name="adj2" fmla="val 54167"/>
              </a:avLst>
            </a:prstGeom>
            <a:ln>
              <a:headEnd/>
              <a:tailEnd/>
            </a:ln>
            <a:extLst/>
          </p:spPr>
          <p:style>
            <a:lnRef idx="2">
              <a:schemeClr val="accent6"/>
            </a:lnRef>
            <a:fillRef idx="1">
              <a:schemeClr val="lt1"/>
            </a:fillRef>
            <a:effectRef idx="0">
              <a:schemeClr val="accent6"/>
            </a:effectRef>
            <a:fontRef idx="minor">
              <a:schemeClr val="dk1"/>
            </a:fontRef>
          </p:style>
          <p:txBody>
            <a:bodyPr wrap="none" anchor="ct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b="1" dirty="0" smtClean="0">
                  <a:latin typeface="+mj-lt"/>
                </a:rPr>
                <a:t>Adsorption</a:t>
              </a:r>
              <a:endParaRPr lang="en-US" sz="1800" b="1" dirty="0">
                <a:latin typeface="+mj-lt"/>
              </a:endParaRPr>
            </a:p>
          </p:txBody>
        </p:sp>
        <p:grpSp>
          <p:nvGrpSpPr>
            <p:cNvPr id="6" name="Group 5"/>
            <p:cNvGrpSpPr/>
            <p:nvPr/>
          </p:nvGrpSpPr>
          <p:grpSpPr>
            <a:xfrm>
              <a:off x="946026" y="3603541"/>
              <a:ext cx="3234233" cy="2674382"/>
              <a:chOff x="550367" y="3929063"/>
              <a:chExt cx="3234233" cy="2674382"/>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l="8594" t="18750" r="70313" b="53125"/>
              <a:stretch>
                <a:fillRect/>
              </a:stretch>
            </p:blipFill>
            <p:spPr bwMode="auto">
              <a:xfrm>
                <a:off x="1574800" y="3929063"/>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1206500" y="4857750"/>
                <a:ext cx="939800" cy="33655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0367" y="4461574"/>
                <a:ext cx="617477" cy="369332"/>
              </a:xfrm>
              <a:prstGeom prst="rect">
                <a:avLst/>
              </a:prstGeom>
              <a:noFill/>
            </p:spPr>
            <p:txBody>
              <a:bodyPr wrap="none" rtlCol="0">
                <a:spAutoFit/>
              </a:bodyPr>
              <a:lstStyle/>
              <a:p>
                <a:r>
                  <a:rPr lang="en-US" b="1" dirty="0" smtClean="0"/>
                  <a:t>H</a:t>
                </a:r>
                <a:r>
                  <a:rPr lang="en-US" b="1" baseline="-25000" dirty="0" smtClean="0"/>
                  <a:t>2</a:t>
                </a:r>
                <a:r>
                  <a:rPr lang="en-US" b="1" dirty="0" smtClean="0"/>
                  <a:t>S</a:t>
                </a:r>
                <a:endParaRPr lang="en-US" b="1" dirty="0"/>
              </a:p>
            </p:txBody>
          </p:sp>
          <p:sp>
            <p:nvSpPr>
              <p:cNvPr id="10" name="Down Arrow 9"/>
              <p:cNvSpPr/>
              <p:nvPr/>
            </p:nvSpPr>
            <p:spPr>
              <a:xfrm>
                <a:off x="2667000" y="5791200"/>
                <a:ext cx="1651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090427" y="6234113"/>
                <a:ext cx="1355820" cy="369332"/>
              </a:xfrm>
              <a:prstGeom prst="rect">
                <a:avLst/>
              </a:prstGeom>
              <a:noFill/>
            </p:spPr>
            <p:txBody>
              <a:bodyPr wrap="none" rtlCol="0">
                <a:spAutoFit/>
              </a:bodyPr>
              <a:lstStyle/>
              <a:p>
                <a:r>
                  <a:rPr lang="en-US" b="1" dirty="0" smtClean="0"/>
                  <a:t>Metal Oxide</a:t>
                </a:r>
                <a:endParaRPr lang="en-US" b="1" dirty="0"/>
              </a:p>
            </p:txBody>
          </p:sp>
        </p:grpSp>
      </p:grpSp>
      <p:sp>
        <p:nvSpPr>
          <p:cNvPr id="1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5</a:t>
            </a:fld>
            <a:endParaRPr lang="en-US" dirty="0">
              <a:latin typeface="Gill Sans MT" panose="020B0502020104020203" pitchFamily="34" charset="0"/>
            </a:endParaRPr>
          </a:p>
        </p:txBody>
      </p:sp>
      <p:sp>
        <p:nvSpPr>
          <p:cNvPr id="15" name="TextBox 1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2069967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Adsorbent Materials</a:t>
            </a:r>
            <a:endParaRPr lang="en-US" dirty="0"/>
          </a:p>
        </p:txBody>
      </p:sp>
      <p:sp>
        <p:nvSpPr>
          <p:cNvPr id="3" name="Content Placeholder 2"/>
          <p:cNvSpPr>
            <a:spLocks noGrp="1"/>
          </p:cNvSpPr>
          <p:nvPr>
            <p:ph idx="1"/>
          </p:nvPr>
        </p:nvSpPr>
        <p:spPr>
          <a:xfrm>
            <a:off x="228599" y="990600"/>
            <a:ext cx="8762319" cy="2286000"/>
          </a:xfrm>
        </p:spPr>
        <p:txBody>
          <a:bodyPr>
            <a:normAutofit/>
          </a:bodyPr>
          <a:lstStyle/>
          <a:p>
            <a:pPr marL="0" indent="0">
              <a:buNone/>
            </a:pPr>
            <a:r>
              <a:rPr lang="en-US" sz="1800" b="0" dirty="0" smtClean="0"/>
              <a:t>“Multidimensional hierarchical </a:t>
            </a:r>
            <a:r>
              <a:rPr lang="en-US" sz="1800" b="0" dirty="0"/>
              <a:t>composites </a:t>
            </a:r>
            <a:r>
              <a:rPr lang="en-US" sz="1800" b="0" dirty="0" smtClean="0"/>
              <a:t>can </a:t>
            </a:r>
            <a:r>
              <a:rPr lang="en-US" sz="1800" b="0" dirty="0"/>
              <a:t>take full advantages of each kind of components, which is an effective way for the preparation of multifunctional </a:t>
            </a:r>
            <a:r>
              <a:rPr lang="en-US" sz="1800" b="0" dirty="0" smtClean="0"/>
              <a:t>materials </a:t>
            </a:r>
            <a:r>
              <a:rPr lang="en-US" sz="1800" b="0" dirty="0"/>
              <a:t>with </a:t>
            </a:r>
            <a:r>
              <a:rPr lang="en-US" sz="1800" b="0" dirty="0" smtClean="0"/>
              <a:t>exceptional properties”</a:t>
            </a:r>
          </a:p>
          <a:p>
            <a:pPr>
              <a:buFont typeface="Wingdings" panose="05000000000000000000" pitchFamily="2" charset="2"/>
              <a:buChar char="Ø"/>
            </a:pPr>
            <a:r>
              <a:rPr lang="en-US" sz="1800" dirty="0" smtClean="0"/>
              <a:t>Metal Oxides:</a:t>
            </a:r>
          </a:p>
          <a:p>
            <a:pPr marL="0" indent="0">
              <a:buNone/>
            </a:pPr>
            <a:r>
              <a:rPr lang="en-US" sz="1800" b="0" dirty="0"/>
              <a:t> </a:t>
            </a:r>
            <a:r>
              <a:rPr lang="en-US" sz="1800" b="0" dirty="0" smtClean="0"/>
              <a:t>    -Zinc, Iron and Copper Oxides posses high thermal stability and proven reactivity towards H</a:t>
            </a:r>
            <a:r>
              <a:rPr lang="en-US" sz="1800" b="0" baseline="-25000" dirty="0" smtClean="0"/>
              <a:t>2</a:t>
            </a:r>
            <a:r>
              <a:rPr lang="en-US" sz="1800" b="0" dirty="0" smtClean="0"/>
              <a:t>S</a:t>
            </a:r>
          </a:p>
          <a:p>
            <a:pPr>
              <a:buFont typeface="Wingdings" panose="05000000000000000000" pitchFamily="2" charset="2"/>
              <a:buChar char="Ø"/>
            </a:pPr>
            <a:r>
              <a:rPr lang="en-US" sz="1800" dirty="0" smtClean="0"/>
              <a:t>Carbon materials </a:t>
            </a:r>
          </a:p>
          <a:p>
            <a:pPr marL="0" indent="0">
              <a:buNone/>
            </a:pPr>
            <a:r>
              <a:rPr lang="en-US" sz="1800" b="0" dirty="0"/>
              <a:t> </a:t>
            </a:r>
            <a:r>
              <a:rPr lang="en-US" sz="1800" b="0" dirty="0" smtClean="0"/>
              <a:t>    - Activated carbon, Graphene, CNTs etc. posses very high surface area, ability tailor surface properties</a:t>
            </a:r>
          </a:p>
          <a:p>
            <a:pPr marL="0" indent="0">
              <a:buNone/>
            </a:pPr>
            <a:endParaRPr lang="en-US" sz="1800" b="0" dirty="0"/>
          </a:p>
        </p:txBody>
      </p:sp>
      <p:sp>
        <p:nvSpPr>
          <p:cNvPr id="4" name="Rectangle 3"/>
          <p:cNvSpPr/>
          <p:nvPr/>
        </p:nvSpPr>
        <p:spPr>
          <a:xfrm>
            <a:off x="152400" y="6274713"/>
            <a:ext cx="8247344" cy="430887"/>
          </a:xfrm>
          <a:prstGeom prst="rect">
            <a:avLst/>
          </a:prstGeom>
        </p:spPr>
        <p:txBody>
          <a:bodyPr wrap="square">
            <a:spAutoFit/>
          </a:bodyPr>
          <a:lstStyle/>
          <a:p>
            <a:r>
              <a:rPr lang="en-US" sz="1100" dirty="0"/>
              <a:t>Chemosphere 58 (2005) 467–474</a:t>
            </a:r>
            <a:r>
              <a:rPr lang="en-US" sz="1100" dirty="0" smtClean="0"/>
              <a:t>., </a:t>
            </a:r>
            <a:r>
              <a:rPr lang="en-US" sz="1100" dirty="0"/>
              <a:t>Chem. </a:t>
            </a:r>
            <a:r>
              <a:rPr lang="en-US" sz="1100" dirty="0" err="1"/>
              <a:t>Engg</a:t>
            </a:r>
            <a:r>
              <a:rPr lang="en-US" sz="1100" dirty="0"/>
              <a:t>. J. 166 (2011) 1032–1038</a:t>
            </a:r>
            <a:r>
              <a:rPr lang="en-US" sz="1100" dirty="0" smtClean="0"/>
              <a:t>.,.</a:t>
            </a:r>
            <a:endParaRPr lang="en-US" sz="1100" dirty="0"/>
          </a:p>
          <a:p>
            <a:endParaRPr lang="en-US" sz="1100" dirty="0"/>
          </a:p>
        </p:txBody>
      </p:sp>
      <p:sp>
        <p:nvSpPr>
          <p:cNvPr id="8" name="Rectangle 7"/>
          <p:cNvSpPr/>
          <p:nvPr/>
        </p:nvSpPr>
        <p:spPr>
          <a:xfrm>
            <a:off x="5649048" y="5331023"/>
            <a:ext cx="3342552" cy="553998"/>
          </a:xfrm>
          <a:prstGeom prst="rect">
            <a:avLst/>
          </a:prstGeom>
        </p:spPr>
        <p:txBody>
          <a:bodyPr wrap="square">
            <a:spAutoFit/>
          </a:bodyPr>
          <a:lstStyle/>
          <a:p>
            <a:r>
              <a:rPr lang="en-US" sz="1000" dirty="0"/>
              <a:t>Graphite Oxide with </a:t>
            </a:r>
            <a:r>
              <a:rPr lang="en-US" sz="1000" dirty="0" smtClean="0"/>
              <a:t>Copper (</a:t>
            </a:r>
            <a:r>
              <a:rPr lang="en-US" sz="1000" dirty="0" err="1"/>
              <a:t>Hydr</a:t>
            </a:r>
            <a:r>
              <a:rPr lang="en-US" sz="1000" dirty="0" smtClean="0"/>
              <a:t>) </a:t>
            </a:r>
            <a:r>
              <a:rPr lang="en-US" sz="1000" dirty="0" err="1" smtClean="0"/>
              <a:t>oxychlorides</a:t>
            </a:r>
            <a:endParaRPr lang="en-US" sz="1000" dirty="0"/>
          </a:p>
          <a:p>
            <a:r>
              <a:rPr lang="en-US" sz="1000" dirty="0" err="1" smtClean="0"/>
              <a:t>Bandosz</a:t>
            </a:r>
            <a:r>
              <a:rPr lang="en-US" sz="1000" dirty="0" smtClean="0"/>
              <a:t> et al., ACS </a:t>
            </a:r>
            <a:r>
              <a:rPr lang="en-US" sz="1000" dirty="0"/>
              <a:t>Appl. Mater. Interfaces 2012, 4, 3316−3324</a:t>
            </a:r>
          </a:p>
        </p:txBody>
      </p:sp>
      <p:pic>
        <p:nvPicPr>
          <p:cNvPr id="10" name="Picture 2" descr="Abstra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04514"/>
            <a:ext cx="3134306" cy="1824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296597"/>
            <a:ext cx="3065744" cy="202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57360" y="5407967"/>
            <a:ext cx="3643746" cy="707886"/>
          </a:xfrm>
          <a:prstGeom prst="rect">
            <a:avLst/>
          </a:prstGeom>
        </p:spPr>
        <p:txBody>
          <a:bodyPr wrap="square">
            <a:spAutoFit/>
          </a:bodyPr>
          <a:lstStyle/>
          <a:p>
            <a:r>
              <a:rPr lang="en-US" sz="1000" dirty="0" err="1"/>
              <a:t>ZnO</a:t>
            </a:r>
            <a:r>
              <a:rPr lang="en-US" sz="1000" dirty="0"/>
              <a:t>–silica composites with 3D </a:t>
            </a:r>
            <a:r>
              <a:rPr lang="en-US" sz="1000" dirty="0" err="1"/>
              <a:t>macropores</a:t>
            </a:r>
            <a:r>
              <a:rPr lang="en-US" sz="1000" dirty="0"/>
              <a:t> structures </a:t>
            </a:r>
            <a:r>
              <a:rPr lang="en-US" sz="1000" dirty="0" smtClean="0"/>
              <a:t>as </a:t>
            </a:r>
            <a:r>
              <a:rPr lang="en-US" sz="1000" dirty="0"/>
              <a:t>sorbents for </a:t>
            </a:r>
            <a:r>
              <a:rPr lang="en-US" sz="1000" dirty="0" smtClean="0"/>
              <a:t>H</a:t>
            </a:r>
            <a:r>
              <a:rPr lang="en-US" sz="1000" baseline="-25000" dirty="0" smtClean="0"/>
              <a:t>2</a:t>
            </a:r>
            <a:r>
              <a:rPr lang="en-US" sz="1000" dirty="0" smtClean="0"/>
              <a:t>S removal at RT, </a:t>
            </a:r>
            <a:r>
              <a:rPr lang="fr-FR" sz="1000" i="1" dirty="0"/>
              <a:t>Wang et al. ACS </a:t>
            </a:r>
            <a:r>
              <a:rPr lang="fr-FR" sz="1000" i="1" dirty="0" err="1"/>
              <a:t>Appl</a:t>
            </a:r>
            <a:r>
              <a:rPr lang="fr-FR" sz="1000" i="1" dirty="0"/>
              <a:t>. Mater. Interfaces</a:t>
            </a:r>
            <a:r>
              <a:rPr lang="fr-FR" sz="1000" dirty="0"/>
              <a:t>, Article ASAP</a:t>
            </a:r>
            <a:endParaRPr lang="en-US" sz="1000" dirty="0"/>
          </a:p>
          <a:p>
            <a:endParaRPr lang="en-US" sz="1000" dirty="0"/>
          </a:p>
        </p:txBody>
      </p:sp>
      <p:sp>
        <p:nvSpPr>
          <p:cNvPr id="13"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6</a:t>
            </a:fld>
            <a:endParaRPr lang="en-US" dirty="0">
              <a:latin typeface="Gill Sans MT" panose="020B0502020104020203" pitchFamily="34" charset="0"/>
            </a:endParaRPr>
          </a:p>
        </p:txBody>
      </p:sp>
      <p:sp>
        <p:nvSpPr>
          <p:cNvPr id="14" name="TextBox 13"/>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2173657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8" y="90488"/>
            <a:ext cx="7993062" cy="647700"/>
          </a:xfrm>
        </p:spPr>
        <p:txBody>
          <a:bodyPr/>
          <a:lstStyle/>
          <a:p>
            <a:r>
              <a:rPr lang="en-US" dirty="0" smtClean="0"/>
              <a:t>Graphene/Metal Oxide Nanohybrids</a:t>
            </a:r>
            <a:endParaRPr lang="en-US" dirty="0"/>
          </a:p>
        </p:txBody>
      </p:sp>
      <p:sp>
        <p:nvSpPr>
          <p:cNvPr id="4" name="Content Placeholder 34"/>
          <p:cNvSpPr>
            <a:spLocks noGrp="1"/>
          </p:cNvSpPr>
          <p:nvPr>
            <p:ph idx="1"/>
          </p:nvPr>
        </p:nvSpPr>
        <p:spPr>
          <a:xfrm>
            <a:off x="197923" y="1066800"/>
            <a:ext cx="8717477" cy="1676400"/>
          </a:xfrm>
        </p:spPr>
        <p:txBody>
          <a:bodyPr>
            <a:normAutofit fontScale="92500" lnSpcReduction="20000"/>
          </a:bodyPr>
          <a:lstStyle/>
          <a:p>
            <a:r>
              <a:rPr lang="en-US" sz="1800" dirty="0" smtClean="0"/>
              <a:t>Single layer of carbon atoms arranged in a honeycomb lattice</a:t>
            </a:r>
          </a:p>
          <a:p>
            <a:endParaRPr lang="en-US" sz="1800" b="0" dirty="0" smtClean="0"/>
          </a:p>
          <a:p>
            <a:r>
              <a:rPr lang="en-US" sz="1800" b="0" dirty="0" smtClean="0"/>
              <a:t>Surface area = 2630 m</a:t>
            </a:r>
            <a:r>
              <a:rPr lang="en-US" sz="1800" b="0" baseline="30000" dirty="0" smtClean="0"/>
              <a:t>2</a:t>
            </a:r>
            <a:r>
              <a:rPr lang="en-US" sz="1800" b="0" dirty="0" smtClean="0"/>
              <a:t>/g , </a:t>
            </a:r>
          </a:p>
          <a:p>
            <a:r>
              <a:rPr lang="en-US" sz="1800" b="0" dirty="0" smtClean="0"/>
              <a:t>Mechanical Properties (1200 </a:t>
            </a:r>
            <a:r>
              <a:rPr lang="en-US" sz="1800" b="0" dirty="0" err="1" smtClean="0"/>
              <a:t>GPa</a:t>
            </a:r>
            <a:r>
              <a:rPr lang="en-US" sz="1800" b="0" dirty="0" smtClean="0"/>
              <a:t>),</a:t>
            </a:r>
          </a:p>
          <a:p>
            <a:r>
              <a:rPr lang="en-US" sz="1800" b="0" dirty="0" smtClean="0"/>
              <a:t> Electrical Conductivity (3000 S/cm), </a:t>
            </a:r>
          </a:p>
          <a:p>
            <a:r>
              <a:rPr lang="en-US" sz="1800" b="0" dirty="0" smtClean="0"/>
              <a:t>Thermal conductivity (5000 W/(</a:t>
            </a:r>
            <a:r>
              <a:rPr lang="en-US" sz="1800" b="0" dirty="0" err="1" smtClean="0"/>
              <a:t>m.K</a:t>
            </a:r>
            <a:r>
              <a:rPr lang="en-US" sz="1800" b="0" dirty="0" smtClean="0"/>
              <a:t>)</a:t>
            </a:r>
            <a:endParaRPr lang="en-US" sz="1800" b="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827270" y="1295399"/>
            <a:ext cx="3832860" cy="2286001"/>
          </a:xfrm>
          <a:prstGeom prst="rect">
            <a:avLst/>
          </a:prstGeom>
        </p:spPr>
      </p:pic>
      <p:sp>
        <p:nvSpPr>
          <p:cNvPr id="8" name="TextBox 7"/>
          <p:cNvSpPr txBox="1"/>
          <p:nvPr/>
        </p:nvSpPr>
        <p:spPr>
          <a:xfrm>
            <a:off x="245423" y="5450562"/>
            <a:ext cx="8382000" cy="1200329"/>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solidFill>
                  <a:srgbClr val="000066"/>
                </a:solidFill>
                <a:latin typeface="Gill Sans MT" panose="020B0502020104020203" pitchFamily="34" charset="0"/>
              </a:rPr>
              <a:t>Hybridization of selected nanosized metal oxides (NMOs) supported on carbonaceous graphene. This combination allows for efficient adsorption due to the very high surface area of graphene and high reactivity of NMOs. </a:t>
            </a:r>
          </a:p>
          <a:p>
            <a:endParaRPr lang="en-US" dirty="0"/>
          </a:p>
        </p:txBody>
      </p:sp>
      <p:sp>
        <p:nvSpPr>
          <p:cNvPr id="3" name="Rectangle 2"/>
          <p:cNvSpPr/>
          <p:nvPr/>
        </p:nvSpPr>
        <p:spPr>
          <a:xfrm>
            <a:off x="152400" y="3477161"/>
            <a:ext cx="5334000" cy="1323439"/>
          </a:xfrm>
          <a:prstGeom prst="rect">
            <a:avLst/>
          </a:prstGeom>
        </p:spPr>
        <p:txBody>
          <a:bodyPr wrap="square">
            <a:spAutoFit/>
          </a:bodyPr>
          <a:lstStyle/>
          <a:p>
            <a:pPr marL="342900" indent="-342900" algn="just">
              <a:buFont typeface="Wingdings" panose="05000000000000000000" pitchFamily="2" charset="2"/>
              <a:buChar char="Ø"/>
            </a:pPr>
            <a:r>
              <a:rPr lang="en-US" sz="2000" dirty="0" smtClean="0">
                <a:solidFill>
                  <a:srgbClr val="000099"/>
                </a:solidFill>
                <a:latin typeface="Gill Sans MT" panose="020B0502020104020203" pitchFamily="34" charset="0"/>
              </a:rPr>
              <a:t>Nanoparticle aggregation is major issue in gas-solid adsorption</a:t>
            </a:r>
          </a:p>
          <a:p>
            <a:pPr marL="342900" indent="-342900" algn="just">
              <a:buFont typeface="Wingdings" panose="05000000000000000000" pitchFamily="2" charset="2"/>
              <a:buChar char="Ø"/>
            </a:pPr>
            <a:r>
              <a:rPr lang="en-US" sz="2000" dirty="0" smtClean="0">
                <a:solidFill>
                  <a:srgbClr val="000099"/>
                </a:solidFill>
                <a:latin typeface="Gill Sans MT" panose="020B0502020104020203" pitchFamily="34" charset="0"/>
              </a:rPr>
              <a:t>Loss in active surface area and subsequently lower efficiency as adsorbent. </a:t>
            </a:r>
            <a:endParaRPr lang="en-US" sz="2000" dirty="0">
              <a:solidFill>
                <a:srgbClr val="000099"/>
              </a:solidFill>
              <a:latin typeface="Gill Sans MT" panose="020B0502020104020203" pitchFamily="34" charset="0"/>
            </a:endParaRPr>
          </a:p>
        </p:txBody>
      </p:sp>
      <p:grpSp>
        <p:nvGrpSpPr>
          <p:cNvPr id="9" name="Group 8"/>
          <p:cNvGrpSpPr/>
          <p:nvPr/>
        </p:nvGrpSpPr>
        <p:grpSpPr>
          <a:xfrm>
            <a:off x="5715000" y="3733800"/>
            <a:ext cx="2667000" cy="1727648"/>
            <a:chOff x="5334000" y="3377752"/>
            <a:chExt cx="2895600" cy="2175412"/>
          </a:xfrm>
        </p:grpSpPr>
        <p:pic>
          <p:nvPicPr>
            <p:cNvPr id="8196" name="Picture 4" descr="http://www.chemistryviews.org/common/images/thumbnails/source/1387f4dc4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377752"/>
              <a:ext cx="2895600" cy="21754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6202680" y="4540018"/>
              <a:ext cx="1219200" cy="533401"/>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Comic Sans MS" pitchFamily="66" charset="0"/>
                </a:rPr>
                <a:t>Aggregation</a:t>
              </a:r>
            </a:p>
          </p:txBody>
        </p:sp>
      </p:grpSp>
      <p:sp>
        <p:nvSpPr>
          <p:cNvPr id="14"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7</a:t>
            </a:fld>
            <a:endParaRPr lang="en-US" dirty="0">
              <a:latin typeface="Gill Sans MT" panose="020B0502020104020203" pitchFamily="34" charset="0"/>
            </a:endParaRPr>
          </a:p>
        </p:txBody>
      </p:sp>
      <p:sp>
        <p:nvSpPr>
          <p:cNvPr id="15" name="TextBox 14"/>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1811011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Adsorption mechanism</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43000"/>
            <a:ext cx="8382000" cy="250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32614" y="4094190"/>
            <a:ext cx="465192" cy="400110"/>
          </a:xfrm>
          <a:prstGeom prst="rect">
            <a:avLst/>
          </a:prstGeom>
          <a:noFill/>
        </p:spPr>
        <p:txBody>
          <a:bodyPr wrap="none" rtlCol="0">
            <a:spAutoFit/>
          </a:bodyPr>
          <a:lstStyle/>
          <a:p>
            <a:r>
              <a:rPr lang="en-US" sz="2000" dirty="0" smtClean="0"/>
              <a:t>I. </a:t>
            </a:r>
            <a:endParaRPr lang="en-US" sz="2000" dirty="0"/>
          </a:p>
        </p:txBody>
      </p:sp>
      <p:grpSp>
        <p:nvGrpSpPr>
          <p:cNvPr id="18" name="Group 17"/>
          <p:cNvGrpSpPr/>
          <p:nvPr/>
        </p:nvGrpSpPr>
        <p:grpSpPr>
          <a:xfrm>
            <a:off x="1738171" y="3953037"/>
            <a:ext cx="6015772" cy="736179"/>
            <a:chOff x="1451828" y="4216821"/>
            <a:chExt cx="6015772" cy="736179"/>
          </a:xfrm>
        </p:grpSpPr>
        <p:sp>
          <p:nvSpPr>
            <p:cNvPr id="16" name="Rounded Rectangle 15"/>
            <p:cNvSpPr/>
            <p:nvPr/>
          </p:nvSpPr>
          <p:spPr bwMode="auto">
            <a:xfrm>
              <a:off x="1451828" y="4369006"/>
              <a:ext cx="6015772" cy="583994"/>
            </a:xfrm>
            <a:prstGeom prst="roundRect">
              <a:avLst/>
            </a:prstGeom>
            <a:solidFill>
              <a:srgbClr val="00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TextBox 6"/>
            <p:cNvSpPr txBox="1"/>
            <p:nvPr/>
          </p:nvSpPr>
          <p:spPr>
            <a:xfrm>
              <a:off x="1524000" y="4432489"/>
              <a:ext cx="2420856" cy="400110"/>
            </a:xfrm>
            <a:prstGeom prst="rect">
              <a:avLst/>
            </a:prstGeom>
            <a:noFill/>
          </p:spPr>
          <p:txBody>
            <a:bodyPr wrap="none" rtlCol="0">
              <a:spAutoFit/>
            </a:bodyPr>
            <a:lstStyle/>
            <a:p>
              <a:r>
                <a:rPr lang="en-US" sz="2000" b="1" dirty="0" err="1" smtClean="0"/>
                <a:t>ZnO</a:t>
              </a:r>
              <a:r>
                <a:rPr lang="en-US" sz="2000" b="1" dirty="0" smtClean="0"/>
                <a:t> (s) + H</a:t>
              </a:r>
              <a:r>
                <a:rPr lang="en-US" sz="2000" b="1" baseline="-25000" dirty="0" smtClean="0"/>
                <a:t>2</a:t>
              </a:r>
              <a:r>
                <a:rPr lang="en-US" sz="2000" b="1" dirty="0" smtClean="0"/>
                <a:t>S (g)</a:t>
              </a:r>
              <a:endParaRPr lang="en-US" sz="2000" b="1" dirty="0"/>
            </a:p>
          </p:txBody>
        </p:sp>
        <p:cxnSp>
          <p:nvCxnSpPr>
            <p:cNvPr id="9" name="Straight Arrow Connector 8"/>
            <p:cNvCxnSpPr/>
            <p:nvPr/>
          </p:nvCxnSpPr>
          <p:spPr bwMode="auto">
            <a:xfrm>
              <a:off x="4038600" y="4638902"/>
              <a:ext cx="914400" cy="0"/>
            </a:xfrm>
            <a:prstGeom prst="straightConnector1">
              <a:avLst/>
            </a:prstGeom>
            <a:ln>
              <a:headEnd type="none" w="sm" len="sm"/>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5018045" y="4468115"/>
              <a:ext cx="2420856" cy="400110"/>
            </a:xfrm>
            <a:prstGeom prst="rect">
              <a:avLst/>
            </a:prstGeom>
            <a:noFill/>
          </p:spPr>
          <p:txBody>
            <a:bodyPr wrap="none" rtlCol="0">
              <a:spAutoFit/>
            </a:bodyPr>
            <a:lstStyle/>
            <a:p>
              <a:r>
                <a:rPr lang="en-US" sz="2000" b="1" dirty="0" err="1" smtClean="0"/>
                <a:t>ZnS</a:t>
              </a:r>
              <a:r>
                <a:rPr lang="en-US" sz="2000" b="1" dirty="0" smtClean="0"/>
                <a:t> (s) + H</a:t>
              </a:r>
              <a:r>
                <a:rPr lang="en-US" sz="2000" b="1" baseline="-25000" dirty="0" smtClean="0"/>
                <a:t>2</a:t>
              </a:r>
              <a:r>
                <a:rPr lang="en-US" sz="2000" b="1" dirty="0" smtClean="0"/>
                <a:t>O (g)</a:t>
              </a:r>
              <a:endParaRPr lang="en-US" sz="2000" b="1" dirty="0"/>
            </a:p>
          </p:txBody>
        </p:sp>
        <p:sp>
          <p:nvSpPr>
            <p:cNvPr id="15" name="Right Bracket 14"/>
            <p:cNvSpPr/>
            <p:nvPr/>
          </p:nvSpPr>
          <p:spPr bwMode="auto">
            <a:xfrm rot="16200000">
              <a:off x="3540081" y="2581741"/>
              <a:ext cx="235044" cy="3505204"/>
            </a:xfrm>
            <a:prstGeom prst="rightBracket">
              <a:avLst/>
            </a:prstGeom>
            <a:noFill/>
            <a:ln w="19050" cap="flat" cmpd="sng" algn="ctr">
              <a:solidFill>
                <a:schemeClr val="tx1"/>
              </a:solidFill>
              <a:prstDash val="solid"/>
              <a:round/>
              <a:headEnd type="stealth" w="lg" len="lg"/>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
        <p:nvSpPr>
          <p:cNvPr id="17" name="TextBox 16"/>
          <p:cNvSpPr txBox="1"/>
          <p:nvPr/>
        </p:nvSpPr>
        <p:spPr>
          <a:xfrm>
            <a:off x="3818388" y="3588627"/>
            <a:ext cx="1539204" cy="369332"/>
          </a:xfrm>
          <a:prstGeom prst="rect">
            <a:avLst/>
          </a:prstGeom>
          <a:noFill/>
        </p:spPr>
        <p:txBody>
          <a:bodyPr wrap="none" rtlCol="0">
            <a:spAutoFit/>
          </a:bodyPr>
          <a:lstStyle/>
          <a:p>
            <a:r>
              <a:rPr lang="en-US" b="1" dirty="0" smtClean="0">
                <a:solidFill>
                  <a:srgbClr val="FF0000"/>
                </a:solidFill>
              </a:rPr>
              <a:t>Hot air /O</a:t>
            </a:r>
            <a:r>
              <a:rPr lang="en-US" b="1" baseline="-25000" dirty="0" smtClean="0">
                <a:solidFill>
                  <a:srgbClr val="FF0000"/>
                </a:solidFill>
              </a:rPr>
              <a:t>2</a:t>
            </a:r>
            <a:endParaRPr lang="en-US" b="1" baseline="-25000" dirty="0">
              <a:solidFill>
                <a:srgbClr val="FF0000"/>
              </a:solidFill>
            </a:endParaRPr>
          </a:p>
        </p:txBody>
      </p:sp>
      <p:sp>
        <p:nvSpPr>
          <p:cNvPr id="19" name="TextBox 18"/>
          <p:cNvSpPr txBox="1"/>
          <p:nvPr/>
        </p:nvSpPr>
        <p:spPr>
          <a:xfrm>
            <a:off x="862883" y="4874362"/>
            <a:ext cx="604653" cy="400110"/>
          </a:xfrm>
          <a:prstGeom prst="rect">
            <a:avLst/>
          </a:prstGeom>
          <a:noFill/>
        </p:spPr>
        <p:txBody>
          <a:bodyPr wrap="none" rtlCol="0">
            <a:spAutoFit/>
          </a:bodyPr>
          <a:lstStyle/>
          <a:p>
            <a:r>
              <a:rPr lang="en-US" sz="2000" dirty="0" smtClean="0"/>
              <a:t>II. </a:t>
            </a:r>
            <a:endParaRPr lang="en-US" sz="2000" dirty="0"/>
          </a:p>
        </p:txBody>
      </p:sp>
      <p:grpSp>
        <p:nvGrpSpPr>
          <p:cNvPr id="20" name="Group 19"/>
          <p:cNvGrpSpPr/>
          <p:nvPr/>
        </p:nvGrpSpPr>
        <p:grpSpPr>
          <a:xfrm>
            <a:off x="1748544" y="4756841"/>
            <a:ext cx="6015772" cy="736179"/>
            <a:chOff x="1451828" y="4216821"/>
            <a:chExt cx="6015772" cy="736179"/>
          </a:xfrm>
        </p:grpSpPr>
        <p:sp>
          <p:nvSpPr>
            <p:cNvPr id="21" name="Rounded Rectangle 20"/>
            <p:cNvSpPr/>
            <p:nvPr/>
          </p:nvSpPr>
          <p:spPr bwMode="auto">
            <a:xfrm>
              <a:off x="1451828" y="4369006"/>
              <a:ext cx="6015772" cy="583994"/>
            </a:xfrm>
            <a:prstGeom prst="roundRect">
              <a:avLst/>
            </a:prstGeom>
            <a:solidFill>
              <a:srgbClr val="99FF99"/>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2" name="TextBox 21"/>
            <p:cNvSpPr txBox="1"/>
            <p:nvPr/>
          </p:nvSpPr>
          <p:spPr>
            <a:xfrm>
              <a:off x="1524000" y="4432489"/>
              <a:ext cx="2400016" cy="400110"/>
            </a:xfrm>
            <a:prstGeom prst="rect">
              <a:avLst/>
            </a:prstGeom>
            <a:noFill/>
          </p:spPr>
          <p:txBody>
            <a:bodyPr wrap="none" rtlCol="0">
              <a:spAutoFit/>
            </a:bodyPr>
            <a:lstStyle/>
            <a:p>
              <a:r>
                <a:rPr lang="en-US" sz="2000" b="1" dirty="0" err="1" smtClean="0"/>
                <a:t>CuO</a:t>
              </a:r>
              <a:r>
                <a:rPr lang="en-US" sz="2000" b="1" dirty="0" smtClean="0"/>
                <a:t> (s) + H</a:t>
              </a:r>
              <a:r>
                <a:rPr lang="en-US" sz="2000" b="1" baseline="-25000" dirty="0" smtClean="0"/>
                <a:t>2</a:t>
              </a:r>
              <a:r>
                <a:rPr lang="en-US" sz="2000" b="1" dirty="0" smtClean="0"/>
                <a:t>S (g)</a:t>
              </a:r>
              <a:endParaRPr lang="en-US" sz="2000" b="1" dirty="0"/>
            </a:p>
          </p:txBody>
        </p:sp>
        <p:cxnSp>
          <p:nvCxnSpPr>
            <p:cNvPr id="23" name="Straight Arrow Connector 22"/>
            <p:cNvCxnSpPr/>
            <p:nvPr/>
          </p:nvCxnSpPr>
          <p:spPr bwMode="auto">
            <a:xfrm>
              <a:off x="4038600" y="4638902"/>
              <a:ext cx="914400" cy="0"/>
            </a:xfrm>
            <a:prstGeom prst="straightConnector1">
              <a:avLst/>
            </a:prstGeom>
            <a:ln>
              <a:headEnd type="none" w="sm" len="sm"/>
              <a:tailEnd type="arrow"/>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5018045" y="4468115"/>
              <a:ext cx="2400016" cy="400110"/>
            </a:xfrm>
            <a:prstGeom prst="rect">
              <a:avLst/>
            </a:prstGeom>
            <a:noFill/>
          </p:spPr>
          <p:txBody>
            <a:bodyPr wrap="none" rtlCol="0">
              <a:spAutoFit/>
            </a:bodyPr>
            <a:lstStyle/>
            <a:p>
              <a:r>
                <a:rPr lang="en-US" sz="2000" b="1" dirty="0" err="1" smtClean="0"/>
                <a:t>CuS</a:t>
              </a:r>
              <a:r>
                <a:rPr lang="en-US" sz="2000" b="1" dirty="0" smtClean="0"/>
                <a:t> (s) + H</a:t>
              </a:r>
              <a:r>
                <a:rPr lang="en-US" sz="2000" b="1" baseline="-25000" dirty="0" smtClean="0"/>
                <a:t>2</a:t>
              </a:r>
              <a:r>
                <a:rPr lang="en-US" sz="2000" b="1" dirty="0" smtClean="0"/>
                <a:t>O (g)</a:t>
              </a:r>
              <a:endParaRPr lang="en-US" sz="2000" b="1" dirty="0"/>
            </a:p>
          </p:txBody>
        </p:sp>
        <p:sp>
          <p:nvSpPr>
            <p:cNvPr id="25" name="Right Bracket 24"/>
            <p:cNvSpPr/>
            <p:nvPr/>
          </p:nvSpPr>
          <p:spPr bwMode="auto">
            <a:xfrm rot="16200000">
              <a:off x="3540081" y="2581741"/>
              <a:ext cx="235044" cy="3505204"/>
            </a:xfrm>
            <a:prstGeom prst="rightBracket">
              <a:avLst/>
            </a:prstGeom>
            <a:noFill/>
            <a:ln w="19050" cap="flat" cmpd="sng" algn="ctr">
              <a:solidFill>
                <a:schemeClr val="tx1"/>
              </a:solidFill>
              <a:prstDash val="solid"/>
              <a:round/>
              <a:headEnd type="stealth" w="lg" len="lg"/>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
        <p:nvSpPr>
          <p:cNvPr id="26" name="TextBox 25"/>
          <p:cNvSpPr txBox="1"/>
          <p:nvPr/>
        </p:nvSpPr>
        <p:spPr>
          <a:xfrm>
            <a:off x="884272" y="5810447"/>
            <a:ext cx="744114" cy="400110"/>
          </a:xfrm>
          <a:prstGeom prst="rect">
            <a:avLst/>
          </a:prstGeom>
          <a:noFill/>
        </p:spPr>
        <p:txBody>
          <a:bodyPr wrap="none" rtlCol="0">
            <a:spAutoFit/>
          </a:bodyPr>
          <a:lstStyle/>
          <a:p>
            <a:r>
              <a:rPr lang="en-US" sz="2000" dirty="0" smtClean="0"/>
              <a:t>III. </a:t>
            </a:r>
            <a:endParaRPr lang="en-US" sz="2000" dirty="0"/>
          </a:p>
        </p:txBody>
      </p:sp>
      <p:grpSp>
        <p:nvGrpSpPr>
          <p:cNvPr id="27" name="Group 26"/>
          <p:cNvGrpSpPr/>
          <p:nvPr/>
        </p:nvGrpSpPr>
        <p:grpSpPr>
          <a:xfrm>
            <a:off x="1709472" y="5588421"/>
            <a:ext cx="6443928" cy="812379"/>
            <a:chOff x="1451828" y="4216821"/>
            <a:chExt cx="6443928" cy="812379"/>
          </a:xfrm>
        </p:grpSpPr>
        <p:sp>
          <p:nvSpPr>
            <p:cNvPr id="28" name="Rounded Rectangle 27"/>
            <p:cNvSpPr/>
            <p:nvPr/>
          </p:nvSpPr>
          <p:spPr bwMode="auto">
            <a:xfrm>
              <a:off x="1451828" y="4445206"/>
              <a:ext cx="6329002" cy="583994"/>
            </a:xfrm>
            <a:prstGeom prst="roundRect">
              <a:avLst/>
            </a:prstGeom>
            <a:solidFill>
              <a:srgbClr val="FFFF99"/>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9" name="TextBox 28"/>
            <p:cNvSpPr txBox="1"/>
            <p:nvPr/>
          </p:nvSpPr>
          <p:spPr>
            <a:xfrm>
              <a:off x="1524000" y="4432489"/>
              <a:ext cx="2629246" cy="400110"/>
            </a:xfrm>
            <a:prstGeom prst="rect">
              <a:avLst/>
            </a:prstGeom>
            <a:noFill/>
          </p:spPr>
          <p:txBody>
            <a:bodyPr wrap="none" rtlCol="0">
              <a:spAutoFit/>
            </a:bodyPr>
            <a:lstStyle/>
            <a:p>
              <a:r>
                <a:rPr lang="en-US" sz="2000" b="1" dirty="0" smtClean="0"/>
                <a:t>F</a:t>
              </a:r>
              <a:r>
                <a:rPr lang="en-US" sz="2000" b="1" baseline="-25000" dirty="0" smtClean="0"/>
                <a:t>2</a:t>
              </a:r>
              <a:r>
                <a:rPr lang="en-US" sz="2000" b="1" dirty="0" smtClean="0"/>
                <a:t>O</a:t>
              </a:r>
              <a:r>
                <a:rPr lang="en-US" sz="2000" b="1" baseline="-25000" dirty="0" smtClean="0"/>
                <a:t>3</a:t>
              </a:r>
              <a:r>
                <a:rPr lang="en-US" sz="2000" b="1" dirty="0" smtClean="0"/>
                <a:t> (s) + 3H</a:t>
              </a:r>
              <a:r>
                <a:rPr lang="en-US" sz="2000" b="1" baseline="-25000" dirty="0" smtClean="0"/>
                <a:t>2</a:t>
              </a:r>
              <a:r>
                <a:rPr lang="en-US" sz="2000" b="1" dirty="0" smtClean="0"/>
                <a:t>S (g)</a:t>
              </a:r>
              <a:endParaRPr lang="en-US" sz="2000" b="1" dirty="0"/>
            </a:p>
          </p:txBody>
        </p:sp>
        <p:cxnSp>
          <p:nvCxnSpPr>
            <p:cNvPr id="30" name="Straight Arrow Connector 29"/>
            <p:cNvCxnSpPr/>
            <p:nvPr/>
          </p:nvCxnSpPr>
          <p:spPr bwMode="auto">
            <a:xfrm>
              <a:off x="4142717" y="4686757"/>
              <a:ext cx="914400" cy="0"/>
            </a:xfrm>
            <a:prstGeom prst="straightConnector1">
              <a:avLst/>
            </a:prstGeom>
            <a:ln>
              <a:headEnd type="none" w="sm" len="sm"/>
              <a:tailEnd type="arrow"/>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5018045" y="4468115"/>
              <a:ext cx="2877711" cy="400110"/>
            </a:xfrm>
            <a:prstGeom prst="rect">
              <a:avLst/>
            </a:prstGeom>
            <a:noFill/>
          </p:spPr>
          <p:txBody>
            <a:bodyPr wrap="none" rtlCol="0">
              <a:spAutoFit/>
            </a:bodyPr>
            <a:lstStyle/>
            <a:p>
              <a:r>
                <a:rPr lang="en-US" sz="2000" b="1" dirty="0" smtClean="0"/>
                <a:t>Fe</a:t>
              </a:r>
              <a:r>
                <a:rPr lang="en-US" sz="2000" b="1" baseline="-25000" dirty="0" smtClean="0"/>
                <a:t>2</a:t>
              </a:r>
              <a:r>
                <a:rPr lang="en-US" sz="2000" b="1" dirty="0" smtClean="0"/>
                <a:t>S</a:t>
              </a:r>
              <a:r>
                <a:rPr lang="en-US" sz="2000" b="1" baseline="-25000" dirty="0" smtClean="0"/>
                <a:t>3</a:t>
              </a:r>
              <a:r>
                <a:rPr lang="en-US" sz="2000" b="1" dirty="0" smtClean="0"/>
                <a:t> (s) + 4H</a:t>
              </a:r>
              <a:r>
                <a:rPr lang="en-US" sz="2000" b="1" baseline="-25000" dirty="0" smtClean="0"/>
                <a:t>2</a:t>
              </a:r>
              <a:r>
                <a:rPr lang="en-US" sz="2000" b="1" dirty="0" smtClean="0"/>
                <a:t>O (g)</a:t>
              </a:r>
              <a:endParaRPr lang="en-US" sz="2000" b="1" dirty="0"/>
            </a:p>
          </p:txBody>
        </p:sp>
        <p:sp>
          <p:nvSpPr>
            <p:cNvPr id="32" name="Right Bracket 31"/>
            <p:cNvSpPr/>
            <p:nvPr/>
          </p:nvSpPr>
          <p:spPr bwMode="auto">
            <a:xfrm rot="16200000">
              <a:off x="3540081" y="2581741"/>
              <a:ext cx="235044" cy="3505204"/>
            </a:xfrm>
            <a:prstGeom prst="rightBracket">
              <a:avLst/>
            </a:prstGeom>
            <a:noFill/>
            <a:ln w="19050" cap="flat" cmpd="sng" algn="ctr">
              <a:solidFill>
                <a:schemeClr val="tx1"/>
              </a:solidFill>
              <a:prstDash val="solid"/>
              <a:round/>
              <a:headEnd type="stealth" w="lg" len="lg"/>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
        <p:nvSpPr>
          <p:cNvPr id="33" name="Slide Number Placeholder 3"/>
          <p:cNvSpPr txBox="1">
            <a:spLocks/>
          </p:cNvSpPr>
          <p:nvPr/>
        </p:nvSpPr>
        <p:spPr>
          <a:xfrm>
            <a:off x="8706592"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23366-53C4-405E-B844-3C2D5EE0EAA7}" type="slidenum">
              <a:rPr lang="en-US" smtClean="0">
                <a:latin typeface="Gill Sans MT" panose="020B0502020104020203" pitchFamily="34" charset="0"/>
              </a:rPr>
              <a:pPr/>
              <a:t>8</a:t>
            </a:fld>
            <a:endParaRPr lang="en-US" dirty="0">
              <a:latin typeface="Gill Sans MT" panose="020B0502020104020203" pitchFamily="34" charset="0"/>
            </a:endParaRPr>
          </a:p>
        </p:txBody>
      </p:sp>
      <p:sp>
        <p:nvSpPr>
          <p:cNvPr id="34" name="TextBox 33"/>
          <p:cNvSpPr txBox="1"/>
          <p:nvPr/>
        </p:nvSpPr>
        <p:spPr>
          <a:xfrm>
            <a:off x="3793834" y="6496585"/>
            <a:ext cx="1231427" cy="307777"/>
          </a:xfrm>
          <a:prstGeom prst="rect">
            <a:avLst/>
          </a:prstGeom>
          <a:noFill/>
        </p:spPr>
        <p:txBody>
          <a:bodyPr wrap="none" rtlCol="0">
            <a:spAutoFit/>
          </a:bodyPr>
          <a:lstStyle/>
          <a:p>
            <a:r>
              <a:rPr lang="en-US" sz="1400" dirty="0" err="1" smtClean="0">
                <a:latin typeface="Gill Sans MT" panose="020B0502020104020203" pitchFamily="34" charset="0"/>
              </a:rPr>
              <a:t>Nanotek</a:t>
            </a:r>
            <a:r>
              <a:rPr lang="en-US" sz="1400" dirty="0" smtClean="0">
                <a:latin typeface="Gill Sans MT" panose="020B0502020104020203" pitchFamily="34" charset="0"/>
              </a:rPr>
              <a:t> 2014</a:t>
            </a:r>
            <a:endParaRPr lang="en-US" sz="1400" dirty="0">
              <a:latin typeface="Gill Sans MT" panose="020B0502020104020203" pitchFamily="34" charset="0"/>
            </a:endParaRPr>
          </a:p>
        </p:txBody>
      </p:sp>
    </p:spTree>
    <p:extLst>
      <p:ext uri="{BB962C8B-B14F-4D97-AF65-F5344CB8AC3E}">
        <p14:creationId xmlns:p14="http://schemas.microsoft.com/office/powerpoint/2010/main" val="115436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imat2003_comicssansserif">
  <a:themeElements>
    <a:clrScheme name="1_bimat2003_comicssansserif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imat2003_comicssansserif">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bimat2003_comicssansserif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imat2003_comicssansseri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bimat2003_comicssansserif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imat2003_comicssansserif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imat2003_comicssansserif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imat2003_comicssansserif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bimat2003_comicssansserif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20645</TotalTime>
  <Words>1312</Words>
  <Application>Microsoft Office PowerPoint</Application>
  <PresentationFormat>On-screen Show (4:3)</PresentationFormat>
  <Paragraphs>228</Paragraphs>
  <Slides>20</Slides>
  <Notes>10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1_bimat2003_comicssansserif</vt:lpstr>
      <vt:lpstr>3_Office Theme</vt:lpstr>
      <vt:lpstr>PowerPoint Presentation</vt:lpstr>
      <vt:lpstr>PI at Glance</vt:lpstr>
      <vt:lpstr>Outline</vt:lpstr>
      <vt:lpstr>Introduction</vt:lpstr>
      <vt:lpstr>Natural Gas Sweetening</vt:lpstr>
      <vt:lpstr>Solid Adsorbents</vt:lpstr>
      <vt:lpstr>Hybrid Adsorbent Materials</vt:lpstr>
      <vt:lpstr>Graphene/Metal Oxide Nanohybrids</vt:lpstr>
      <vt:lpstr>Adsorption mechanism</vt:lpstr>
      <vt:lpstr>Experimental</vt:lpstr>
      <vt:lpstr>GO Characterization</vt:lpstr>
      <vt:lpstr>Synthesis of Graphene/Metal Oxide Hybrids</vt:lpstr>
      <vt:lpstr>Characterization of Nanohybrids </vt:lpstr>
      <vt:lpstr>Graphene/CuO</vt:lpstr>
      <vt:lpstr>Graphene/Fe2O3</vt:lpstr>
      <vt:lpstr>H2S sorption capacity</vt:lpstr>
      <vt:lpstr>Graphene/ZnO H2S Sorption capacity @ 25 oC</vt:lpstr>
      <vt:lpstr>Remarks</vt:lpstr>
      <vt:lpstr>Acknowledgements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dc:creator>
  <cp:lastModifiedBy>OMICS Conferences</cp:lastModifiedBy>
  <cp:revision>588</cp:revision>
  <cp:lastPrinted>2012-09-16T09:27:17Z</cp:lastPrinted>
  <dcterms:created xsi:type="dcterms:W3CDTF">2011-06-05T18:47:46Z</dcterms:created>
  <dcterms:modified xsi:type="dcterms:W3CDTF">2014-12-01T21:28:18Z</dcterms:modified>
</cp:coreProperties>
</file>