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92" r:id="rId2"/>
    <p:sldId id="529" r:id="rId3"/>
    <p:sldId id="545" r:id="rId4"/>
    <p:sldId id="546" r:id="rId5"/>
    <p:sldId id="550" r:id="rId6"/>
    <p:sldId id="531" r:id="rId7"/>
    <p:sldId id="532" r:id="rId8"/>
    <p:sldId id="533" r:id="rId9"/>
    <p:sldId id="547" r:id="rId10"/>
    <p:sldId id="534" r:id="rId11"/>
    <p:sldId id="535" r:id="rId12"/>
    <p:sldId id="536" r:id="rId13"/>
    <p:sldId id="548" r:id="rId14"/>
    <p:sldId id="537" r:id="rId15"/>
    <p:sldId id="538" r:id="rId16"/>
    <p:sldId id="551" r:id="rId17"/>
    <p:sldId id="552" r:id="rId18"/>
    <p:sldId id="539" r:id="rId19"/>
    <p:sldId id="540" r:id="rId20"/>
    <p:sldId id="541" r:id="rId21"/>
    <p:sldId id="553" r:id="rId22"/>
    <p:sldId id="554" r:id="rId23"/>
    <p:sldId id="555" r:id="rId24"/>
    <p:sldId id="556" r:id="rId25"/>
    <p:sldId id="549" r:id="rId26"/>
    <p:sldId id="542" r:id="rId27"/>
    <p:sldId id="502" r:id="rId28"/>
    <p:sldId id="544" r:id="rId29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EEC"/>
    <a:srgbClr val="404040"/>
    <a:srgbClr val="78E43C"/>
    <a:srgbClr val="E323D5"/>
    <a:srgbClr val="99E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6404" autoAdjust="0"/>
  </p:normalViewPr>
  <p:slideViewPr>
    <p:cSldViewPr>
      <p:cViewPr varScale="1">
        <p:scale>
          <a:sx n="50" d="100"/>
          <a:sy n="5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10D42-2DCA-44F1-8A6C-990F5C117AE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83156F-10E9-457B-8E8F-7FDBAA6F9C74}">
      <dgm:prSet custT="1"/>
      <dgm:spPr/>
      <dgm:t>
        <a:bodyPr/>
        <a:lstStyle/>
        <a:p>
          <a:pPr algn="ctr" rtl="0"/>
          <a:r>
            <a:rPr lang="en-US" sz="1400" b="1" dirty="0"/>
            <a:t>Making use of appropriate fabrication processes and ingredients, microstructure PDMS elastomers may exhibit favorable electrical performance, and withstand severe folding, twisting, and straining without any mechanical failures.</a:t>
          </a:r>
        </a:p>
      </dgm:t>
    </dgm:pt>
    <dgm:pt modelId="{28AEE912-370A-4080-A73C-DB20AD728D05}" type="parTrans" cxnId="{97DAD5D5-7A1A-4286-9A49-C46C95A5E2B9}">
      <dgm:prSet/>
      <dgm:spPr/>
      <dgm:t>
        <a:bodyPr/>
        <a:lstStyle/>
        <a:p>
          <a:endParaRPr lang="en-US"/>
        </a:p>
      </dgm:t>
    </dgm:pt>
    <dgm:pt modelId="{004969E8-C22B-4DD0-98C4-7A6DC36508D1}" type="sibTrans" cxnId="{97DAD5D5-7A1A-4286-9A49-C46C95A5E2B9}">
      <dgm:prSet/>
      <dgm:spPr/>
      <dgm:t>
        <a:bodyPr/>
        <a:lstStyle/>
        <a:p>
          <a:endParaRPr lang="en-US"/>
        </a:p>
      </dgm:t>
    </dgm:pt>
    <dgm:pt modelId="{CBB838B9-3A49-411E-BF03-548D5C6515DA}" type="pres">
      <dgm:prSet presAssocID="{5B710D42-2DCA-44F1-8A6C-990F5C117AE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B66DC-73B7-499D-BDD5-E2F1D16B9CF8}" type="pres">
      <dgm:prSet presAssocID="{4C83156F-10E9-457B-8E8F-7FDBAA6F9C74}" presName="circle1" presStyleLbl="node1" presStyleIdx="0" presStyleCnt="1" custLinFactNeighborY="337"/>
      <dgm:spPr/>
    </dgm:pt>
    <dgm:pt modelId="{4F7E660A-C627-4F5E-B4B5-8182A6FCB190}" type="pres">
      <dgm:prSet presAssocID="{4C83156F-10E9-457B-8E8F-7FDBAA6F9C74}" presName="space" presStyleCnt="0"/>
      <dgm:spPr/>
    </dgm:pt>
    <dgm:pt modelId="{243F14F0-E7E5-4AF4-8981-9C000BECFB43}" type="pres">
      <dgm:prSet presAssocID="{4C83156F-10E9-457B-8E8F-7FDBAA6F9C74}" presName="rect1" presStyleLbl="alignAcc1" presStyleIdx="0" presStyleCnt="1" custLinFactNeighborY="-2688"/>
      <dgm:spPr/>
      <dgm:t>
        <a:bodyPr/>
        <a:lstStyle/>
        <a:p>
          <a:endParaRPr lang="en-US"/>
        </a:p>
      </dgm:t>
    </dgm:pt>
    <dgm:pt modelId="{340F1082-1E24-4B6D-A280-B5C19410739C}" type="pres">
      <dgm:prSet presAssocID="{4C83156F-10E9-457B-8E8F-7FDBAA6F9C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8AEE0-3B3C-450F-8C5F-02624BD910C6}" type="presOf" srcId="{5B710D42-2DCA-44F1-8A6C-990F5C117AE9}" destId="{CBB838B9-3A49-411E-BF03-548D5C6515DA}" srcOrd="0" destOrd="0" presId="urn:microsoft.com/office/officeart/2005/8/layout/target3"/>
    <dgm:cxn modelId="{97DAD5D5-7A1A-4286-9A49-C46C95A5E2B9}" srcId="{5B710D42-2DCA-44F1-8A6C-990F5C117AE9}" destId="{4C83156F-10E9-457B-8E8F-7FDBAA6F9C74}" srcOrd="0" destOrd="0" parTransId="{28AEE912-370A-4080-A73C-DB20AD728D05}" sibTransId="{004969E8-C22B-4DD0-98C4-7A6DC36508D1}"/>
    <dgm:cxn modelId="{F0FEC282-5EDB-4D45-A762-C895B2D75691}" type="presOf" srcId="{4C83156F-10E9-457B-8E8F-7FDBAA6F9C74}" destId="{340F1082-1E24-4B6D-A280-B5C19410739C}" srcOrd="1" destOrd="0" presId="urn:microsoft.com/office/officeart/2005/8/layout/target3"/>
    <dgm:cxn modelId="{E558D7AC-5D2F-4C21-A967-2C55C59DA6B6}" type="presOf" srcId="{4C83156F-10E9-457B-8E8F-7FDBAA6F9C74}" destId="{243F14F0-E7E5-4AF4-8981-9C000BECFB43}" srcOrd="0" destOrd="0" presId="urn:microsoft.com/office/officeart/2005/8/layout/target3"/>
    <dgm:cxn modelId="{2A85A52D-615D-40AC-BC69-A0568D16AD10}" type="presParOf" srcId="{CBB838B9-3A49-411E-BF03-548D5C6515DA}" destId="{8D4B66DC-73B7-499D-BDD5-E2F1D16B9CF8}" srcOrd="0" destOrd="0" presId="urn:microsoft.com/office/officeart/2005/8/layout/target3"/>
    <dgm:cxn modelId="{568C806A-F19F-49F4-A4AF-B2E045C8208C}" type="presParOf" srcId="{CBB838B9-3A49-411E-BF03-548D5C6515DA}" destId="{4F7E660A-C627-4F5E-B4B5-8182A6FCB190}" srcOrd="1" destOrd="0" presId="urn:microsoft.com/office/officeart/2005/8/layout/target3"/>
    <dgm:cxn modelId="{4007660D-A73E-4713-9884-D290D79AF271}" type="presParOf" srcId="{CBB838B9-3A49-411E-BF03-548D5C6515DA}" destId="{243F14F0-E7E5-4AF4-8981-9C000BECFB43}" srcOrd="2" destOrd="0" presId="urn:microsoft.com/office/officeart/2005/8/layout/target3"/>
    <dgm:cxn modelId="{9ED6BF32-5CFA-41AA-A03D-77A27E2FEB5F}" type="presParOf" srcId="{CBB838B9-3A49-411E-BF03-548D5C6515DA}" destId="{340F1082-1E24-4B6D-A280-B5C19410739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B66DC-73B7-499D-BDD5-E2F1D16B9CF8}">
      <dsp:nvSpPr>
        <dsp:cNvPr id="0" name=""/>
        <dsp:cNvSpPr/>
      </dsp:nvSpPr>
      <dsp:spPr>
        <a:xfrm>
          <a:off x="0" y="5968"/>
          <a:ext cx="1771037" cy="17710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F14F0-E7E5-4AF4-8981-9C000BECFB43}">
      <dsp:nvSpPr>
        <dsp:cNvPr id="0" name=""/>
        <dsp:cNvSpPr/>
      </dsp:nvSpPr>
      <dsp:spPr>
        <a:xfrm>
          <a:off x="885518" y="0"/>
          <a:ext cx="3827160" cy="1771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Making use of appropriate fabrication processes and ingredients, microstructure PDMS elastomers may exhibit favorable electrical performance, and withstand severe folding, twisting, and straining without any mechanical failures.</a:t>
          </a:r>
        </a:p>
      </dsp:txBody>
      <dsp:txXfrm>
        <a:off x="885518" y="0"/>
        <a:ext cx="3827160" cy="177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>
              <a:defRPr sz="1200"/>
            </a:lvl1pPr>
          </a:lstStyle>
          <a:p>
            <a:fld id="{1D44D70F-F0B2-45B4-9C5B-FB70677C0BB5}" type="datetimeFigureOut">
              <a:rPr lang="ko-KR" altLang="en-US" smtClean="0"/>
              <a:pPr/>
              <a:t>2017-05-22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>
              <a:defRPr sz="1200"/>
            </a:lvl1pPr>
          </a:lstStyle>
          <a:p>
            <a:fld id="{A225BBE5-C4DA-4875-AD9D-D96846A6A2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93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/>
          <a:lstStyle>
            <a:lvl1pPr algn="r">
              <a:defRPr sz="1200"/>
            </a:lvl1pPr>
          </a:lstStyle>
          <a:p>
            <a:fld id="{CC20765B-475E-4146-BCC7-24070A8F41A5}" type="datetimeFigureOut">
              <a:rPr lang="ko-KR" altLang="en-US" smtClean="0"/>
              <a:pPr/>
              <a:t>2017-05-22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2" rIns="90744" bIns="4537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3"/>
          </a:xfrm>
          <a:prstGeom prst="rect">
            <a:avLst/>
          </a:prstGeom>
        </p:spPr>
        <p:txBody>
          <a:bodyPr vert="horz" lIns="90744" tIns="45372" rIns="90744" bIns="4537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3315"/>
          </a:xfrm>
          <a:prstGeom prst="rect">
            <a:avLst/>
          </a:prstGeom>
        </p:spPr>
        <p:txBody>
          <a:bodyPr vert="horz" lIns="90744" tIns="45372" rIns="90744" bIns="45372" rtlCol="0" anchor="b"/>
          <a:lstStyle>
            <a:lvl1pPr algn="r">
              <a:defRPr sz="1200"/>
            </a:lvl1pPr>
          </a:lstStyle>
          <a:p>
            <a:fld id="{33FF1557-A6B9-417A-88D0-0C85764F6C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03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8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050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99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49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97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44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39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071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438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726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41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924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755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092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419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123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88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47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00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3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15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87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19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14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648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F14D-E0B6-4DB7-A161-55BB7A5EE14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78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1557-A6B9-417A-88D0-0C85764F6CC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04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바닥글 개체 틀 3"/>
          <p:cNvSpPr txBox="1">
            <a:spLocks/>
          </p:cNvSpPr>
          <p:nvPr userDrawn="1"/>
        </p:nvSpPr>
        <p:spPr>
          <a:xfrm>
            <a:off x="3039792" y="6482962"/>
            <a:ext cx="303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Microwave Wireless Communication Lab.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00" y="6482961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바닥글 개체 틀 3"/>
          <p:cNvSpPr txBox="1">
            <a:spLocks/>
          </p:cNvSpPr>
          <p:nvPr userDrawn="1"/>
        </p:nvSpPr>
        <p:spPr>
          <a:xfrm>
            <a:off x="3039792" y="6482962"/>
            <a:ext cx="303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Microwave Wireless Communication Lab.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바닥글 개체 틀 3"/>
          <p:cNvSpPr txBox="1">
            <a:spLocks/>
          </p:cNvSpPr>
          <p:nvPr userDrawn="1"/>
        </p:nvSpPr>
        <p:spPr>
          <a:xfrm>
            <a:off x="3039792" y="6482962"/>
            <a:ext cx="303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Microwave Wireless Communication Lab.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>
            <a:lvl1pPr>
              <a:defRPr sz="1800" b="1"/>
            </a:lvl1pPr>
          </a:lstStyle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39792" y="6482962"/>
            <a:ext cx="3031976" cy="365125"/>
          </a:xfrm>
        </p:spPr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39792" y="6482962"/>
            <a:ext cx="3031976" cy="365125"/>
          </a:xfrm>
        </p:spPr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39792" y="6482962"/>
            <a:ext cx="3031976" cy="365125"/>
          </a:xfrm>
        </p:spPr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800" b="1"/>
            </a:lvl1pPr>
          </a:lstStyle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039792" y="6482962"/>
            <a:ext cx="3031976" cy="365125"/>
          </a:xfrm>
        </p:spPr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81996" y="6356350"/>
            <a:ext cx="303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68A2-6A7D-4A09-9499-20922B3B9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diagramData" Target="../diagrams/data1.xml"/><Relationship Id="rId5" Type="http://schemas.openxmlformats.org/officeDocument/2006/relationships/image" Target="../media/image8.png"/><Relationship Id="rId15" Type="http://schemas.microsoft.com/office/2007/relationships/diagramDrawing" Target="../diagrams/drawing1.xml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3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image" Target="../media/image22.wmf"/><Relationship Id="rId5" Type="http://schemas.openxmlformats.org/officeDocument/2006/relationships/image" Target="../media/image25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8099" y="3459020"/>
            <a:ext cx="9067800" cy="838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350" h="6350"/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Electromagnetic-based Ethanol Chemical Sensor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using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Metamaterial Absorber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9" name="직사각형 2"/>
          <p:cNvSpPr/>
          <p:nvPr/>
        </p:nvSpPr>
        <p:spPr>
          <a:xfrm>
            <a:off x="0" y="4828163"/>
            <a:ext cx="497773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Sungjoon Lim (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Ph.D.)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algn="ctr"/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Microwave 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Wireless Communication Lab (MWCL)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School of Electrical and Electronics Engineering,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Chung-Ang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University</a:t>
            </a: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sungjoon@cau.ac.kr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       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32465" y="3048000"/>
            <a:ext cx="8279071" cy="324036"/>
          </a:xfrm>
          <a:prstGeom prst="rect">
            <a:avLst/>
          </a:prstGeo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6350" h="6350"/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May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2017</a:t>
            </a:r>
            <a:endParaRPr lang="ko-KR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2" name="TextBox 13"/>
          <p:cNvSpPr txBox="1"/>
          <p:nvPr/>
        </p:nvSpPr>
        <p:spPr>
          <a:xfrm>
            <a:off x="250545" y="292296"/>
            <a:ext cx="38046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Design and Structure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50545" y="1155950"/>
            <a:ext cx="8497919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Structure of the proposed metamaterial sensor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03874" y="4173953"/>
            <a:ext cx="8660614" cy="25674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 smtClean="0">
                <a:latin typeface="+mj-lt"/>
                <a:ea typeface="+mj-ea"/>
              </a:rPr>
              <a:t>The split-ring cross resonator (SRCR) is adopted because of its symmetric and simple structure.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600" b="1" dirty="0">
                <a:latin typeface="+mj-lt"/>
              </a:rPr>
              <a:t>The bottom layer is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fully covered with conductor</a:t>
            </a:r>
            <a:r>
              <a:rPr lang="en-US" altLang="ko-KR" sz="1600" b="1" dirty="0">
                <a:latin typeface="+mj-lt"/>
              </a:rPr>
              <a:t> to prevent transmission</a:t>
            </a:r>
            <a:r>
              <a:rPr lang="en-US" altLang="ko-KR" sz="1600" b="1" dirty="0" smtClean="0">
                <a:latin typeface="+mj-lt"/>
              </a:rPr>
              <a:t>.</a:t>
            </a:r>
            <a:endParaRPr lang="en-US" altLang="ko-KR" sz="1600" b="1" dirty="0" smtClean="0">
              <a:latin typeface="+mj-lt"/>
              <a:ea typeface="+mj-ea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 smtClean="0">
                <a:latin typeface="+mj-lt"/>
                <a:ea typeface="+mj-ea"/>
              </a:rPr>
              <a:t>The LC resonance of the SRCR can be generated from the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+mj-ea"/>
              </a:rPr>
              <a:t>inductance of the crossed wire</a:t>
            </a:r>
            <a:r>
              <a:rPr lang="en-US" altLang="ko-KR" sz="1600" b="1" dirty="0" smtClean="0">
                <a:latin typeface="+mj-lt"/>
                <a:ea typeface="+mj-ea"/>
              </a:rPr>
              <a:t> as well as the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+mj-ea"/>
              </a:rPr>
              <a:t>capacitance of the gap</a:t>
            </a:r>
            <a:r>
              <a:rPr lang="en-US" altLang="ko-KR" sz="1600" b="1" dirty="0" smtClean="0">
                <a:latin typeface="+mj-lt"/>
                <a:ea typeface="+mj-ea"/>
              </a:rPr>
              <a:t> at the circular ring.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600" b="1" dirty="0">
                <a:latin typeface="+mj-lt"/>
                <a:ea typeface="+mj-ea"/>
              </a:rPr>
              <a:t>The capacitive components of the SRCR are dependent of the effective dielectric constant around the gap, as shown in the following equation </a:t>
            </a:r>
            <a:r>
              <a:rPr lang="en-US" altLang="ko-KR" sz="1600" b="1" dirty="0" smtClean="0">
                <a:latin typeface="+mj-lt"/>
                <a:ea typeface="+mj-ea"/>
              </a:rPr>
              <a:t>:</a:t>
            </a:r>
            <a:endParaRPr lang="en-US" altLang="ko-KR" b="1" dirty="0" smtClean="0">
              <a:ea typeface="Cambria Math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28538" y="3861048"/>
            <a:ext cx="3642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</a:t>
            </a:r>
            <a:r>
              <a:rPr lang="en-US" altLang="ko-KR" sz="1600" b="1" dirty="0" smtClean="0">
                <a:ea typeface="맑은 고딕" pitchFamily="50" charset="-127"/>
              </a:rPr>
              <a:t>Layout </a:t>
            </a:r>
            <a:r>
              <a:rPr lang="en-US" altLang="ko-KR" sz="1600" b="1" dirty="0" smtClean="0"/>
              <a:t>of </a:t>
            </a:r>
            <a:r>
              <a:rPr lang="en-US" altLang="ko-KR" sz="1600" b="1" dirty="0"/>
              <a:t>the proposed </a:t>
            </a:r>
            <a:r>
              <a:rPr lang="en-US" altLang="ko-KR" sz="1600" b="1" dirty="0" smtClean="0"/>
              <a:t>sensor </a:t>
            </a:r>
            <a:r>
              <a:rPr lang="en-US" altLang="ko-KR" sz="1600" b="1" dirty="0" smtClean="0">
                <a:ea typeface="나눔고딕 ExtraBold" pitchFamily="50" charset="-127"/>
              </a:rPr>
              <a:t>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4013" r="18512" b="8334"/>
          <a:stretch/>
        </p:blipFill>
        <p:spPr bwMode="auto">
          <a:xfrm>
            <a:off x="3577948" y="1640400"/>
            <a:ext cx="2172550" cy="22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10015" y="6341372"/>
            <a:ext cx="8806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/>
              <a:t>W. </a:t>
            </a:r>
            <a:r>
              <a:rPr lang="en-US" altLang="ko-KR" sz="900" dirty="0" err="1"/>
              <a:t>Withayachumnankul</a:t>
            </a:r>
            <a:r>
              <a:rPr lang="en-US" altLang="ko-KR" sz="900" dirty="0"/>
              <a:t>, C. </a:t>
            </a:r>
            <a:r>
              <a:rPr lang="en-US" altLang="ko-KR" sz="900" dirty="0" err="1"/>
              <a:t>Fumeaux</a:t>
            </a:r>
            <a:r>
              <a:rPr lang="en-US" altLang="ko-KR" sz="900" dirty="0"/>
              <a:t>, and D. Abbott, “Compact electric-LC resonators for metamaterials,” Optics Express, vol. 18, no. 25, pp. 25912-25921, 2010</a:t>
            </a:r>
            <a:r>
              <a:rPr lang="en-US" altLang="ko-KR" sz="900" dirty="0" smtClean="0"/>
              <a:t>.</a:t>
            </a:r>
            <a:endParaRPr lang="en-US" altLang="ko-KR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9629" y="5761489"/>
                <a:ext cx="2204859" cy="646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/>
                        </a:rPr>
                        <m:t>𝑪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16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𝒆𝒇𝒇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6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ko-KR" sz="16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𝟏𝟖</m:t>
                          </m:r>
                          <m:r>
                            <a:rPr lang="ko-KR" altLang="en-US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altLang="ko-KR" sz="16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𝑲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𝒌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𝑲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′(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𝒌</m:t>
                          </m:r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/>
                        </a:rPr>
                        <m:t>𝒅</m:t>
                      </m:r>
                    </m:oMath>
                  </m:oMathPara>
                </a14:m>
                <a:endParaRPr lang="en-US" altLang="ko-KR" sz="16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29" y="5761489"/>
                <a:ext cx="2204859" cy="646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6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2" name="TextBox 13"/>
          <p:cNvSpPr txBox="1"/>
          <p:nvPr/>
        </p:nvSpPr>
        <p:spPr>
          <a:xfrm>
            <a:off x="250545" y="292296"/>
            <a:ext cx="38046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Design and Structure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50545" y="1155950"/>
            <a:ext cx="8785951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Simulated E-field distribution and channel layout of the proposed sensor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03874" y="4725143"/>
            <a:ext cx="8512455" cy="175853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>
                <a:latin typeface="+mj-lt"/>
              </a:rPr>
              <a:t>For designing the microfluidic channels, the electric field distribution of the metamaterial absorber is simulated.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The E-field of the incident wave is strongly coupled around the SRCR, especially at the left and right side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capacitive gaps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.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Therefore, the microfluidic channel should be designed considering all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capacitive gaps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 of the SRCR.</a:t>
            </a:r>
            <a:endParaRPr lang="en-US" altLang="ko-KR" sz="1600" b="1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971600" y="4300264"/>
            <a:ext cx="3499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Simulated E-field distribution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16" y="1516278"/>
            <a:ext cx="3235053" cy="28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23583" t="11244" r="22912" b="17077"/>
          <a:stretch/>
        </p:blipFill>
        <p:spPr>
          <a:xfrm rot="10800000">
            <a:off x="5582615" y="1819219"/>
            <a:ext cx="2253113" cy="221404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719668" y="4287562"/>
            <a:ext cx="402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Layout with a meandering channel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1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2" name="TextBox 13"/>
          <p:cNvSpPr txBox="1"/>
          <p:nvPr/>
        </p:nvSpPr>
        <p:spPr>
          <a:xfrm>
            <a:off x="250545" y="292296"/>
            <a:ext cx="38046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Design and Structure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50545" y="1155950"/>
            <a:ext cx="8785951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Final design of the proposed sensor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03874" y="4603151"/>
            <a:ext cx="8444589" cy="18501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The proposed chemical sensor consists of three layer.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The microfluidic structure is engraved in the dielectric substrate.</a:t>
            </a:r>
            <a:br>
              <a:rPr lang="en-US" altLang="ko-KR" b="1" dirty="0" smtClean="0">
                <a:latin typeface="+mj-lt"/>
                <a:ea typeface="맑은 고딕" pitchFamily="50" charset="-127"/>
              </a:rPr>
            </a:br>
            <a:r>
              <a:rPr lang="en-US" altLang="ko-KR" b="1" dirty="0" smtClean="0">
                <a:latin typeface="+mj-lt"/>
                <a:ea typeface="맑은 고딕" pitchFamily="50" charset="-127"/>
                <a:sym typeface="Wingdings" panose="05000000000000000000" pitchFamily="2" charset="2"/>
              </a:rPr>
              <a:t>Extra devices for the microfluidic channels are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  <a:ea typeface="맑은 고딕" pitchFamily="50" charset="-127"/>
                <a:sym typeface="Wingdings" panose="05000000000000000000" pitchFamily="2" charset="2"/>
              </a:rPr>
              <a:t>not required</a:t>
            </a:r>
            <a:r>
              <a:rPr lang="en-US" altLang="ko-KR" b="1" dirty="0" smtClean="0">
                <a:latin typeface="+mj-lt"/>
                <a:ea typeface="맑은 고딕" pitchFamily="50" charset="-127"/>
                <a:sym typeface="Wingdings" panose="05000000000000000000" pitchFamily="2" charset="2"/>
              </a:rPr>
              <a:t>.</a:t>
            </a:r>
            <a:endParaRPr lang="en-US" altLang="ko-KR" b="1" dirty="0" smtClean="0">
              <a:latin typeface="+mj-lt"/>
              <a:ea typeface="맑은 고딕" pitchFamily="50" charset="-127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Considering practical measurement environments, the final chemical sensor, including the liquid inlet and outlet, is shown in the figure above.</a:t>
            </a:r>
            <a:endParaRPr lang="en-US" altLang="ko-KR" b="1" dirty="0">
              <a:latin typeface="+mj-lt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29185" y="4161782"/>
            <a:ext cx="3384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Three-dimensional structure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594514" y="4149080"/>
            <a:ext cx="4279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Top view of the final chemical sensor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grpSp>
        <p:nvGrpSpPr>
          <p:cNvPr id="11" name="그룹 10"/>
          <p:cNvGrpSpPr>
            <a:grpSpLocks noChangeAspect="1"/>
          </p:cNvGrpSpPr>
          <p:nvPr/>
        </p:nvGrpSpPr>
        <p:grpSpPr>
          <a:xfrm>
            <a:off x="1290689" y="1228599"/>
            <a:ext cx="3641351" cy="3136505"/>
            <a:chOff x="513586" y="1333481"/>
            <a:chExt cx="4689962" cy="403973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70" y="2853216"/>
              <a:ext cx="305519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9" y="2189884"/>
              <a:ext cx="305519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86" y="1333481"/>
              <a:ext cx="3055190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직선 연결선 16"/>
            <p:cNvCxnSpPr/>
            <p:nvPr/>
          </p:nvCxnSpPr>
          <p:spPr>
            <a:xfrm>
              <a:off x="673002" y="2563337"/>
              <a:ext cx="0" cy="151973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3429402" y="2563337"/>
              <a:ext cx="0" cy="151973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052778" y="3357157"/>
              <a:ext cx="0" cy="151973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53220" y="2631902"/>
              <a:ext cx="2754439" cy="747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Conductive Pattern </a:t>
              </a:r>
            </a:p>
            <a:p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Layer (SRCR)</a:t>
              </a:r>
              <a:endParaRPr lang="ko-KR" altLang="en-US" sz="14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7273" y="3744835"/>
              <a:ext cx="2926275" cy="43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Fluidic Channel Layer</a:t>
              </a:r>
              <a:endParaRPr lang="ko-KR" altLang="en-US" sz="14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77273" y="4486790"/>
              <a:ext cx="1929621" cy="439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HY동녘B" pitchFamily="18" charset="-127"/>
                  <a:ea typeface="HY동녘B" pitchFamily="18" charset="-127"/>
                </a:rPr>
                <a:t>Bottom Layer</a:t>
              </a:r>
              <a:endParaRPr lang="ko-KR" altLang="en-US" sz="1400" dirty="0">
                <a:latin typeface="HY동녘B" pitchFamily="18" charset="-127"/>
                <a:ea typeface="HY동녘B" pitchFamily="18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6"/>
          <a:srcRect l="3580" t="34612" r="3721" b="34452"/>
          <a:stretch/>
        </p:blipFill>
        <p:spPr>
          <a:xfrm>
            <a:off x="4960616" y="2704570"/>
            <a:ext cx="3546915" cy="868220"/>
          </a:xfrm>
          <a:prstGeom prst="rect">
            <a:avLst/>
          </a:prstGeom>
        </p:spPr>
      </p:pic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51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6215074" cy="5804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of Today’s Talk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z="1800" b="1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658483"/>
            <a:ext cx="66862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Research Background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Design and Structure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 and Discussion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548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6"/>
    </mc:Choice>
    <mc:Fallback xmlns="">
      <p:transition spd="slow" advTm="466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79511" y="4077072"/>
            <a:ext cx="871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The prototype sample was fabricated by combining three layers of FR4 substrate with a permittivity of 3.7 and dielectric loss of 0.02.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600" b="1" dirty="0" smtClean="0">
                <a:solidFill>
                  <a:srgbClr val="1A2EEC"/>
                </a:solidFill>
                <a:latin typeface="+mj-lt"/>
                <a:ea typeface="맑은 고딕" pitchFamily="50" charset="-127"/>
              </a:rPr>
              <a:t>The first layer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 consists of a conductive SRCR pattern etched on 0.1-mm-thick FR4 substrate at the top of the entire structure.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rgbClr val="1A2EEC"/>
                </a:solidFill>
                <a:latin typeface="+mj-lt"/>
              </a:rPr>
              <a:t>The second layer</a:t>
            </a:r>
            <a:r>
              <a:rPr lang="en-US" altLang="ko-KR" sz="1600" b="1" dirty="0">
                <a:latin typeface="+mj-lt"/>
              </a:rPr>
              <a:t>, placed in the middle, is the microfluidic channel with a 0.1-mm thickness carved by using craft-cutting technology</a:t>
            </a:r>
            <a:r>
              <a:rPr lang="en-US" altLang="ko-KR" sz="1600" b="1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>
                <a:solidFill>
                  <a:srgbClr val="1A2EEC"/>
                </a:solidFill>
                <a:latin typeface="+mj-lt"/>
              </a:rPr>
              <a:t>The bottom layer</a:t>
            </a:r>
            <a:r>
              <a:rPr lang="en-US" altLang="ko-KR" sz="1600" b="1" dirty="0">
                <a:latin typeface="+mj-lt"/>
              </a:rPr>
              <a:t> of 0.8-mm-thick FR4 substrate is fully covered with copper on only one side</a:t>
            </a:r>
            <a:r>
              <a:rPr lang="en-US" altLang="ko-KR" sz="1600" b="1" dirty="0" smtClean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Each layer is attached by adhesive laminating film.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Fabricated prototype sample of the proposed sensor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555776" y="3645024"/>
            <a:ext cx="4261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</a:t>
            </a:r>
            <a:r>
              <a:rPr lang="en-US" altLang="ko-KR" sz="1600" b="1" dirty="0" smtClean="0">
                <a:ea typeface="맑은 고딕" pitchFamily="50" charset="-127"/>
              </a:rPr>
              <a:t>Photograph of the fabricated sample </a:t>
            </a:r>
            <a:r>
              <a:rPr lang="en-US" altLang="ko-KR" sz="1600" b="1" dirty="0" smtClean="0">
                <a:ea typeface="나눔고딕 ExtraBold" pitchFamily="50" charset="-127"/>
              </a:rPr>
              <a:t>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pic>
        <p:nvPicPr>
          <p:cNvPr id="32" name="Picture 4" descr="C:\Users\Yoo\Desktop\yoo\Paper\개인\Graduation Thesis\figure\20141202_1447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32003" r="6001" b="23760"/>
          <a:stretch/>
        </p:blipFill>
        <p:spPr bwMode="auto">
          <a:xfrm>
            <a:off x="1106797" y="2033607"/>
            <a:ext cx="324917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Yoo\Desktop\yoo\Paper\개인\Graduation Thesis\figure\20141202_1454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t="22927" r="5632" b="27992"/>
          <a:stretch/>
        </p:blipFill>
        <p:spPr bwMode="auto">
          <a:xfrm>
            <a:off x="5067237" y="2032328"/>
            <a:ext cx="3033155" cy="12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7270" y="32794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Empty state</a:t>
            </a:r>
            <a:endParaRPr lang="ko-KR" alt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39698" y="327738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Liquid-filled state</a:t>
            </a:r>
            <a:endParaRPr lang="ko-KR" altLang="en-US" sz="1600" b="1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10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50545" y="1155950"/>
            <a:ext cx="8785951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Electric and magnetic responses of the proposed sensor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95066" y="1590517"/>
            <a:ext cx="8991469" cy="1653626"/>
            <a:chOff x="71407" y="1785926"/>
            <a:chExt cx="9045095" cy="1633348"/>
          </a:xfrm>
        </p:grpSpPr>
        <p:grpSp>
          <p:nvGrpSpPr>
            <p:cNvPr id="44" name="그룹 43"/>
            <p:cNvGrpSpPr/>
            <p:nvPr/>
          </p:nvGrpSpPr>
          <p:grpSpPr>
            <a:xfrm>
              <a:off x="4643438" y="1785926"/>
              <a:ext cx="4473064" cy="1366847"/>
              <a:chOff x="4643438" y="1766877"/>
              <a:chExt cx="4473064" cy="1366847"/>
            </a:xfrm>
          </p:grpSpPr>
          <p:pic>
            <p:nvPicPr>
              <p:cNvPr id="37" name="Picture 14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2765" y="1766877"/>
                <a:ext cx="2353737" cy="135732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36" name="Picture 14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6"/>
              <a:stretch>
                <a:fillRect/>
              </a:stretch>
            </p:blipFill>
            <p:spPr bwMode="auto">
              <a:xfrm>
                <a:off x="4643438" y="1776402"/>
                <a:ext cx="2264009" cy="135732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grpSp>
          <p:nvGrpSpPr>
            <p:cNvPr id="43" name="그룹 42"/>
            <p:cNvGrpSpPr/>
            <p:nvPr/>
          </p:nvGrpSpPr>
          <p:grpSpPr>
            <a:xfrm>
              <a:off x="71407" y="1787145"/>
              <a:ext cx="4625626" cy="1393299"/>
              <a:chOff x="71407" y="1780796"/>
              <a:chExt cx="4625626" cy="1393299"/>
            </a:xfrm>
          </p:grpSpPr>
          <p:pic>
            <p:nvPicPr>
              <p:cNvPr id="35" name="Picture 13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423" y="1780796"/>
                <a:ext cx="2339610" cy="138817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34" name="Picture 13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07" y="1785926"/>
                <a:ext cx="2343240" cy="138816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sp>
          <p:nvSpPr>
            <p:cNvPr id="42" name="직사각형 41"/>
            <p:cNvSpPr/>
            <p:nvPr/>
          </p:nvSpPr>
          <p:spPr>
            <a:xfrm>
              <a:off x="1426303" y="3111497"/>
              <a:ext cx="15881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ea typeface="나눔고딕 ExtraBold" pitchFamily="50" charset="-127"/>
                </a:rPr>
                <a:t>&lt; </a:t>
              </a:r>
              <a:r>
                <a:rPr lang="en-US" altLang="ko-KR" sz="1400" b="1" dirty="0" smtClean="0">
                  <a:ea typeface="맑은 고딕" pitchFamily="50" charset="-127"/>
                </a:rPr>
                <a:t>Empty state </a:t>
              </a:r>
              <a:r>
                <a:rPr lang="en-US" altLang="ko-KR" sz="1400" b="1" dirty="0" smtClean="0">
                  <a:ea typeface="나눔고딕 ExtraBold" pitchFamily="50" charset="-127"/>
                </a:rPr>
                <a:t>&gt;</a:t>
              </a:r>
              <a:endParaRPr lang="en-US" altLang="ko-KR" sz="1400" b="1" dirty="0">
                <a:ea typeface="나눔고딕 ExtraBold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390308" y="3111497"/>
              <a:ext cx="23110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ea typeface="나눔고딕 ExtraBold" pitchFamily="50" charset="-127"/>
                </a:rPr>
                <a:t>&lt; </a:t>
              </a:r>
              <a:r>
                <a:rPr lang="en-US" altLang="ko-KR" sz="1400" b="1" dirty="0" smtClean="0">
                  <a:ea typeface="맑은 고딕" pitchFamily="50" charset="-127"/>
                </a:rPr>
                <a:t>Filling with DI water </a:t>
              </a:r>
              <a:r>
                <a:rPr lang="en-US" altLang="ko-KR" sz="1400" b="1" dirty="0" smtClean="0">
                  <a:ea typeface="나눔고딕 ExtraBold" pitchFamily="50" charset="-127"/>
                </a:rPr>
                <a:t>&gt;</a:t>
              </a:r>
              <a:endParaRPr lang="en-US" altLang="ko-KR" sz="1400" b="1" dirty="0">
                <a:ea typeface="나눔고딕 ExtraBold" pitchFamily="50" charset="-127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79511" y="5029200"/>
            <a:ext cx="87139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100" b="1" dirty="0" smtClean="0">
                <a:latin typeface="+mj-lt"/>
                <a:ea typeface="맑은 고딕" pitchFamily="50" charset="-127"/>
              </a:rPr>
              <a:t>The electric and magnetic responses of the proposed chemical sensor can be understood by investigating the electric and magnetic field distributions.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100" b="1" dirty="0" smtClean="0">
                <a:latin typeface="+mj-lt"/>
                <a:ea typeface="맑은 고딕" pitchFamily="50" charset="-127"/>
              </a:rPr>
              <a:t>When the microfluidic channel is in the </a:t>
            </a:r>
            <a:r>
              <a:rPr lang="en-US" altLang="ko-KR" sz="11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empty state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, the electric and magnetic fields are strongly distributed around the SRCR at </a:t>
            </a:r>
            <a:r>
              <a:rPr lang="en-US" altLang="ko-KR" sz="11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12.12GHz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100" b="1" dirty="0" smtClean="0">
                <a:latin typeface="+mj-lt"/>
                <a:ea typeface="맑은 고딕" pitchFamily="50" charset="-127"/>
              </a:rPr>
              <a:t>The strong electric and magnetic responses are only generated at </a:t>
            </a:r>
            <a:r>
              <a:rPr lang="en-US" altLang="ko-KR" sz="1100" b="1" dirty="0" smtClean="0">
                <a:solidFill>
                  <a:srgbClr val="1A2EEC"/>
                </a:solidFill>
                <a:latin typeface="+mj-lt"/>
                <a:ea typeface="맑은 고딕" pitchFamily="50" charset="-127"/>
              </a:rPr>
              <a:t>10.64GHz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 for a </a:t>
            </a:r>
            <a:r>
              <a:rPr lang="en-US" altLang="ko-KR" sz="1100" b="1" dirty="0" smtClean="0">
                <a:solidFill>
                  <a:srgbClr val="1A2EEC"/>
                </a:solidFill>
                <a:latin typeface="+mj-lt"/>
                <a:ea typeface="맑은 고딕" pitchFamily="50" charset="-127"/>
              </a:rPr>
              <a:t>20%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 concentration, and only at </a:t>
            </a:r>
            <a:r>
              <a:rPr lang="en-US" altLang="ko-KR" sz="11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</a:rPr>
              <a:t>11.33GHz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 for an </a:t>
            </a:r>
            <a:r>
              <a:rPr lang="en-US" altLang="ko-KR" sz="11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맑은 고딕" pitchFamily="50" charset="-127"/>
              </a:rPr>
              <a:t>80%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 concentration of the ethanol.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100" b="1" dirty="0" smtClean="0">
                <a:latin typeface="+mj-lt"/>
                <a:ea typeface="맑은 고딕" pitchFamily="50" charset="-127"/>
              </a:rPr>
              <a:t>The proposed chemical sensor has its electric and magnetic resonance at different frequencies in accordance with the </a:t>
            </a:r>
            <a:r>
              <a:rPr lang="en-US" altLang="ko-KR" sz="1100" b="1" u="sng" dirty="0" smtClean="0">
                <a:latin typeface="+mj-lt"/>
                <a:ea typeface="맑은 고딕" pitchFamily="50" charset="-127"/>
              </a:rPr>
              <a:t>types and concentrations</a:t>
            </a:r>
            <a:r>
              <a:rPr lang="en-US" altLang="ko-KR" sz="1100" b="1" dirty="0" smtClean="0">
                <a:latin typeface="+mj-lt"/>
                <a:ea typeface="맑은 고딕" pitchFamily="50" charset="-127"/>
              </a:rPr>
              <a:t> of the substances that fill the microfluidic channels.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100" b="1" dirty="0" smtClean="0">
                <a:latin typeface="+mj-lt"/>
                <a:ea typeface="맑은 고딕" pitchFamily="50" charset="-127"/>
              </a:rPr>
              <a:t>Using this principle, the proposed sensor can detect the concentrations of the ethanol injected into the microfluidic channels.</a:t>
            </a:r>
          </a:p>
        </p:txBody>
      </p:sp>
      <p:grpSp>
        <p:nvGrpSpPr>
          <p:cNvPr id="60" name="그룹 59"/>
          <p:cNvGrpSpPr/>
          <p:nvPr/>
        </p:nvGrpSpPr>
        <p:grpSpPr>
          <a:xfrm>
            <a:off x="95066" y="3221282"/>
            <a:ext cx="8991469" cy="1764198"/>
            <a:chOff x="9559951" y="1742219"/>
            <a:chExt cx="9137689" cy="1780244"/>
          </a:xfrm>
        </p:grpSpPr>
        <p:pic>
          <p:nvPicPr>
            <p:cNvPr id="50" name="Picture 15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8156" y="1765288"/>
              <a:ext cx="2349484" cy="15083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49" name="Picture 1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2948" y="1749242"/>
              <a:ext cx="2385827" cy="15083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48" name="Picture 16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4537" y="1765486"/>
              <a:ext cx="2417488" cy="14996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47" name="Picture 16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"/>
            <a:stretch>
              <a:fillRect/>
            </a:stretch>
          </p:blipFill>
          <p:spPr bwMode="auto">
            <a:xfrm>
              <a:off x="9559951" y="1742219"/>
              <a:ext cx="2324125" cy="14996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58" name="직사각형 57"/>
            <p:cNvSpPr/>
            <p:nvPr/>
          </p:nvSpPr>
          <p:spPr>
            <a:xfrm>
              <a:off x="15287700" y="3214686"/>
              <a:ext cx="16385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ea typeface="나눔고딕 ExtraBold" pitchFamily="50" charset="-127"/>
                </a:rPr>
                <a:t>&lt; </a:t>
              </a:r>
              <a:r>
                <a:rPr lang="en-US" altLang="ko-KR" sz="1400" b="1" dirty="0" smtClean="0">
                  <a:ea typeface="맑은 고딕" pitchFamily="50" charset="-127"/>
                </a:rPr>
                <a:t>Ethanol 80% </a:t>
              </a:r>
              <a:r>
                <a:rPr lang="en-US" altLang="ko-KR" sz="1400" b="1" dirty="0" smtClean="0">
                  <a:ea typeface="나눔고딕 ExtraBold" pitchFamily="50" charset="-127"/>
                </a:rPr>
                <a:t>&gt;</a:t>
              </a:r>
              <a:endParaRPr lang="en-US" altLang="ko-KR" sz="1400" b="1" dirty="0">
                <a:ea typeface="나눔고딕 ExtraBold" pitchFamily="50" charset="-127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0787106" y="3214686"/>
              <a:ext cx="16385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 dirty="0" smtClean="0">
                  <a:ea typeface="나눔고딕 ExtraBold" pitchFamily="50" charset="-127"/>
                </a:rPr>
                <a:t>&lt; </a:t>
              </a:r>
              <a:r>
                <a:rPr lang="en-US" altLang="ko-KR" sz="1400" b="1" dirty="0" smtClean="0">
                  <a:ea typeface="맑은 고딕" pitchFamily="50" charset="-127"/>
                </a:rPr>
                <a:t>Ethanol 20% </a:t>
              </a:r>
              <a:r>
                <a:rPr lang="en-US" altLang="ko-KR" sz="1400" b="1" dirty="0" smtClean="0">
                  <a:ea typeface="나눔고딕 ExtraBold" pitchFamily="50" charset="-127"/>
                </a:rPr>
                <a:t>&gt;</a:t>
              </a:r>
              <a:endParaRPr lang="en-US" altLang="ko-KR" sz="1400" b="1" dirty="0">
                <a:ea typeface="나눔고딕 ExtraBold" pitchFamily="50" charset="-127"/>
              </a:endParaRPr>
            </a:p>
          </p:txBody>
        </p:sp>
      </p:grp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4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50545" y="1155950"/>
            <a:ext cx="8785951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Relative permittivity and permeability of proposed metamaterial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79511" y="5910590"/>
            <a:ext cx="871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100" b="1" dirty="0" smtClean="0">
                <a:latin typeface="+mj-lt"/>
                <a:ea typeface="맑은 고딕" pitchFamily="50" charset="-127"/>
              </a:rPr>
              <a:t>Real and imaginary values of simulated relative permittivity and permeability for (a) empty state, (b) filled with DI-Water, and (c) 20% and (d) 80% concentrations of the ethanol (vertical lines indicate the resonant frequencies).  </a:t>
            </a: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588" y="1531241"/>
            <a:ext cx="6416825" cy="4259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3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50545" y="1155950"/>
            <a:ext cx="8785951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Reaction of laminating film with different chemicals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sp>
        <p:nvSpPr>
          <p:cNvPr id="8" name="직사각형 45"/>
          <p:cNvSpPr/>
          <p:nvPr/>
        </p:nvSpPr>
        <p:spPr>
          <a:xfrm>
            <a:off x="282592" y="1736229"/>
            <a:ext cx="871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The absorptivity of the proposed chemical sensor is measured for different liquids.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However, the type of liquid is limited because the adhesive laminating film is reacted with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Acetone, Propanol, Benzene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 and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Tetrahydrofuran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 as shown in the figure below.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When the laminating film with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0.06 mm thickness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 reacts to Acetone, Propanol, Benzene and Tetrahydrofuran, the film gets </a:t>
            </a:r>
            <a:r>
              <a:rPr lang="en-US" altLang="ko-KR" sz="1600" b="1" dirty="0" smtClean="0">
                <a:solidFill>
                  <a:srgbClr val="1A2EEC"/>
                </a:solidFill>
                <a:latin typeface="+mj-lt"/>
                <a:ea typeface="맑은 고딕" pitchFamily="50" charset="-127"/>
              </a:rPr>
              <a:t>thicket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 to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0.296, 0.29, 0.31 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and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맑은 고딕" pitchFamily="50" charset="-127"/>
              </a:rPr>
              <a:t> 0.42 mm</a:t>
            </a:r>
            <a:r>
              <a:rPr lang="en-US" altLang="ko-KR" sz="1600" b="1" dirty="0" smtClean="0">
                <a:latin typeface="+mj-lt"/>
                <a:ea typeface="맑은 고딕" pitchFamily="50" charset="-127"/>
              </a:rPr>
              <a:t>, respectively. </a:t>
            </a:r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en-US" altLang="ko-KR" sz="1600" b="1" dirty="0" smtClean="0">
                <a:latin typeface="+mj-lt"/>
                <a:ea typeface="맑은 고딕" pitchFamily="50" charset="-127"/>
              </a:rPr>
              <a:t>Therefore the proposed sensor cannot be used for these mentioned chemicals because the microfluidic channel gets stuck.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4191000"/>
            <a:ext cx="9144000" cy="1689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8" y="1484784"/>
            <a:ext cx="4065905" cy="343662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7" y="3068960"/>
            <a:ext cx="3686261" cy="3563140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/>
        </p:nvSpPr>
        <p:spPr>
          <a:xfrm>
            <a:off x="4499992" y="1484784"/>
            <a:ext cx="45085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ea"/>
                <a:ea typeface="+mj-ea"/>
              </a:rPr>
              <a:t>The absorptivity can be calculated by,</a:t>
            </a:r>
            <a:endParaRPr lang="en-US" altLang="ko-KR" sz="1600" b="1" dirty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endParaRPr lang="en-US" altLang="ko-KR" sz="1600" b="1" dirty="0" smtClean="0">
              <a:latin typeface="+mj-ea"/>
              <a:ea typeface="+mj-ea"/>
            </a:endParaRPr>
          </a:p>
          <a:p>
            <a:r>
              <a:rPr lang="en-US" altLang="ko-KR" sz="1600" b="1" dirty="0" smtClean="0">
                <a:latin typeface="+mj-ea"/>
                <a:ea typeface="+mj-ea"/>
              </a:rPr>
              <a:t>    But, transmission is zero because of</a:t>
            </a:r>
          </a:p>
          <a:p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latin typeface="+mj-ea"/>
                <a:ea typeface="+mj-ea"/>
              </a:rPr>
              <a:t>   the metallic bottom layer.</a:t>
            </a:r>
          </a:p>
          <a:p>
            <a:endParaRPr lang="en-US" altLang="ko-KR" sz="1600" b="1" dirty="0" smtClean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ea"/>
                <a:ea typeface="+mj-ea"/>
              </a:rPr>
              <a:t>Two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WR-90 waveguide adapters </a:t>
            </a:r>
            <a:r>
              <a:rPr lang="en-US" altLang="ko-KR" sz="1600" b="1" dirty="0" smtClean="0">
                <a:latin typeface="+mj-ea"/>
                <a:ea typeface="+mj-ea"/>
              </a:rPr>
              <a:t>and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Anritsu MS2038C network analyzer</a:t>
            </a:r>
            <a:r>
              <a:rPr lang="en-US" altLang="ko-KR" sz="1600" b="1" dirty="0" smtClean="0">
                <a:latin typeface="+mj-ea"/>
                <a:ea typeface="+mj-ea"/>
              </a:rPr>
              <a:t> are used for measurement.</a:t>
            </a:r>
          </a:p>
          <a:p>
            <a:pPr marL="285750" indent="-285750">
              <a:buFontTx/>
              <a:buChar char="-"/>
            </a:pPr>
            <a:endParaRPr lang="en-US" altLang="ko-KR" sz="1600" b="1" dirty="0" smtClean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ea"/>
                <a:ea typeface="+mj-ea"/>
              </a:rPr>
              <a:t>The waveguides are placed on the top and bottom of the prototype sample, and the reflection coefficients were measured.</a:t>
            </a:r>
          </a:p>
          <a:p>
            <a:pPr marL="285750" indent="-285750">
              <a:buFontTx/>
              <a:buChar char="-"/>
            </a:pPr>
            <a:endParaRPr lang="en-US" altLang="ko-KR" sz="1600" b="1" dirty="0" smtClean="0">
              <a:latin typeface="+mj-ea"/>
              <a:ea typeface="+mj-ea"/>
            </a:endParaRP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ea"/>
              </a:rPr>
              <a:t>We used the dominant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TE</a:t>
            </a:r>
            <a:r>
              <a:rPr lang="en-US" altLang="ko-KR" sz="1600" b="1" baseline="-25000" dirty="0" smtClean="0">
                <a:solidFill>
                  <a:srgbClr val="FF0000"/>
                </a:solidFill>
                <a:latin typeface="+mj-ea"/>
              </a:rPr>
              <a:t>10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 mode</a:t>
            </a:r>
            <a:r>
              <a:rPr lang="en-US" altLang="ko-KR" sz="1600" b="1" dirty="0" smtClean="0">
                <a:latin typeface="+mj-ea"/>
              </a:rPr>
              <a:t> of WR-90, the incident wave from WR-90 into the prototype sample is longitudinal.</a:t>
            </a:r>
          </a:p>
          <a:p>
            <a:pPr marL="285750" indent="-285750">
              <a:buFontTx/>
              <a:buChar char="-"/>
            </a:pPr>
            <a:endParaRPr lang="en-US" altLang="ko-KR" sz="1600" b="1" dirty="0" smtClean="0">
              <a:latin typeface="+mj-ea"/>
            </a:endParaRP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ea"/>
              </a:rPr>
              <a:t>Therefore, we placed the prototype sample horizontally.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Waveguide measurement setup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70" name="개체 269"/>
          <p:cNvGraphicFramePr>
            <a:graphicFrameLocks noChangeAspect="1"/>
          </p:cNvGraphicFramePr>
          <p:nvPr>
            <p:extLst/>
          </p:nvPr>
        </p:nvGraphicFramePr>
        <p:xfrm>
          <a:off x="5321820" y="1710235"/>
          <a:ext cx="29225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7" imgW="2044440" imgH="279360" progId="">
                  <p:embed/>
                </p:oleObj>
              </mc:Choice>
              <mc:Fallback>
                <p:oleObj name="Equation" r:id="rId7" imgW="2044440" imgH="279360" progId="">
                  <p:embed/>
                  <p:pic>
                    <p:nvPicPr>
                      <p:cNvPr id="270" name="개체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820" y="1710235"/>
                        <a:ext cx="292258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4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51682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The proposed sensor has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92.9%</a:t>
            </a:r>
            <a:r>
              <a:rPr lang="en-US" altLang="ko-KR" sz="1400" b="1" dirty="0">
                <a:latin typeface="+mj-ea"/>
              </a:rPr>
              <a:t> absorptivity at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12.12 GHz</a:t>
            </a:r>
            <a:r>
              <a:rPr lang="en-US" altLang="ko-KR" sz="1400" b="1" dirty="0">
                <a:latin typeface="+mj-ea"/>
              </a:rPr>
              <a:t> in the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empty</a:t>
            </a:r>
            <a:r>
              <a:rPr lang="en-US" altLang="ko-KR" sz="1400" b="1" dirty="0">
                <a:latin typeface="+mj-ea"/>
              </a:rPr>
              <a:t> state of the channel.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When the liquids are injected into the channel, the resonant frequency shifts to 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11.46 GHz </a:t>
            </a:r>
            <a:r>
              <a:rPr lang="en-US" altLang="ko-KR" sz="1400" b="1" dirty="0">
                <a:latin typeface="+mj-ea"/>
              </a:rPr>
              <a:t>(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ethanol</a:t>
            </a:r>
            <a:r>
              <a:rPr lang="en-US" altLang="ko-KR" sz="1400" b="1" dirty="0">
                <a:latin typeface="+mj-ea"/>
              </a:rPr>
              <a:t>), </a:t>
            </a:r>
            <a:r>
              <a:rPr lang="en-US" altLang="ko-KR" sz="1400" b="1" dirty="0">
                <a:solidFill>
                  <a:srgbClr val="00B050"/>
                </a:solidFill>
                <a:latin typeface="+mj-ea"/>
              </a:rPr>
              <a:t>10.54 GHz </a:t>
            </a:r>
            <a:r>
              <a:rPr lang="en-US" altLang="ko-KR" sz="1400" b="1" dirty="0">
                <a:latin typeface="+mj-ea"/>
              </a:rPr>
              <a:t>(</a:t>
            </a:r>
            <a:r>
              <a:rPr lang="en-US" altLang="ko-KR" sz="1400" b="1" dirty="0">
                <a:solidFill>
                  <a:srgbClr val="00B050"/>
                </a:solidFill>
                <a:latin typeface="+mj-ea"/>
              </a:rPr>
              <a:t>tap water</a:t>
            </a:r>
            <a:r>
              <a:rPr lang="en-US" altLang="ko-KR" sz="1400" b="1" dirty="0">
                <a:latin typeface="+mj-ea"/>
              </a:rPr>
              <a:t>), and </a:t>
            </a:r>
            <a:r>
              <a:rPr lang="en-US" altLang="ko-KR" sz="1400" b="1" dirty="0">
                <a:solidFill>
                  <a:srgbClr val="7030A0"/>
                </a:solidFill>
                <a:latin typeface="+mj-ea"/>
              </a:rPr>
              <a:t>10.42 GHz</a:t>
            </a:r>
            <a:r>
              <a:rPr lang="en-US" altLang="ko-KR" sz="1400" b="1" dirty="0">
                <a:latin typeface="+mj-ea"/>
              </a:rPr>
              <a:t> (</a:t>
            </a:r>
            <a:r>
              <a:rPr lang="en-US" altLang="ko-KR" sz="1400" b="1" dirty="0">
                <a:solidFill>
                  <a:srgbClr val="7030A0"/>
                </a:solidFill>
                <a:latin typeface="+mj-ea"/>
              </a:rPr>
              <a:t>DI water</a:t>
            </a:r>
            <a:r>
              <a:rPr lang="en-US" altLang="ko-KR" sz="1400" b="1" dirty="0">
                <a:latin typeface="+mj-ea"/>
              </a:rPr>
              <a:t>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When the polarization is changed, the proposed chemical sensor produces almost the same results.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Simulation and measurement results for different liquids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524000" y="4876800"/>
            <a:ext cx="2209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Different liquids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06799" y="4876800"/>
            <a:ext cx="1868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Polarizations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pic>
        <p:nvPicPr>
          <p:cNvPr id="12" name="그림 11" descr="C:\Users\HKKs\Desktop\Sensor and Actuator B\Revision\figure\figure 10 (b)1.bmp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38" y="1533737"/>
            <a:ext cx="4453862" cy="33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 descr="C:\Users\HKKs\Desktop\Sensor and Actuator B\Revision\figure 10 (a).bmp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" y="1531496"/>
            <a:ext cx="4572000" cy="32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6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6215074" cy="5804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of Today’s Talk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82" y="1658483"/>
            <a:ext cx="6686256" cy="321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Research Background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Design and Structure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 and Discussion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35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6"/>
    </mc:Choice>
    <mc:Fallback xmlns="">
      <p:transition spd="slow" advTm="466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0" y="4817184"/>
                <a:ext cx="91440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200" b="1" dirty="0" smtClean="0">
                    <a:latin typeface="+mj-ea"/>
                  </a:rPr>
                  <a:t>The </a:t>
                </a:r>
                <a:r>
                  <a:rPr lang="en-US" altLang="ko-KR" sz="1200" b="1" dirty="0">
                    <a:latin typeface="+mj-ea"/>
                  </a:rPr>
                  <a:t>performance of the prototype sample is measured using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</a:rPr>
                  <a:t>Ethanol</a:t>
                </a:r>
                <a:r>
                  <a:rPr lang="en-US" altLang="ko-KR" sz="1200" b="1" dirty="0" smtClean="0">
                    <a:latin typeface="+mj-ea"/>
                  </a:rPr>
                  <a:t> </a:t>
                </a:r>
                <a:r>
                  <a:rPr lang="en-US" altLang="ko-KR" sz="1200" b="1" dirty="0">
                    <a:latin typeface="+mj-ea"/>
                  </a:rPr>
                  <a:t>diluted with DI </a:t>
                </a:r>
                <a:r>
                  <a:rPr lang="en-US" altLang="ko-KR" sz="1200" b="1" dirty="0" smtClean="0">
                    <a:latin typeface="+mj-ea"/>
                  </a:rPr>
                  <a:t>water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, from 0% (DI water 100%) to 100%.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200" b="1" dirty="0" smtClean="0">
                    <a:latin typeface="+mj-ea"/>
                    <a:ea typeface="+mj-ea"/>
                  </a:rPr>
                  <a:t>When the concentration of ethanol is changed from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 5% 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to </a:t>
                </a:r>
                <a:r>
                  <a:rPr lang="en-US" altLang="ko-KR" sz="1200" b="1" dirty="0" smtClean="0">
                    <a:solidFill>
                      <a:srgbClr val="1A2EEC"/>
                    </a:solidFill>
                    <a:latin typeface="+mj-ea"/>
                    <a:ea typeface="+mj-ea"/>
                  </a:rPr>
                  <a:t>80%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, the resonant frequency of the proposed sensor is observed to shift linearly from </a:t>
                </a:r>
                <a:r>
                  <a:rPr lang="en-US" altLang="ko-KR" sz="1200" b="1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10.49 GHz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 to </a:t>
                </a:r>
                <a:r>
                  <a:rPr lang="en-US" altLang="ko-KR" sz="1200" b="1" dirty="0" smtClean="0">
                    <a:solidFill>
                      <a:srgbClr val="1A2EEC"/>
                    </a:solidFill>
                    <a:latin typeface="+mj-ea"/>
                    <a:ea typeface="+mj-ea"/>
                  </a:rPr>
                  <a:t>11.33 GHz</a:t>
                </a:r>
                <a:r>
                  <a:rPr lang="en-US" altLang="ko-KR" sz="1200" b="1" dirty="0" smtClean="0">
                    <a:latin typeface="+mj-ea"/>
                    <a:ea typeface="+mj-ea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200" b="1" dirty="0" smtClean="0">
                    <a:latin typeface="+mj-ea"/>
                    <a:ea typeface="+mj-ea"/>
                  </a:rPr>
                  <a:t>From the resonant frequency shift, sensitivity of the proposed sensor can be defined.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2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ko-KR" sz="12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𝑮𝑯𝒛</m:t>
                    </m:r>
                  </m:oMath>
                </a14:m>
                <a:r>
                  <a:rPr lang="en-US" altLang="ko-KR" sz="1200" b="1" dirty="0" smtClean="0">
                    <a:latin typeface="+mj-ea"/>
                  </a:rPr>
                  <a:t>    ( a = 0.0105 [GHz/%], sensitivity )</a:t>
                </a:r>
                <a:endParaRPr lang="en-US" altLang="ko-KR" sz="1200" b="1" dirty="0" smtClean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17184"/>
                <a:ext cx="91440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Measurement results for different concentration of Ethanol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56118" y="4544364"/>
            <a:ext cx="2817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Measured absorptivity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46410" y="4544364"/>
            <a:ext cx="3075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Resonant frequency shift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pic>
        <p:nvPicPr>
          <p:cNvPr id="12" name="그림 11" descr="C:\Users\HKKs\Desktop\Sensor and Actuator B\Revision\figure\figure 11 (a)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3" y="1511017"/>
            <a:ext cx="4229100" cy="3105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그룹 9"/>
          <p:cNvGrpSpPr/>
          <p:nvPr/>
        </p:nvGrpSpPr>
        <p:grpSpPr>
          <a:xfrm>
            <a:off x="4621767" y="1527683"/>
            <a:ext cx="4229100" cy="3067050"/>
            <a:chOff x="4621767" y="1527683"/>
            <a:chExt cx="4229100" cy="3067050"/>
          </a:xfrm>
        </p:grpSpPr>
        <p:pic>
          <p:nvPicPr>
            <p:cNvPr id="13" name="그림 12" descr="C:\Users\HKKs\Desktop\Sensor and Actuator B\Revision\figure\figure 7 (b).bmp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767" y="1527683"/>
              <a:ext cx="4229100" cy="3067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직선 연결선 3"/>
            <p:cNvCxnSpPr/>
            <p:nvPr/>
          </p:nvCxnSpPr>
          <p:spPr>
            <a:xfrm flipV="1">
              <a:off x="5254797" y="1775374"/>
              <a:ext cx="3528392" cy="230425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90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5029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latin typeface="+mj-ea"/>
              </a:rPr>
              <a:t>The </a:t>
            </a:r>
            <a:r>
              <a:rPr lang="en-US" altLang="ko-KR" sz="1400" b="1" dirty="0">
                <a:latin typeface="+mj-ea"/>
              </a:rPr>
              <a:t>performance of the prototype sample is measured using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Methanol</a:t>
            </a:r>
            <a:r>
              <a:rPr lang="en-US" altLang="ko-KR" sz="1400" b="1" dirty="0" smtClean="0">
                <a:latin typeface="+mj-ea"/>
              </a:rPr>
              <a:t> </a:t>
            </a:r>
            <a:r>
              <a:rPr lang="en-US" altLang="ko-KR" sz="1400" b="1" dirty="0">
                <a:latin typeface="+mj-ea"/>
              </a:rPr>
              <a:t>diluted with DI </a:t>
            </a:r>
            <a:r>
              <a:rPr lang="en-US" altLang="ko-KR" sz="1400" b="1" dirty="0" smtClean="0">
                <a:latin typeface="+mj-ea"/>
              </a:rPr>
              <a:t>water</a:t>
            </a:r>
            <a:r>
              <a:rPr lang="en-US" altLang="ko-KR" sz="1400" b="1" dirty="0" smtClean="0">
                <a:latin typeface="+mj-ea"/>
                <a:ea typeface="+mj-ea"/>
              </a:rPr>
              <a:t>, from 0% (DI water 100%) to 100%.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When the concentration of </a:t>
            </a:r>
            <a:r>
              <a:rPr lang="en-US" altLang="ko-KR" sz="1400" b="1" dirty="0" smtClean="0">
                <a:latin typeface="+mj-ea"/>
              </a:rPr>
              <a:t>Methanol </a:t>
            </a:r>
            <a:r>
              <a:rPr lang="en-US" altLang="ko-KR" sz="1400" b="1" dirty="0">
                <a:latin typeface="+mj-ea"/>
              </a:rPr>
              <a:t>is changed from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0%</a:t>
            </a:r>
            <a:r>
              <a:rPr lang="en-US" altLang="ko-KR" sz="1400" b="1" dirty="0" smtClean="0">
                <a:latin typeface="+mj-ea"/>
              </a:rPr>
              <a:t> </a:t>
            </a:r>
            <a:r>
              <a:rPr lang="en-US" altLang="ko-KR" sz="1400" b="1" dirty="0">
                <a:latin typeface="+mj-ea"/>
              </a:rPr>
              <a:t>to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100%</a:t>
            </a:r>
            <a:r>
              <a:rPr lang="en-US" altLang="ko-KR" sz="1400" b="1" dirty="0" smtClean="0">
                <a:latin typeface="+mj-ea"/>
              </a:rPr>
              <a:t>, </a:t>
            </a:r>
            <a:r>
              <a:rPr lang="en-US" altLang="ko-KR" sz="1400" b="1" dirty="0">
                <a:latin typeface="+mj-ea"/>
              </a:rPr>
              <a:t>the resonant frequency of the proposed sensor is observed to shift </a:t>
            </a:r>
            <a:r>
              <a:rPr lang="en-US" altLang="ko-KR" sz="1400" b="1" dirty="0" smtClean="0">
                <a:latin typeface="+mj-ea"/>
              </a:rPr>
              <a:t>from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10.25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GHz</a:t>
            </a:r>
            <a:r>
              <a:rPr lang="en-US" altLang="ko-KR" sz="1400" b="1" dirty="0">
                <a:latin typeface="+mj-ea"/>
              </a:rPr>
              <a:t> to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11.2 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GHz</a:t>
            </a:r>
            <a:r>
              <a:rPr lang="en-US" altLang="ko-KR" sz="1400" b="1" dirty="0" smtClean="0">
                <a:latin typeface="+mj-ea"/>
              </a:rPr>
              <a:t>.</a:t>
            </a:r>
            <a:endParaRPr lang="en-US" altLang="ko-KR" sz="1400" b="1" dirty="0">
              <a:latin typeface="+mj-ea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Measurement results for different concentration of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M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ethanol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56118" y="4544364"/>
            <a:ext cx="2817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Measured absorptivity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46410" y="4544364"/>
            <a:ext cx="3075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Resonant frequency shift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25886"/>
            <a:ext cx="78486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49643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latin typeface="+mj-ea"/>
              </a:rPr>
              <a:t>The </a:t>
            </a:r>
            <a:r>
              <a:rPr lang="en-US" altLang="ko-KR" sz="1400" b="1" dirty="0">
                <a:latin typeface="+mj-ea"/>
              </a:rPr>
              <a:t>performance of the prototype sample is measured using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Acetonitrile</a:t>
            </a:r>
            <a:r>
              <a:rPr lang="en-US" altLang="ko-KR" sz="1400" b="1" dirty="0" smtClean="0">
                <a:latin typeface="+mj-ea"/>
              </a:rPr>
              <a:t> </a:t>
            </a:r>
            <a:r>
              <a:rPr lang="en-US" altLang="ko-KR" sz="1400" b="1" dirty="0">
                <a:latin typeface="+mj-ea"/>
              </a:rPr>
              <a:t>diluted with DI </a:t>
            </a:r>
            <a:r>
              <a:rPr lang="en-US" altLang="ko-KR" sz="1400" b="1" dirty="0" smtClean="0">
                <a:latin typeface="+mj-ea"/>
              </a:rPr>
              <a:t>water</a:t>
            </a:r>
            <a:r>
              <a:rPr lang="en-US" altLang="ko-KR" sz="1400" b="1" dirty="0" smtClean="0">
                <a:latin typeface="+mj-ea"/>
                <a:ea typeface="+mj-ea"/>
              </a:rPr>
              <a:t>, from 0% (DI water 100%) to 100%.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When the concentration of </a:t>
            </a:r>
            <a:r>
              <a:rPr lang="en-US" altLang="ko-KR" sz="1400" b="1" dirty="0" smtClean="0">
                <a:latin typeface="+mj-ea"/>
              </a:rPr>
              <a:t>Acetonitrile </a:t>
            </a:r>
            <a:r>
              <a:rPr lang="en-US" altLang="ko-KR" sz="1400" b="1" dirty="0">
                <a:latin typeface="+mj-ea"/>
              </a:rPr>
              <a:t>is changed from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0% </a:t>
            </a:r>
            <a:r>
              <a:rPr lang="en-US" altLang="ko-KR" sz="1400" b="1" dirty="0">
                <a:latin typeface="+mj-ea"/>
              </a:rPr>
              <a:t>to 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100%</a:t>
            </a:r>
            <a:r>
              <a:rPr lang="en-US" altLang="ko-KR" sz="1400" b="1" dirty="0">
                <a:latin typeface="+mj-ea"/>
              </a:rPr>
              <a:t>, the resonant frequency of the proposed sensor is observed to shift from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10.2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GHz </a:t>
            </a:r>
            <a:r>
              <a:rPr lang="en-US" altLang="ko-KR" sz="1400" b="1" dirty="0">
                <a:latin typeface="+mj-ea"/>
              </a:rPr>
              <a:t>to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11.6 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GHz</a:t>
            </a:r>
            <a:r>
              <a:rPr lang="en-US" altLang="ko-KR" sz="1400" b="1" dirty="0" smtClean="0">
                <a:latin typeface="+mj-ea"/>
              </a:rPr>
              <a:t>.</a:t>
            </a:r>
            <a:endParaRPr lang="en-US" altLang="ko-KR" sz="1400" b="1" dirty="0">
              <a:latin typeface="+mj-ea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Measurement results for different concentration of Acetonitrile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56118" y="4614446"/>
            <a:ext cx="2817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Measured absorptivity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10200" y="4611597"/>
            <a:ext cx="3075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Resonant frequency shift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304" y="1526761"/>
            <a:ext cx="8366082" cy="3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-68388" y="5015228"/>
            <a:ext cx="9212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latin typeface="+mj-ea"/>
              </a:rPr>
              <a:t>The </a:t>
            </a:r>
            <a:r>
              <a:rPr lang="en-US" altLang="ko-KR" sz="1400" b="1" dirty="0">
                <a:latin typeface="+mj-ea"/>
              </a:rPr>
              <a:t>performance of the prototype sample is measured using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Propanol</a:t>
            </a:r>
            <a:r>
              <a:rPr lang="en-US" altLang="ko-KR" sz="1400" b="1" dirty="0" smtClean="0">
                <a:latin typeface="+mj-ea"/>
              </a:rPr>
              <a:t> </a:t>
            </a:r>
            <a:r>
              <a:rPr lang="en-US" altLang="ko-KR" sz="1400" b="1" dirty="0">
                <a:latin typeface="+mj-ea"/>
              </a:rPr>
              <a:t>diluted with DI </a:t>
            </a:r>
            <a:r>
              <a:rPr lang="en-US" altLang="ko-KR" sz="1400" b="1" dirty="0" smtClean="0">
                <a:latin typeface="+mj-ea"/>
              </a:rPr>
              <a:t>water</a:t>
            </a:r>
            <a:r>
              <a:rPr lang="en-US" altLang="ko-KR" sz="1400" b="1" dirty="0" smtClean="0">
                <a:latin typeface="+mj-ea"/>
                <a:ea typeface="+mj-ea"/>
              </a:rPr>
              <a:t>, from 20% (DI water 100%) to 100%.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When the concentration of Acetonitrile is changed from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0%</a:t>
            </a:r>
            <a:r>
              <a:rPr lang="en-US" altLang="ko-KR" sz="1400" b="1" dirty="0">
                <a:latin typeface="+mj-ea"/>
              </a:rPr>
              <a:t> to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80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%</a:t>
            </a:r>
            <a:r>
              <a:rPr lang="en-US" altLang="ko-KR" sz="1400" b="1" dirty="0">
                <a:latin typeface="+mj-ea"/>
              </a:rPr>
              <a:t>, the resonant frequency of the proposed sensor is observed to shift from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10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GHz</a:t>
            </a:r>
            <a:r>
              <a:rPr lang="en-US" altLang="ko-KR" sz="1400" b="1" dirty="0">
                <a:latin typeface="+mj-ea"/>
              </a:rPr>
              <a:t> to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11.15 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GHz</a:t>
            </a:r>
            <a:r>
              <a:rPr lang="en-US" altLang="ko-KR" sz="1400" b="1" dirty="0" smtClean="0">
                <a:latin typeface="+mj-ea"/>
              </a:rPr>
              <a:t>.</a:t>
            </a:r>
            <a:endParaRPr lang="en-US" altLang="ko-KR" sz="1400" b="1" dirty="0" smtClean="0">
              <a:latin typeface="+mj-ea"/>
              <a:ea typeface="+mj-ea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Measurement results for different concentration of Propanol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56118" y="4614446"/>
            <a:ext cx="2817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Measured absorptivity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10200" y="4611597"/>
            <a:ext cx="3075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Resonant frequency shift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88" y="1611812"/>
            <a:ext cx="8057824" cy="30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50158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 smtClean="0">
                <a:latin typeface="+mj-ea"/>
              </a:rPr>
              <a:t>The </a:t>
            </a:r>
            <a:r>
              <a:rPr lang="en-US" altLang="ko-KR" sz="1400" b="1" dirty="0">
                <a:latin typeface="+mj-ea"/>
              </a:rPr>
              <a:t>performance of the prototype sample is measured using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Acetone</a:t>
            </a:r>
            <a:r>
              <a:rPr lang="en-US" altLang="ko-KR" sz="1400" b="1" dirty="0" smtClean="0">
                <a:latin typeface="+mj-ea"/>
              </a:rPr>
              <a:t> </a:t>
            </a:r>
            <a:r>
              <a:rPr lang="en-US" altLang="ko-KR" sz="1400" b="1" dirty="0">
                <a:latin typeface="+mj-ea"/>
              </a:rPr>
              <a:t>diluted with DI </a:t>
            </a:r>
            <a:r>
              <a:rPr lang="en-US" altLang="ko-KR" sz="1400" b="1" dirty="0" smtClean="0">
                <a:latin typeface="+mj-ea"/>
              </a:rPr>
              <a:t>water</a:t>
            </a:r>
            <a:r>
              <a:rPr lang="en-US" altLang="ko-KR" sz="1400" b="1" dirty="0" smtClean="0">
                <a:latin typeface="+mj-ea"/>
                <a:ea typeface="+mj-ea"/>
              </a:rPr>
              <a:t>, from 20% (DI water 100%) to 100%.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latin typeface="+mj-ea"/>
              </a:rPr>
              <a:t>When the concentration of Acetonitrile is changed from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0% </a:t>
            </a:r>
            <a:r>
              <a:rPr lang="en-US" altLang="ko-KR" sz="1400" b="1" dirty="0">
                <a:latin typeface="+mj-ea"/>
              </a:rPr>
              <a:t>to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80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%</a:t>
            </a:r>
            <a:r>
              <a:rPr lang="en-US" altLang="ko-KR" sz="1400" b="1" dirty="0">
                <a:latin typeface="+mj-ea"/>
              </a:rPr>
              <a:t>, the resonant frequency of the proposed sensor is observed to shift from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</a:rPr>
              <a:t>10.1 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GHz </a:t>
            </a:r>
            <a:r>
              <a:rPr lang="en-US" altLang="ko-KR" sz="1400" b="1" dirty="0">
                <a:latin typeface="+mj-ea"/>
              </a:rPr>
              <a:t>to</a:t>
            </a:r>
            <a:r>
              <a:rPr lang="en-US" altLang="ko-KR" sz="14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400" b="1" dirty="0" smtClean="0">
                <a:solidFill>
                  <a:srgbClr val="1A2EEC"/>
                </a:solidFill>
                <a:latin typeface="+mj-ea"/>
              </a:rPr>
              <a:t>10.35 </a:t>
            </a:r>
            <a:r>
              <a:rPr lang="en-US" altLang="ko-KR" sz="1400" b="1" dirty="0">
                <a:solidFill>
                  <a:srgbClr val="1A2EEC"/>
                </a:solidFill>
                <a:latin typeface="+mj-ea"/>
              </a:rPr>
              <a:t>GHz</a:t>
            </a:r>
            <a:r>
              <a:rPr lang="en-US" altLang="ko-KR" sz="1400" b="1" dirty="0" smtClean="0">
                <a:latin typeface="+mj-ea"/>
              </a:rPr>
              <a:t>.</a:t>
            </a:r>
            <a:endParaRPr lang="en-US" altLang="ko-KR" sz="1400" b="1" dirty="0">
              <a:latin typeface="+mj-ea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0545" y="292296"/>
            <a:ext cx="40733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Results and Discussion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5" y="1155950"/>
            <a:ext cx="7849847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Measurement results for different concentration of Acetone</a:t>
            </a:r>
          </a:p>
        </p:txBody>
      </p:sp>
      <p:sp>
        <p:nvSpPr>
          <p:cNvPr id="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B6F068A2-6A7D-4A09-9499-20922B3B9EAA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56118" y="4614446"/>
            <a:ext cx="2817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Measured absorptivity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10200" y="4611597"/>
            <a:ext cx="3075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b="1" dirty="0" smtClean="0">
                <a:ea typeface="나눔고딕 ExtraBold" pitchFamily="50" charset="-127"/>
              </a:rPr>
              <a:t>&lt; Resonant frequency shift &gt;</a:t>
            </a:r>
            <a:endParaRPr lang="en-US" altLang="ko-KR" sz="1600" b="1" dirty="0">
              <a:ea typeface="나눔고딕 ExtraBold" pitchFamily="50" charset="-127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88" y="1552217"/>
            <a:ext cx="8210224" cy="31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6215074" cy="5804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of Today’s Talk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z="1800" b="1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658483"/>
            <a:ext cx="66862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Research Background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Design and Structure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 and Discussion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68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6"/>
    </mc:Choice>
    <mc:Fallback xmlns="">
      <p:transition spd="slow" advTm="4660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181397"/>
            <a:ext cx="88392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700" b="1" dirty="0" smtClean="0"/>
              <a:t> A novel electromagnetic-based ethanol sensor using a microfluidic metamaterial absorber is proposed.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700" b="1" dirty="0"/>
              <a:t> </a:t>
            </a:r>
            <a:r>
              <a:rPr lang="en-US" altLang="ko-KR" sz="1700" b="1" dirty="0"/>
              <a:t>The proposed chemical sensor can detect </a:t>
            </a:r>
            <a:r>
              <a:rPr lang="en-US" altLang="ko-KR" sz="1700" b="1" dirty="0">
                <a:solidFill>
                  <a:srgbClr val="1A2EEC"/>
                </a:solidFill>
              </a:rPr>
              <a:t>ethanol concentrations</a:t>
            </a:r>
            <a:r>
              <a:rPr lang="en-US" altLang="ko-KR" sz="1700" b="1" dirty="0"/>
              <a:t> by </a:t>
            </a:r>
            <a:r>
              <a:rPr lang="en-US" altLang="ko-KR" sz="1700" b="1" dirty="0" smtClean="0"/>
              <a:t>measuring the </a:t>
            </a:r>
            <a:r>
              <a:rPr lang="en-US" altLang="ko-KR" sz="1700" b="1" dirty="0" smtClean="0">
                <a:solidFill>
                  <a:srgbClr val="1A2EEC"/>
                </a:solidFill>
              </a:rPr>
              <a:t>changes in a resonant frequency</a:t>
            </a:r>
            <a:r>
              <a:rPr lang="en-US" altLang="ko-KR" sz="1700" b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700" b="1" dirty="0" smtClean="0"/>
              <a:t> </a:t>
            </a:r>
            <a:r>
              <a:rPr lang="en-US" altLang="ko-KR" sz="1700" b="1" dirty="0"/>
              <a:t>The resonant frequency of the proposed chemical sensor changes from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10.49 GHz </a:t>
            </a:r>
            <a:r>
              <a:rPr lang="en-US" altLang="ko-KR" sz="1700" b="1" dirty="0">
                <a:solidFill>
                  <a:srgbClr val="FF0000"/>
                </a:solidFill>
              </a:rPr>
              <a:t>to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11.46 GHz</a:t>
            </a:r>
            <a:r>
              <a:rPr lang="en-US" altLang="ko-KR" sz="1700" b="1" dirty="0" smtClean="0"/>
              <a:t> </a:t>
            </a:r>
            <a:r>
              <a:rPr lang="en-US" altLang="ko-KR" sz="1700" b="1" dirty="0"/>
              <a:t>when the concentration of </a:t>
            </a:r>
            <a:r>
              <a:rPr lang="en-US" altLang="ko-KR" sz="1700" b="1" dirty="0">
                <a:solidFill>
                  <a:srgbClr val="1A2EEC"/>
                </a:solidFill>
              </a:rPr>
              <a:t>ethanol</a:t>
            </a:r>
            <a:r>
              <a:rPr lang="en-US" altLang="ko-KR" sz="1700" b="1" dirty="0"/>
              <a:t> is varied from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5% </a:t>
            </a:r>
            <a:r>
              <a:rPr lang="en-US" altLang="ko-KR" sz="1700" b="1" dirty="0">
                <a:solidFill>
                  <a:srgbClr val="FF0000"/>
                </a:solidFill>
              </a:rPr>
              <a:t>to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100%</a:t>
            </a:r>
            <a:r>
              <a:rPr lang="en-US" altLang="ko-KR" sz="1700" b="1" dirty="0" smtClean="0"/>
              <a:t>.</a:t>
            </a:r>
            <a:endParaRPr lang="en-US" altLang="ko-KR" sz="17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700" b="1" dirty="0"/>
              <a:t> It is experimentally demonstrated that the proposed sensor is insensitive </a:t>
            </a:r>
            <a:r>
              <a:rPr lang="en-US" altLang="ko-KR" sz="1700" b="1" dirty="0" smtClean="0"/>
              <a:t>to </a:t>
            </a:r>
            <a:r>
              <a:rPr lang="en-US" altLang="ko-KR" sz="1700" b="1" dirty="0"/>
              <a:t>incident </a:t>
            </a:r>
            <a:r>
              <a:rPr lang="en-US" altLang="ko-KR" sz="1700" b="1" dirty="0">
                <a:solidFill>
                  <a:srgbClr val="1A2EEC"/>
                </a:solidFill>
              </a:rPr>
              <a:t>polarization</a:t>
            </a:r>
            <a:r>
              <a:rPr lang="en-US" altLang="ko-KR" sz="1700" b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700" b="1" dirty="0" smtClean="0"/>
              <a:t> It is experimentally verified that the proposed chemical sensor is working up to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100% ethanol</a:t>
            </a:r>
            <a:r>
              <a:rPr lang="en-US" altLang="ko-KR" sz="1700" b="1" dirty="0" smtClean="0"/>
              <a:t>,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 100% methanol</a:t>
            </a:r>
            <a:r>
              <a:rPr lang="en-US" altLang="ko-KR" sz="1700" b="1" dirty="0" smtClean="0"/>
              <a:t>,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100% acetonitrile</a:t>
            </a:r>
            <a:r>
              <a:rPr lang="en-US" altLang="ko-KR" sz="1700" b="1" dirty="0" smtClean="0"/>
              <a:t>,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80% propanol</a:t>
            </a:r>
            <a:r>
              <a:rPr lang="en-US" altLang="ko-KR" sz="1700" b="1" dirty="0" smtClean="0"/>
              <a:t>,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80% acetone</a:t>
            </a:r>
            <a:r>
              <a:rPr lang="en-US" altLang="ko-KR" sz="1700" b="1" dirty="0" smtClean="0"/>
              <a:t> and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5% benzene.</a:t>
            </a:r>
            <a:r>
              <a:rPr lang="en-US" altLang="ko-KR" sz="17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700" b="1" dirty="0"/>
              <a:t> When the proposed metamaterial resonator is extended to a large periodic array</a:t>
            </a:r>
            <a:r>
              <a:rPr lang="en-US" altLang="ko-KR" sz="1700" b="1" dirty="0" smtClean="0"/>
              <a:t>, </a:t>
            </a:r>
            <a:r>
              <a:rPr lang="en-US" altLang="ko-KR" sz="1700" b="1" dirty="0"/>
              <a:t>the </a:t>
            </a:r>
            <a:r>
              <a:rPr lang="en-US" altLang="ko-KR" sz="1700" b="1" dirty="0" smtClean="0"/>
              <a:t>chemical sensor </a:t>
            </a:r>
            <a:r>
              <a:rPr lang="en-US" altLang="ko-KR" sz="1700" b="1" dirty="0"/>
              <a:t>can be effectively used for wireless chemical sensors.</a:t>
            </a:r>
            <a:endParaRPr lang="en-US" altLang="ko-KR" sz="1700" b="1" dirty="0" smtClean="0"/>
          </a:p>
        </p:txBody>
      </p:sp>
      <p:sp>
        <p:nvSpPr>
          <p:cNvPr id="5" name="TextBox 9"/>
          <p:cNvSpPr txBox="1"/>
          <p:nvPr/>
        </p:nvSpPr>
        <p:spPr>
          <a:xfrm>
            <a:off x="214826" y="234075"/>
            <a:ext cx="23503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Conclusion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02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88" y="2604122"/>
            <a:ext cx="3452624" cy="18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57320"/>
      </p:ext>
    </p:extLst>
  </p:cSld>
  <p:clrMapOvr>
    <a:masterClrMapping/>
  </p:clrMapOvr>
  <p:transition advTm="3057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" name="TextBox 9"/>
          <p:cNvSpPr txBox="1"/>
          <p:nvPr/>
        </p:nvSpPr>
        <p:spPr>
          <a:xfrm>
            <a:off x="214826" y="234075"/>
            <a:ext cx="19816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Appendix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82471" y="463292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b="1" noProof="0" dirty="0" smtClean="0"/>
              <a:t>Figure shows the reflection peaks while the loss factor in the material is varied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When the dielectric</a:t>
            </a:r>
            <a:r>
              <a:rPr kumimoji="0" lang="en-US" altLang="ko-K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loss tangent is changed to zero (from 0.02), the reflections are increased from -19 dB to -4.5 dB at 9.7 GHz.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600" b="1" baseline="0" dirty="0" smtClean="0"/>
              <a:t>In</a:t>
            </a:r>
            <a:r>
              <a:rPr lang="en-US" altLang="ko-KR" sz="1600" b="1" dirty="0" smtClean="0"/>
              <a:t> addition, when copper is replaced by a PEC with infinite conductance, the reflection is increased to 0 </a:t>
            </a:r>
            <a:r>
              <a:rPr lang="en-US" altLang="ko-KR" sz="1600" b="1" dirty="0" err="1" smtClean="0"/>
              <a:t>dB.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0544" y="1155950"/>
            <a:ext cx="8893455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Varying loss factors of metamaterial absorber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534390"/>
            <a:ext cx="4320480" cy="3041618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2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1" y="1147573"/>
            <a:ext cx="2988469" cy="2390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75" y="1161507"/>
            <a:ext cx="2546273" cy="2390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403" y="44508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Conventional process for bioassays and sensing chemical liquid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Tubes or valves are used. Most of liquids are wasted       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  ·</a:t>
            </a:r>
            <a:r>
              <a:rPr lang="en-US" altLang="ko-KR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  Microfluidic channel          Minimize wasted liquid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ea typeface="맑은 고딕"/>
                <a:cs typeface="Times New Roman" panose="02020603050405020304" pitchFamily="18" charset="0"/>
              </a:rPr>
              <a:t>                                                    Using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amount       </a:t>
            </a:r>
            <a:r>
              <a:rPr lang="en-US" altLang="ko-KR" dirty="0">
                <a:cs typeface="Times New Roman" panose="02020603050405020304" pitchFamily="18" charset="0"/>
              </a:rPr>
              <a:t>  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/>
                <a:ea typeface="맑은 고딕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32" name="오른쪽 화살표 31"/>
          <p:cNvSpPr/>
          <p:nvPr/>
        </p:nvSpPr>
        <p:spPr>
          <a:xfrm>
            <a:off x="2627784" y="5558143"/>
            <a:ext cx="360040" cy="3230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79549" y="4463079"/>
            <a:ext cx="8989367" cy="1963855"/>
          </a:xfrm>
          <a:prstGeom prst="roundRect">
            <a:avLst/>
          </a:prstGeom>
          <a:noFill/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>
            <a:off x="2627784" y="5963316"/>
            <a:ext cx="360040" cy="3230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        </a:t>
            </a:r>
            <a:endParaRPr lang="ko-KR" altLang="en-US" dirty="0"/>
          </a:p>
        </p:txBody>
      </p:sp>
      <p:sp>
        <p:nvSpPr>
          <p:cNvPr id="35" name="오른쪽 화살표 34"/>
          <p:cNvSpPr/>
          <p:nvPr/>
        </p:nvSpPr>
        <p:spPr>
          <a:xfrm>
            <a:off x="563210" y="5094227"/>
            <a:ext cx="360040" cy="3230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오른쪽 화살표 35"/>
          <p:cNvSpPr/>
          <p:nvPr/>
        </p:nvSpPr>
        <p:spPr>
          <a:xfrm>
            <a:off x="5148064" y="5963316"/>
            <a:ext cx="360040" cy="32303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        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37775" y="3868090"/>
            <a:ext cx="3240360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ko-K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Most of liquid are wasted ]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60032" y="3868090"/>
            <a:ext cx="3240360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Minimize wasted liquid]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1467" y="3572246"/>
            <a:ext cx="189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Conventional Equipment]</a:t>
            </a:r>
            <a:endParaRPr lang="ko-KR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649179" y="3572246"/>
            <a:ext cx="16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Microfluidic channel ]</a:t>
            </a:r>
            <a:endParaRPr lang="ko-KR" alt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  <p:sp>
        <p:nvSpPr>
          <p:cNvPr id="16" name="TextBox 13"/>
          <p:cNvSpPr txBox="1"/>
          <p:nvPr/>
        </p:nvSpPr>
        <p:spPr>
          <a:xfrm>
            <a:off x="250545" y="292296"/>
            <a:ext cx="38622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Research Background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77000"/>
            <a:ext cx="2133600" cy="365125"/>
          </a:xfrm>
        </p:spPr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4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2779" y="4325951"/>
            <a:ext cx="130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reference: Google</a:t>
            </a:r>
            <a:endParaRPr lang="ko-KR" altLang="en-US" sz="1000" dirty="0"/>
          </a:p>
        </p:txBody>
      </p:sp>
      <p:pic>
        <p:nvPicPr>
          <p:cNvPr id="19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44" y="3052862"/>
            <a:ext cx="1816100" cy="1206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2" descr="C:\Riaz files\Strechable antenna\1-shapeshif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61" y="5015445"/>
            <a:ext cx="1325217" cy="137160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294" y="4017543"/>
            <a:ext cx="28956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Researchers develop microfluidic liquid anten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5094" y="5029200"/>
            <a:ext cx="1447800" cy="1371600"/>
          </a:xfrm>
          <a:prstGeom prst="rect">
            <a:avLst/>
          </a:prstGeom>
          <a:noFill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0" y="4418467"/>
            <a:ext cx="2198821" cy="196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00" y="4751309"/>
            <a:ext cx="3483256" cy="16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76" y="1712677"/>
            <a:ext cx="1752024" cy="1346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그림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3398" r="2863" b="6490"/>
          <a:stretch/>
        </p:blipFill>
        <p:spPr>
          <a:xfrm>
            <a:off x="5419531" y="3060772"/>
            <a:ext cx="1685713" cy="12064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30" name="Diagram 29"/>
          <p:cNvGraphicFramePr/>
          <p:nvPr>
            <p:extLst/>
          </p:nvPr>
        </p:nvGraphicFramePr>
        <p:xfrm>
          <a:off x="323528" y="1801979"/>
          <a:ext cx="4712679" cy="177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TextBox 13"/>
          <p:cNvSpPr txBox="1"/>
          <p:nvPr/>
        </p:nvSpPr>
        <p:spPr>
          <a:xfrm>
            <a:off x="250545" y="292296"/>
            <a:ext cx="38622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Research Background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50545" y="1060700"/>
            <a:ext cx="8713943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Microfluidic Channels for Different Applications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Microwave Wireless Communication Lab</a:t>
            </a:r>
            <a:endParaRPr lang="ko-KR" altLang="en-US" dirty="0"/>
          </a:p>
        </p:txBody>
      </p:sp>
      <p:sp>
        <p:nvSpPr>
          <p:cNvPr id="15" name="TextBox 13"/>
          <p:cNvSpPr txBox="1"/>
          <p:nvPr/>
        </p:nvSpPr>
        <p:spPr>
          <a:xfrm>
            <a:off x="250545" y="292296"/>
            <a:ext cx="38622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Research Background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50545" y="1060700"/>
            <a:ext cx="8713943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Microfluidically Tunable RF Structures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7" y="1957954"/>
            <a:ext cx="3908654" cy="26256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59563" y="5884849"/>
            <a:ext cx="9263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[1]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Pourghorban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Saghati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J. Singh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Batra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J.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Kameoka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K.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Entesari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"A Microfluidically Reconfigurable Dual-Band Slot Antenna With a Frequency Coverage Ratio of 3:1,“</a:t>
            </a: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in </a:t>
            </a:r>
            <a:r>
              <a:rPr lang="en-US" sz="1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IEEE Antennas and Wireless Propagation Letters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15, no. , pp. 122-125, 2016.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2483" y="4821740"/>
            <a:ext cx="2931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Switchable dual band slot antenna [1]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99" y="1913203"/>
            <a:ext cx="3786776" cy="15577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5226" y="3563625"/>
            <a:ext cx="2933330" cy="146049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00842" y="5199962"/>
            <a:ext cx="299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liquid metal microstrip patch antenna [2]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60873" y="6285548"/>
            <a:ext cx="92630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G. J. Hayes, J. H. So, A.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Qusba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D. Dickey and G.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Lazzi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"Flexible Liquid Metal Alloy (EGaIn) Microstrip Patch Antenna," in IEEE Transactions on Antennas and 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Propagation, vol. 60, no. 5, pp. 2151-2156, May 2012.</a:t>
            </a:r>
          </a:p>
        </p:txBody>
      </p:sp>
      <p:sp>
        <p:nvSpPr>
          <p:cNvPr id="1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1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6" name="TextBox 13"/>
          <p:cNvSpPr txBox="1"/>
          <p:nvPr/>
        </p:nvSpPr>
        <p:spPr>
          <a:xfrm>
            <a:off x="250545" y="292296"/>
            <a:ext cx="38622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Research Background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250545" y="1060700"/>
            <a:ext cx="8713943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Metamaterials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56905"/>
            <a:ext cx="1914525" cy="155257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092024"/>
            <a:ext cx="1943100" cy="159067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85" y="4751687"/>
            <a:ext cx="1866900" cy="15430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627784" y="1772682"/>
            <a:ext cx="5547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eriod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Split Ring Resonator (SRR)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It responds to EM waves with a magnetic response.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Resonant permeability (</a:t>
            </a:r>
            <a:r>
              <a:rPr lang="el-GR" altLang="ko-KR" sz="1600" b="1" dirty="0" smtClean="0">
                <a:latin typeface="+mj-lt"/>
                <a:cs typeface="Times New Roman" panose="02020603050405020304" pitchFamily="18" charset="0"/>
              </a:rPr>
              <a:t>μ</a:t>
            </a: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) is produced.</a:t>
            </a:r>
            <a:endParaRPr lang="ko-KR" altLang="en-U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27784" y="3253641"/>
            <a:ext cx="5062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 startAt="2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Electric Ring Resonator (ERR)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It responds to EM wave with electric response.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Resonant permittivity (</a:t>
            </a:r>
            <a:r>
              <a:rPr lang="el-GR" altLang="ko-KR" sz="1600" b="1" dirty="0" smtClean="0">
                <a:latin typeface="+mj-lt"/>
                <a:cs typeface="Times New Roman" panose="02020603050405020304" pitchFamily="18" charset="0"/>
              </a:rPr>
              <a:t>ε</a:t>
            </a: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) is produced.</a:t>
            </a:r>
            <a:endParaRPr lang="ko-KR" altLang="en-U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7784" y="4682699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 startAt="3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ERR with Conducting Ground Plane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It generates both electric and magnetic responses.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Electric response can be controlled by the geometry of the ERR.</a:t>
            </a:r>
          </a:p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Magnetic response can be controlled by the spacing between</a:t>
            </a:r>
            <a:r>
              <a:rPr lang="en-US" altLang="ko-KR" sz="1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the ERR and ground plane.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2554660" y="1579847"/>
            <a:ext cx="6409828" cy="470023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0016" y="6331945"/>
            <a:ext cx="81374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/>
              <a:t>Watts, Claire M., </a:t>
            </a:r>
            <a:r>
              <a:rPr lang="en-US" altLang="ko-KR" sz="900" dirty="0" err="1"/>
              <a:t>Xianliang</a:t>
            </a:r>
            <a:r>
              <a:rPr lang="en-US" altLang="ko-KR" sz="900" dirty="0"/>
              <a:t> Liu, and Willie J. Padilla. "Metamaterial electromagnetic wave absorbers." Advanced materials 24.23 (2012): OP98-OP120.</a:t>
            </a:r>
            <a:endParaRPr lang="ko-KR" altLang="en-US" sz="9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47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6" name="TextBox 13"/>
          <p:cNvSpPr txBox="1"/>
          <p:nvPr/>
        </p:nvSpPr>
        <p:spPr>
          <a:xfrm>
            <a:off x="250545" y="292296"/>
            <a:ext cx="38622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Research Background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7" y="1738897"/>
            <a:ext cx="3150379" cy="210909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70" y="4120396"/>
            <a:ext cx="3097319" cy="16978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1700808"/>
            <a:ext cx="5697502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Electric ring resonator (ERR) is placed on the top of the substrate.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Thin cut wire is placed on the bottom of the substrate.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Electric response can be controlled by the geometry of the ERR.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Magnetic response can be controlled by the spacing between the ERR and bottom wire.</a:t>
            </a:r>
            <a:endParaRPr lang="en-US" altLang="ko-KR" sz="1600" b="1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cs typeface="Times New Roman" panose="02020603050405020304" pitchFamily="18" charset="0"/>
              </a:rPr>
              <a:t>Currents in the ERR and wire are anti-parallel. </a:t>
            </a:r>
            <a:r>
              <a:rPr lang="en-US" altLang="ko-KR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 Magnetic couples to them providing a resonant </a:t>
            </a:r>
            <a:r>
              <a:rPr lang="el-GR" altLang="ko-KR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altLang="ko-KR" sz="1600" b="1" dirty="0"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ko-KR" sz="1600" b="1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600" b="1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From these phenomena, metamaterial absorber can match the impedance to free space.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600" b="1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latin typeface="+mj-lt"/>
                <a:cs typeface="Times New Roman" panose="02020603050405020304" pitchFamily="18" charset="0"/>
              </a:rPr>
              <a:t>It use losses in the homogeneous layer to absorb the incident radiation. </a:t>
            </a:r>
            <a:endParaRPr lang="en-US" altLang="ko-KR" sz="1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29891" y="1711677"/>
            <a:ext cx="5634597" cy="44149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0016" y="6341372"/>
            <a:ext cx="81374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/>
              <a:t>N. I. </a:t>
            </a:r>
            <a:r>
              <a:rPr lang="en-US" altLang="ko-KR" sz="900" dirty="0" err="1"/>
              <a:t>Landy</a:t>
            </a:r>
            <a:r>
              <a:rPr lang="en-US" altLang="ko-KR" sz="900" dirty="0"/>
              <a:t>, S. </a:t>
            </a:r>
            <a:r>
              <a:rPr lang="en-US" altLang="ko-KR" sz="900" dirty="0" err="1"/>
              <a:t>Sajuyigbe</a:t>
            </a:r>
            <a:r>
              <a:rPr lang="en-US" altLang="ko-KR" sz="900" dirty="0"/>
              <a:t>, J. J. Mock, D. R. Smith, and W. J. Padilla, “Perfect metamaterial absorber,” Phys. Rev. Lett., vol. 100, no. 20, 2008.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50545" y="1060700"/>
            <a:ext cx="8713943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Metamaterial absorber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6F068A2-6A7D-4A09-9499-20922B3B9EAA}" type="slidenum">
              <a:rPr lang="ko-KR" altLang="en-US" sz="2200" smtClean="0"/>
              <a:pPr/>
              <a:t>8</a:t>
            </a:fld>
            <a:endParaRPr lang="ko-KR" altLang="en-US" sz="2200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244839" y="5445224"/>
            <a:ext cx="8907098" cy="12241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sz="1600" b="1" dirty="0" smtClean="0">
                <a:latin typeface="+mj-lt"/>
                <a:ea typeface="+mj-ea"/>
              </a:rPr>
              <a:t>Tailor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lt"/>
                <a:ea typeface="+mj-ea"/>
              </a:rPr>
              <a:t> the effective permittivity and permeability of the metamaterial.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sz="1600" b="1" dirty="0" smtClean="0">
                <a:latin typeface="+mj-lt"/>
                <a:ea typeface="+mj-ea"/>
              </a:rPr>
              <a:t>Metamaterial’s impedance and air’s impedance can be matched.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  <a:defRPr/>
            </a:pPr>
            <a:r>
              <a:rPr lang="en-US" altLang="ko-KR" sz="1600" b="1" dirty="0" smtClean="0">
                <a:latin typeface="+mj-lt"/>
                <a:ea typeface="+mj-ea"/>
              </a:rPr>
              <a:t>Minimize reflection and maximize losses, so we can realize a perfect absorber.</a:t>
            </a:r>
            <a:endParaRPr lang="en-US" altLang="ko-KR" sz="1600" b="1" dirty="0">
              <a:latin typeface="+mj-lt"/>
              <a:ea typeface="+mj-ea"/>
            </a:endParaRPr>
          </a:p>
        </p:txBody>
      </p:sp>
      <p:pic>
        <p:nvPicPr>
          <p:cNvPr id="19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563971"/>
            <a:ext cx="3251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ject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7789" y="4679553"/>
            <a:ext cx="10509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ject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489" y="4682728"/>
            <a:ext cx="14716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ject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9601" y="1907307"/>
            <a:ext cx="1778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1"/>
          <p:cNvSpPr txBox="1"/>
          <p:nvPr/>
        </p:nvSpPr>
        <p:spPr>
          <a:xfrm>
            <a:off x="491927" y="4365104"/>
            <a:ext cx="3976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&lt; Metamaterial absorber design &gt;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2077094" y="4780358"/>
            <a:ext cx="69691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4107506" y="4772421"/>
            <a:ext cx="69691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pic>
        <p:nvPicPr>
          <p:cNvPr id="26" name="Object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0276" y="4590653"/>
            <a:ext cx="267493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/>
          <p:cNvSpPr/>
          <p:nvPr/>
        </p:nvSpPr>
        <p:spPr>
          <a:xfrm>
            <a:off x="2239108" y="1609750"/>
            <a:ext cx="725974" cy="2730604"/>
          </a:xfrm>
          <a:prstGeom prst="rect">
            <a:avLst/>
          </a:prstGeom>
          <a:solidFill>
            <a:srgbClr val="78E43C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2239108" y="1770274"/>
            <a:ext cx="799018" cy="35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rgbClr val="00B050"/>
                </a:solidFill>
              </a:rPr>
              <a:t>MTM</a:t>
            </a:r>
            <a:endParaRPr lang="ko-KR" altLang="en-US" sz="1800">
              <a:solidFill>
                <a:srgbClr val="00B050"/>
              </a:solidFill>
            </a:endParaRPr>
          </a:p>
        </p:txBody>
      </p:sp>
      <p:cxnSp>
        <p:nvCxnSpPr>
          <p:cNvPr id="34" name="직선 화살표 연결선 33"/>
          <p:cNvCxnSpPr/>
          <p:nvPr/>
        </p:nvCxnSpPr>
        <p:spPr>
          <a:xfrm>
            <a:off x="1220957" y="3272106"/>
            <a:ext cx="872062" cy="15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rot="10800000">
            <a:off x="1220957" y="3613432"/>
            <a:ext cx="872062" cy="15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7"/>
          <p:cNvGraphicFramePr>
            <a:graphicFrameLocks noChangeAspect="1"/>
          </p:cNvGraphicFramePr>
          <p:nvPr>
            <p:extLst/>
          </p:nvPr>
        </p:nvGraphicFramePr>
        <p:xfrm>
          <a:off x="1511644" y="3613432"/>
          <a:ext cx="363732" cy="409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0" imgW="190500" imgH="228600" progId="">
                  <p:embed/>
                </p:oleObj>
              </mc:Choice>
              <mc:Fallback>
                <p:oleObj name="Equation" r:id="rId10" imgW="190500" imgH="228600" progId="">
                  <p:embed/>
                  <p:pic>
                    <p:nvPicPr>
                      <p:cNvPr id="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44" y="3613432"/>
                        <a:ext cx="363732" cy="409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8"/>
          <p:cNvGraphicFramePr>
            <a:graphicFrameLocks noChangeAspect="1"/>
          </p:cNvGraphicFramePr>
          <p:nvPr>
            <p:extLst/>
          </p:nvPr>
        </p:nvGraphicFramePr>
        <p:xfrm>
          <a:off x="1440090" y="2862516"/>
          <a:ext cx="362242" cy="43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2" imgW="177646" imgH="228402" progId="">
                  <p:embed/>
                </p:oleObj>
              </mc:Choice>
              <mc:Fallback>
                <p:oleObj name="Equation" r:id="rId12" imgW="177646" imgH="228402" progId="">
                  <p:embed/>
                  <p:pic>
                    <p:nvPicPr>
                      <p:cNvPr id="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090" y="2862516"/>
                        <a:ext cx="362242" cy="438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1187624" y="1770274"/>
            <a:ext cx="81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B050"/>
                </a:solidFill>
              </a:rPr>
              <a:t>Air</a:t>
            </a:r>
            <a:endParaRPr lang="ko-KR" altLang="en-US" sz="1800" dirty="0">
              <a:solidFill>
                <a:srgbClr val="00B050"/>
              </a:solidFill>
            </a:endParaRPr>
          </a:p>
        </p:txBody>
      </p:sp>
      <p:cxnSp>
        <p:nvCxnSpPr>
          <p:cNvPr id="54" name="직선 화살표 연결선 53"/>
          <p:cNvCxnSpPr/>
          <p:nvPr/>
        </p:nvCxnSpPr>
        <p:spPr>
          <a:xfrm>
            <a:off x="3099258" y="3272118"/>
            <a:ext cx="872062" cy="1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55" name="Object 8"/>
          <p:cNvGraphicFramePr>
            <a:graphicFrameLocks noChangeAspect="1"/>
          </p:cNvGraphicFramePr>
          <p:nvPr>
            <p:extLst/>
          </p:nvPr>
        </p:nvGraphicFramePr>
        <p:xfrm>
          <a:off x="3318391" y="2862527"/>
          <a:ext cx="362242" cy="43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4" imgW="177646" imgH="228402" progId="">
                  <p:embed/>
                </p:oleObj>
              </mc:Choice>
              <mc:Fallback>
                <p:oleObj name="Equation" r:id="rId14" imgW="177646" imgH="228402" progId="">
                  <p:embed/>
                  <p:pic>
                    <p:nvPicPr>
                      <p:cNvPr id="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391" y="2862527"/>
                        <a:ext cx="362242" cy="438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곱셈 기호 55"/>
          <p:cNvSpPr/>
          <p:nvPr/>
        </p:nvSpPr>
        <p:spPr>
          <a:xfrm>
            <a:off x="3166340" y="3135587"/>
            <a:ext cx="268329" cy="273062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곱셈 기호 56"/>
          <p:cNvSpPr/>
          <p:nvPr/>
        </p:nvSpPr>
        <p:spPr>
          <a:xfrm>
            <a:off x="1690532" y="3476915"/>
            <a:ext cx="268329" cy="27306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344762" y="1905202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3600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ko-K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86444" y="190353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3600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ko-KR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50545" y="292296"/>
            <a:ext cx="38622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smtClean="0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HY견고딕" pitchFamily="18" charset="-127"/>
              </a:rPr>
              <a:t>Research Background</a:t>
            </a:r>
            <a:endParaRPr kumimoji="0" lang="ko-KR" altLang="en-US" sz="2800" b="1" dirty="0" smtClean="0">
              <a:ln w="9000" cmpd="sng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HY견고딕" pitchFamily="18" charset="-127"/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250545" y="1060700"/>
            <a:ext cx="8713943" cy="39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Principle of the metamaterial absorber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31976" cy="365125"/>
          </a:xfrm>
        </p:spPr>
        <p:txBody>
          <a:bodyPr/>
          <a:lstStyle/>
          <a:p>
            <a:r>
              <a:rPr lang="en-US" altLang="ko-KR" dirty="0"/>
              <a:t>Microwave Wireless Communication Lab</a:t>
            </a:r>
            <a:endParaRPr lang="ko-KR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78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6215074" cy="580422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of Today’s Talk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68A2-6A7D-4A09-9499-20922B3B9EAA}" type="slidenum">
              <a:rPr lang="ko-KR" altLang="en-US" sz="1800" b="1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658483"/>
            <a:ext cx="66862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Research Background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Design and Structure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 and Discussion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arenR"/>
            </a:pP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76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6"/>
    </mc:Choice>
    <mc:Fallback xmlns="">
      <p:transition spd="slow" advTm="4660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0.2|12.9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 cmpd="sng">
          <a:solidFill>
            <a:schemeClr val="accent6">
              <a:lumMod val="5000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 prstMaterial="softEdge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51318</TotalTime>
  <Words>2329</Words>
  <Application>Microsoft Office PowerPoint</Application>
  <PresentationFormat>On-screen Show (4:3)</PresentationFormat>
  <Paragraphs>296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테마</vt:lpstr>
      <vt:lpstr>Equation</vt:lpstr>
      <vt:lpstr>PowerPoint Presentation</vt:lpstr>
      <vt:lpstr>Agenda of Today’s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of Today’s Talk</vt:lpstr>
      <vt:lpstr>PowerPoint Presentation</vt:lpstr>
      <vt:lpstr>PowerPoint Presentation</vt:lpstr>
      <vt:lpstr>PowerPoint Presentation</vt:lpstr>
      <vt:lpstr>Agenda of Today’s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of Today’s Talk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Microfluidics for Reconfigurable Antennas</dc:title>
  <dc:creator>Muhammad Usman  Memon</dc:creator>
  <cp:lastModifiedBy>omics</cp:lastModifiedBy>
  <cp:revision>2155</cp:revision>
  <cp:lastPrinted>2015-07-14T05:57:49Z</cp:lastPrinted>
  <dcterms:created xsi:type="dcterms:W3CDTF">2009-10-30T07:33:28Z</dcterms:created>
  <dcterms:modified xsi:type="dcterms:W3CDTF">2017-05-22T04:51:54Z</dcterms:modified>
</cp:coreProperties>
</file>