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72" r:id="rId4"/>
    <p:sldId id="263" r:id="rId5"/>
    <p:sldId id="264" r:id="rId6"/>
    <p:sldId id="262" r:id="rId7"/>
    <p:sldId id="258" r:id="rId8"/>
    <p:sldId id="256" r:id="rId9"/>
    <p:sldId id="259" r:id="rId10"/>
    <p:sldId id="260" r:id="rId11"/>
    <p:sldId id="261" r:id="rId12"/>
    <p:sldId id="267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58" autoAdjust="0"/>
  </p:normalViewPr>
  <p:slideViewPr>
    <p:cSldViewPr>
      <p:cViewPr>
        <p:scale>
          <a:sx n="66" d="100"/>
          <a:sy n="66" d="100"/>
        </p:scale>
        <p:origin x="-19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3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8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7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DDBB-D979-4183-A29D-76BBC38901FA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EAAE-EC63-4FF8-B360-8E53B53A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thritis-research.com/content/11/1/2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LONG TERM DRUG-FREE CLINICAL-REMISSION IN PATIENTS WITH RA ON </a:t>
            </a:r>
            <a:r>
              <a:rPr lang="en-US" b="1" u="sng" dirty="0" err="1" smtClean="0">
                <a:solidFill>
                  <a:srgbClr val="FF0000"/>
                </a:solidFill>
              </a:rPr>
              <a:t>cDMARDs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B0F0"/>
                </a:solidFill>
              </a:rPr>
              <a:t>DR. SUNDEEP UPADHYAYA- MD, DM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F0"/>
                </a:solidFill>
              </a:rPr>
              <a:t>ASSOCIATE PROFESSOR RHEMATOLOGY IMMUNOLOGY (AHERF)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F0"/>
                </a:solidFill>
              </a:rPr>
              <a:t>NEW DELHI INDRAPRASTHA APOLLO HOSPITALS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Followed prospectively over 2 years</a:t>
            </a:r>
          </a:p>
          <a:p>
            <a:r>
              <a:rPr lang="en-US" sz="2000" dirty="0" smtClean="0"/>
              <a:t>Single center, northern India, single investigator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Results -Continued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cDMARDs</a:t>
            </a:r>
            <a:r>
              <a:rPr lang="en-US" dirty="0" smtClean="0"/>
              <a:t> used were- Methotrexate(MTX)+ </a:t>
            </a:r>
            <a:r>
              <a:rPr lang="en-US" dirty="0" err="1" smtClean="0"/>
              <a:t>Leflunomide</a:t>
            </a:r>
            <a:r>
              <a:rPr lang="en-US" dirty="0" smtClean="0"/>
              <a:t> (24) and MTX+HCQ (3);induction phase all were also on low dose steroids</a:t>
            </a:r>
          </a:p>
          <a:p>
            <a:r>
              <a:rPr lang="en-US" dirty="0" smtClean="0"/>
              <a:t>Doses varied all through the treatment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RESULTS-DURABILITY OF CR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patients-18months</a:t>
            </a:r>
          </a:p>
          <a:p>
            <a:r>
              <a:rPr lang="en-US" dirty="0"/>
              <a:t>6</a:t>
            </a:r>
            <a:r>
              <a:rPr lang="en-US" dirty="0" smtClean="0"/>
              <a:t> patients-21 months</a:t>
            </a:r>
          </a:p>
          <a:p>
            <a:r>
              <a:rPr lang="en-US" dirty="0"/>
              <a:t>2</a:t>
            </a:r>
            <a:r>
              <a:rPr lang="en-US" dirty="0" smtClean="0"/>
              <a:t> patients- 15 months</a:t>
            </a:r>
          </a:p>
          <a:p>
            <a:r>
              <a:rPr lang="en-US" dirty="0" smtClean="0"/>
              <a:t>3 patients –continue in remission &gt;2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10 pts – relapsed between 6-12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AVERT</a:t>
            </a:r>
            <a:r>
              <a:rPr lang="en-US" dirty="0" smtClean="0"/>
              <a:t>-Evaluating drug free remission with </a:t>
            </a:r>
            <a:r>
              <a:rPr lang="en-US" dirty="0" err="1" smtClean="0"/>
              <a:t>Abatacept</a:t>
            </a:r>
            <a:r>
              <a:rPr lang="en-US" dirty="0" smtClean="0"/>
              <a:t> in early rheumatoid arthritis: results from the phase 3b, multicenter, randomized, active- controlled AVERT study of 24 months, with a12 month double blind treatment period.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Emery P, </a:t>
            </a:r>
            <a:r>
              <a:rPr lang="en-US" sz="2000" i="1" dirty="0" err="1" smtClean="0">
                <a:solidFill>
                  <a:srgbClr val="FF0000"/>
                </a:solidFill>
              </a:rPr>
              <a:t>Burmester</a:t>
            </a:r>
            <a:r>
              <a:rPr lang="en-US" sz="2000" i="1" dirty="0" smtClean="0">
                <a:solidFill>
                  <a:srgbClr val="FF0000"/>
                </a:solidFill>
              </a:rPr>
              <a:t> GR et al. Ann Rheum. Dis;74:19-26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MTX especially multiple actions as follows-Nucleotide pathway</a:t>
            </a:r>
          </a:p>
          <a:p>
            <a:pPr marL="0" indent="0">
              <a:buNone/>
            </a:pPr>
            <a:r>
              <a:rPr lang="en-US" dirty="0" smtClean="0"/>
              <a:t>    AICAR and ADENOSINE PATHWAY</a:t>
            </a:r>
          </a:p>
          <a:p>
            <a:pPr marL="0" indent="0">
              <a:buNone/>
            </a:pPr>
            <a:r>
              <a:rPr lang="en-US" dirty="0" smtClean="0"/>
              <a:t>    IL-6, IL-1, TNF and “immune reconstitution”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Clinical ramifications: for combination MTX with other biologics, bispecific biologics and MTX with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Discussion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Discontinuation of infliximab after attaining low disease activity in patients with rheumatoid –RRR (remission induction by </a:t>
            </a:r>
            <a:r>
              <a:rPr lang="en-US" dirty="0" err="1" smtClean="0"/>
              <a:t>Remicade</a:t>
            </a:r>
            <a:r>
              <a:rPr lang="en-US" dirty="0" smtClean="0"/>
              <a:t> in RA) study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i="1" dirty="0" smtClean="0">
                <a:solidFill>
                  <a:srgbClr val="FF0000"/>
                </a:solidFill>
              </a:rPr>
              <a:t>Tanaka Y, Takeuchi T et al. Ann Rheum. Dis 2010;69:1286-1291.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COMBINATIONS OF DMARDs MTX, LEFL, LOW-DOSE STEROIDS MORE LIKELY TO ACHIEVE CR (MULTIPLE CELLULAR AND CYTOKINE TARGETS</a:t>
            </a:r>
            <a:r>
              <a:rPr lang="en-US" dirty="0" smtClean="0">
                <a:solidFill>
                  <a:prstClr val="black"/>
                </a:solidFill>
              </a:rPr>
              <a:t>) and particularly potent!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EVEN </a:t>
            </a:r>
            <a:r>
              <a:rPr lang="en-US" dirty="0" err="1" smtClean="0"/>
              <a:t>cDMARD</a:t>
            </a:r>
            <a:r>
              <a:rPr lang="en-US" dirty="0" smtClean="0"/>
              <a:t> TREATED PATIENTS MAY BE SUBJECTED TO DE-ESCALATION AND STOPPING OF ALL TREATMENTS (MINORITY ONLY)</a:t>
            </a:r>
          </a:p>
        </p:txBody>
      </p:sp>
    </p:spTree>
    <p:extLst>
      <p:ext uri="{BB962C8B-B14F-4D97-AF65-F5344CB8AC3E}">
        <p14:creationId xmlns:p14="http://schemas.microsoft.com/office/powerpoint/2010/main" val="1118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“Developments </a:t>
            </a:r>
            <a:r>
              <a:rPr lang="en-US" dirty="0" smtClean="0">
                <a:solidFill>
                  <a:srgbClr val="FF0000"/>
                </a:solidFill>
              </a:rPr>
              <a:t>in the clinical understanding of rheumatoid </a:t>
            </a:r>
            <a:r>
              <a:rPr lang="en-US" dirty="0" smtClean="0">
                <a:solidFill>
                  <a:srgbClr val="FF0000"/>
                </a:solidFill>
              </a:rPr>
              <a:t>arthritis”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Ten clinical </a:t>
            </a:r>
            <a:r>
              <a:rPr lang="en-US" dirty="0" smtClean="0"/>
              <a:t>facts (“principals of management”)-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       Composite disease indices</a:t>
            </a:r>
          </a:p>
          <a:p>
            <a:pPr marL="0" indent="0">
              <a:buNone/>
            </a:pPr>
            <a:r>
              <a:rPr lang="en-US" dirty="0" smtClean="0"/>
              <a:t>-        LDA and CR- tight control-T2T</a:t>
            </a:r>
          </a:p>
          <a:p>
            <a:pPr marL="0" indent="0">
              <a:buNone/>
            </a:pPr>
            <a:r>
              <a:rPr lang="en-US" dirty="0" smtClean="0"/>
              <a:t>-        MTX </a:t>
            </a:r>
            <a:r>
              <a:rPr lang="en-US" dirty="0" err="1" smtClean="0"/>
              <a:t>etc</a:t>
            </a:r>
            <a:r>
              <a:rPr lang="en-US" dirty="0" smtClean="0"/>
              <a:t> and Biologics </a:t>
            </a:r>
            <a:endParaRPr lang="en-US" dirty="0"/>
          </a:p>
          <a:p>
            <a:r>
              <a:rPr lang="en-US" sz="2300" i="1" dirty="0" smtClean="0">
                <a:solidFill>
                  <a:srgbClr val="FF0000"/>
                </a:solidFill>
              </a:rPr>
              <a:t>Review article-</a:t>
            </a:r>
            <a:r>
              <a:rPr lang="en-US" sz="2300" i="1" dirty="0" err="1" smtClean="0">
                <a:solidFill>
                  <a:srgbClr val="FF0000"/>
                </a:solidFill>
              </a:rPr>
              <a:t>Smolen</a:t>
            </a:r>
            <a:r>
              <a:rPr lang="en-US" sz="2300" i="1" dirty="0" smtClean="0">
                <a:solidFill>
                  <a:srgbClr val="FF0000"/>
                </a:solidFill>
              </a:rPr>
              <a:t> JS and </a:t>
            </a:r>
            <a:r>
              <a:rPr lang="en-US" sz="2300" i="1" dirty="0" err="1" smtClean="0">
                <a:solidFill>
                  <a:srgbClr val="FF0000"/>
                </a:solidFill>
              </a:rPr>
              <a:t>Aletaha</a:t>
            </a:r>
            <a:r>
              <a:rPr lang="en-US" sz="2300" i="1" dirty="0" smtClean="0">
                <a:solidFill>
                  <a:srgbClr val="FF0000"/>
                </a:solidFill>
              </a:rPr>
              <a:t> D. </a:t>
            </a:r>
            <a:r>
              <a:rPr lang="en-US" sz="2300" i="1" dirty="0" smtClean="0">
                <a:solidFill>
                  <a:srgbClr val="FF0000"/>
                </a:solidFill>
                <a:hlinkClick r:id="rId2"/>
              </a:rPr>
              <a:t>http://arthritis-research.com/content/11/1/204</a:t>
            </a:r>
            <a:r>
              <a:rPr lang="en-US" sz="2300" i="1" dirty="0" smtClean="0">
                <a:solidFill>
                  <a:srgbClr val="FF0000"/>
                </a:solidFill>
              </a:rPr>
              <a:t>. 2009</a:t>
            </a:r>
            <a:endParaRPr lang="en-US" sz="23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2015 ACR Guidelines For RA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000" i="1" dirty="0" smtClean="0">
                <a:solidFill>
                  <a:srgbClr val="FF0000"/>
                </a:solidFill>
              </a:rPr>
              <a:t>Singh JA, </a:t>
            </a:r>
            <a:r>
              <a:rPr lang="en-US" sz="2000" i="1" dirty="0" err="1" smtClean="0">
                <a:solidFill>
                  <a:srgbClr val="FF0000"/>
                </a:solidFill>
              </a:rPr>
              <a:t>Saag</a:t>
            </a:r>
            <a:r>
              <a:rPr lang="en-US" sz="2000" i="1" dirty="0" smtClean="0">
                <a:solidFill>
                  <a:srgbClr val="FF0000"/>
                </a:solidFill>
              </a:rPr>
              <a:t> KG et al Arthritis care and research-DOI 10.1002/acr.22783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REMISSION ACHIEVED-WHAT NEXT?</a:t>
            </a:r>
          </a:p>
          <a:p>
            <a:pPr marL="0" indent="0">
              <a:buNone/>
            </a:pPr>
            <a:r>
              <a:rPr lang="en-US" dirty="0" smtClean="0"/>
              <a:t>1) One year duration (also 6 months!!) in CR for rheumatoid patients- reduction of doses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2015- </a:t>
            </a:r>
            <a:r>
              <a:rPr lang="en-US" dirty="0" smtClean="0">
                <a:solidFill>
                  <a:srgbClr val="FF0000"/>
                </a:solidFill>
              </a:rPr>
              <a:t>ART</a:t>
            </a:r>
            <a:r>
              <a:rPr lang="en-US" dirty="0" smtClean="0"/>
              <a:t>-no </a:t>
            </a:r>
            <a:r>
              <a:rPr lang="en-US" dirty="0" smtClean="0"/>
              <a:t>synovitis yet MR positive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 smtClean="0">
                <a:solidFill>
                  <a:srgbClr val="FF0000"/>
                </a:solidFill>
              </a:rPr>
              <a:t>PRIZE (NEJM2014) and RETRO (</a:t>
            </a:r>
            <a:r>
              <a:rPr lang="en-US" dirty="0" smtClean="0">
                <a:solidFill>
                  <a:srgbClr val="FF0000"/>
                </a:solidFill>
              </a:rPr>
              <a:t>ART-2014</a:t>
            </a:r>
            <a:r>
              <a:rPr lang="en-US" dirty="0" smtClean="0">
                <a:solidFill>
                  <a:srgbClr val="FF0000"/>
                </a:solidFill>
              </a:rPr>
              <a:t>)- </a:t>
            </a:r>
            <a:r>
              <a:rPr lang="en-US" dirty="0" smtClean="0"/>
              <a:t>some continued doses of DMARDs better than no treatment at all and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“Predictors </a:t>
            </a:r>
            <a:r>
              <a:rPr lang="en-US" dirty="0" smtClean="0">
                <a:solidFill>
                  <a:srgbClr val="FF0000"/>
                </a:solidFill>
              </a:rPr>
              <a:t>and Persistence of New Onset Clinical Remission in Rheumatoid Arthritis </a:t>
            </a:r>
            <a:r>
              <a:rPr lang="en-US" dirty="0" smtClean="0">
                <a:solidFill>
                  <a:srgbClr val="FF0000"/>
                </a:solidFill>
              </a:rPr>
              <a:t>Patients”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-CORRONA</a:t>
            </a:r>
          </a:p>
          <a:p>
            <a:pPr marL="0" indent="0">
              <a:buNone/>
            </a:pPr>
            <a:r>
              <a:rPr lang="en-US" dirty="0" smtClean="0"/>
              <a:t>-8% (2105individuals) point prevalence of CR </a:t>
            </a:r>
          </a:p>
          <a:p>
            <a:pPr marL="0" indent="0">
              <a:buNone/>
            </a:pPr>
            <a:r>
              <a:rPr lang="en-US" dirty="0" smtClean="0"/>
              <a:t>-CHF, Prednisolone use</a:t>
            </a:r>
          </a:p>
          <a:p>
            <a:pPr marL="0" indent="0">
              <a:buNone/>
            </a:pPr>
            <a:r>
              <a:rPr lang="en-US" dirty="0" smtClean="0"/>
              <a:t>-about 50% of pts with One year CR managed to remain in CR over the next year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cDMARDs</a:t>
            </a:r>
            <a:r>
              <a:rPr lang="en-US" dirty="0" smtClean="0"/>
              <a:t> only 2% point prevalence CR, 11% for </a:t>
            </a:r>
            <a:r>
              <a:rPr lang="en-US" dirty="0" err="1" smtClean="0"/>
              <a:t>Anti-TNF+cDMARD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sz="2100" dirty="0" smtClean="0">
                <a:solidFill>
                  <a:srgbClr val="FF0000"/>
                </a:solidFill>
              </a:rPr>
              <a:t>Navarro-</a:t>
            </a:r>
            <a:r>
              <a:rPr lang="en-US" sz="2100" dirty="0" err="1" smtClean="0">
                <a:solidFill>
                  <a:srgbClr val="FF0000"/>
                </a:solidFill>
              </a:rPr>
              <a:t>Milalan</a:t>
            </a:r>
            <a:r>
              <a:rPr lang="en-US" sz="2100" dirty="0" smtClean="0">
                <a:solidFill>
                  <a:srgbClr val="FF0000"/>
                </a:solidFill>
              </a:rPr>
              <a:t> IY, Chen L et al. </a:t>
            </a:r>
            <a:r>
              <a:rPr lang="en-US" sz="2100" i="1" dirty="0" err="1" smtClean="0">
                <a:solidFill>
                  <a:srgbClr val="FF0000"/>
                </a:solidFill>
              </a:rPr>
              <a:t>Semin</a:t>
            </a:r>
            <a:r>
              <a:rPr lang="en-US" sz="2100" i="1" dirty="0" smtClean="0">
                <a:solidFill>
                  <a:srgbClr val="FF0000"/>
                </a:solidFill>
              </a:rPr>
              <a:t> Arthritis Rheum. </a:t>
            </a:r>
            <a:r>
              <a:rPr lang="en-US" sz="2100" dirty="0" smtClean="0">
                <a:solidFill>
                  <a:srgbClr val="FF0000"/>
                </a:solidFill>
              </a:rPr>
              <a:t>2013 October;43(2):137-143</a:t>
            </a: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700" dirty="0" smtClean="0">
                <a:solidFill>
                  <a:srgbClr val="FF0000"/>
                </a:solidFill>
              </a:rPr>
              <a:t>“Sustained rheumatoid </a:t>
            </a:r>
            <a:r>
              <a:rPr lang="en-US" sz="6700" dirty="0" err="1" smtClean="0">
                <a:solidFill>
                  <a:srgbClr val="FF0000"/>
                </a:solidFill>
              </a:rPr>
              <a:t>arthiritis</a:t>
            </a:r>
            <a:r>
              <a:rPr lang="en-US" sz="6700" dirty="0" smtClean="0">
                <a:solidFill>
                  <a:srgbClr val="FF0000"/>
                </a:solidFill>
              </a:rPr>
              <a:t> remission is uncommon in clinical practice”</a:t>
            </a:r>
          </a:p>
          <a:p>
            <a:endParaRPr lang="en-US" sz="6700" dirty="0" smtClean="0"/>
          </a:p>
          <a:p>
            <a:pPr marL="0" indent="0">
              <a:buNone/>
            </a:pPr>
            <a:r>
              <a:rPr lang="en-US" sz="6000" dirty="0" smtClean="0"/>
              <a:t>-“BRASS”- pts not in remission at baseline- </a:t>
            </a:r>
            <a:r>
              <a:rPr lang="en-US" sz="6000" dirty="0" err="1" smtClean="0"/>
              <a:t>atleast</a:t>
            </a:r>
            <a:r>
              <a:rPr lang="en-US" sz="6000" dirty="0" smtClean="0"/>
              <a:t> 2 </a:t>
            </a:r>
            <a:r>
              <a:rPr lang="en-US" sz="6000" dirty="0" err="1" smtClean="0"/>
              <a:t>yrs</a:t>
            </a:r>
            <a:r>
              <a:rPr lang="en-US" sz="6000" dirty="0" smtClean="0"/>
              <a:t> </a:t>
            </a:r>
            <a:r>
              <a:rPr lang="en-US" sz="6000" dirty="0" err="1" smtClean="0"/>
              <a:t>followup</a:t>
            </a:r>
            <a:r>
              <a:rPr lang="en-US" sz="6000" dirty="0" smtClean="0"/>
              <a:t> </a:t>
            </a:r>
          </a:p>
          <a:p>
            <a:pPr marL="0" indent="0">
              <a:buNone/>
            </a:pPr>
            <a:r>
              <a:rPr lang="en-US" sz="6000" dirty="0" smtClean="0"/>
              <a:t>-Survival  analysis performed on 871 RA subjects </a:t>
            </a:r>
          </a:p>
          <a:p>
            <a:pPr marL="0" indent="0">
              <a:buNone/>
            </a:pPr>
            <a:r>
              <a:rPr lang="en-US" sz="6000" dirty="0" smtClean="0"/>
              <a:t>-394 in CR point prevalence-revealed less than 50% CR rates remained in remission at 1 year</a:t>
            </a:r>
          </a:p>
          <a:p>
            <a:pPr marL="0" indent="0">
              <a:buNone/>
            </a:pPr>
            <a:r>
              <a:rPr lang="en-US" sz="6000" dirty="0" smtClean="0"/>
              <a:t>-Median duration of remission 1year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65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CLINICAL PRACTICE ONLY A MINORITY OF PATIENTS ARE IN SUSTAINED REMISSION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500" dirty="0" smtClean="0">
                <a:solidFill>
                  <a:srgbClr val="FF0000"/>
                </a:solidFill>
              </a:rPr>
              <a:t>Prince FHM, </a:t>
            </a:r>
            <a:r>
              <a:rPr lang="en-US" sz="5500" dirty="0" err="1" smtClean="0">
                <a:solidFill>
                  <a:srgbClr val="FF0000"/>
                </a:solidFill>
              </a:rPr>
              <a:t>Bykerk</a:t>
            </a:r>
            <a:r>
              <a:rPr lang="en-US" sz="5500" dirty="0" smtClean="0">
                <a:solidFill>
                  <a:srgbClr val="FF0000"/>
                </a:solidFill>
              </a:rPr>
              <a:t> VP et al </a:t>
            </a:r>
            <a:r>
              <a:rPr lang="en-US" sz="5500" i="1" dirty="0" smtClean="0">
                <a:solidFill>
                  <a:srgbClr val="FF0000"/>
                </a:solidFill>
              </a:rPr>
              <a:t>Arthritis Research &amp; Therapy </a:t>
            </a:r>
            <a:r>
              <a:rPr lang="en-US" sz="5500" dirty="0" smtClean="0">
                <a:solidFill>
                  <a:srgbClr val="FF0000"/>
                </a:solidFill>
              </a:rPr>
              <a:t>2012; 14:R68</a:t>
            </a:r>
            <a:endParaRPr lang="en-US" sz="5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130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Objective-To evaluate prospectively the durability of Complete Remission (CR) in RA patients </a:t>
            </a:r>
            <a:r>
              <a:rPr lang="en-US" b="1" u="sng" dirty="0" smtClean="0"/>
              <a:t>(CR of at-least 6 months) when </a:t>
            </a:r>
            <a:r>
              <a:rPr lang="en-US" b="1" u="sng" dirty="0" smtClean="0"/>
              <a:t>all their </a:t>
            </a:r>
            <a:r>
              <a:rPr lang="en-US" b="1" u="sng" dirty="0" err="1" smtClean="0"/>
              <a:t>cDMARDs</a:t>
            </a:r>
            <a:r>
              <a:rPr lang="en-US" b="1" u="sng" dirty="0" smtClean="0"/>
              <a:t> have been discontinued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a DBCT or intervention</a:t>
            </a:r>
          </a:p>
          <a:p>
            <a:pPr marL="0" indent="0">
              <a:buNone/>
            </a:pPr>
            <a:r>
              <a:rPr lang="en-US" dirty="0" smtClean="0"/>
              <a:t>Data only- no ethical issues </a:t>
            </a:r>
          </a:p>
          <a:p>
            <a:pPr marL="0" indent="0">
              <a:buNone/>
            </a:pPr>
            <a:r>
              <a:rPr lang="en-US" dirty="0" smtClean="0"/>
              <a:t>Standard of care followed for treatment OPD care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Methods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2012-2015- pts in CR over a follow-up of six months at-least </a:t>
            </a:r>
          </a:p>
          <a:p>
            <a:r>
              <a:rPr lang="en-US" dirty="0" smtClean="0"/>
              <a:t>OPD visits at 1, 2 and 3 months and followed-up over two years to determine the length of CR (durability of CR)</a:t>
            </a:r>
          </a:p>
          <a:p>
            <a:r>
              <a:rPr lang="en-US" dirty="0" smtClean="0"/>
              <a:t>Definition remission – “less or equal to </a:t>
            </a:r>
            <a:r>
              <a:rPr lang="en-US" dirty="0" smtClean="0"/>
              <a:t>one active </a:t>
            </a:r>
            <a:r>
              <a:rPr lang="en-US" dirty="0" smtClean="0"/>
              <a:t>joint”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DMARDs</a:t>
            </a:r>
            <a:r>
              <a:rPr lang="en-US" dirty="0" smtClean="0"/>
              <a:t> (</a:t>
            </a:r>
            <a:r>
              <a:rPr lang="en-US" dirty="0" err="1" smtClean="0"/>
              <a:t>cDMARD</a:t>
            </a:r>
            <a:r>
              <a:rPr lang="en-US" dirty="0" smtClean="0"/>
              <a:t> treated RA pts only- no Biologic treated patient)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RESULTS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Demographics- 567 RA patients in the 18-67 age range (females 92%)</a:t>
            </a:r>
          </a:p>
          <a:p>
            <a:r>
              <a:rPr lang="en-US" dirty="0" smtClean="0"/>
              <a:t>27 RA patients (42-58 age) achieved CR of at-least 6months while on follow-up on treatment with </a:t>
            </a:r>
            <a:r>
              <a:rPr lang="en-US" dirty="0" err="1" smtClean="0"/>
              <a:t>cDMARDS</a:t>
            </a:r>
            <a:endParaRPr lang="en-US" dirty="0" smtClean="0"/>
          </a:p>
          <a:p>
            <a:r>
              <a:rPr lang="en-US" dirty="0" smtClean="0"/>
              <a:t>Consent verbal and written for drug discontinuation (also standard practice in India)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710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LONG TERM DRUG-FREE CLINICAL-REMISSION IN PATIENTS WITH RA ON cDMARDs </vt:lpstr>
      <vt:lpstr>INTRODUCTION</vt:lpstr>
      <vt:lpstr>INTRODUCTION</vt:lpstr>
      <vt:lpstr>INTRODUCTION</vt:lpstr>
      <vt:lpstr>INTRODUCTION</vt:lpstr>
      <vt:lpstr>INTRODUCTION</vt:lpstr>
      <vt:lpstr>Objective-To evaluate prospectively the durability of Complete Remission (CR) in RA patients (CR of at-least 6 months) when all their cDMARDs have been discontinued</vt:lpstr>
      <vt:lpstr>Methods</vt:lpstr>
      <vt:lpstr>RESULTS</vt:lpstr>
      <vt:lpstr>Results -Continued</vt:lpstr>
      <vt:lpstr>RESULTS-DURABILITY OF CR</vt:lpstr>
      <vt:lpstr>Discussion</vt:lpstr>
      <vt:lpstr>DISCUSSION</vt:lpstr>
      <vt:lpstr>Discussion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DRUG FREE CLINICAL REMISSION IN PATIENTS WITH RA ON cDMARDs- </dc:title>
  <dc:creator>sundeep upadhyaya</dc:creator>
  <cp:lastModifiedBy>sundeep upadhyaya</cp:lastModifiedBy>
  <cp:revision>59</cp:revision>
  <dcterms:created xsi:type="dcterms:W3CDTF">2016-07-17T11:24:26Z</dcterms:created>
  <dcterms:modified xsi:type="dcterms:W3CDTF">2016-07-23T07:16:30Z</dcterms:modified>
</cp:coreProperties>
</file>