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5" r:id="rId2"/>
    <p:sldId id="260" r:id="rId3"/>
    <p:sldId id="298" r:id="rId4"/>
    <p:sldId id="302" r:id="rId5"/>
    <p:sldId id="314" r:id="rId6"/>
    <p:sldId id="339" r:id="rId7"/>
    <p:sldId id="316" r:id="rId8"/>
    <p:sldId id="317" r:id="rId9"/>
    <p:sldId id="320" r:id="rId10"/>
    <p:sldId id="321" r:id="rId11"/>
    <p:sldId id="303" r:id="rId12"/>
    <p:sldId id="344" r:id="rId13"/>
    <p:sldId id="323" r:id="rId14"/>
    <p:sldId id="325" r:id="rId15"/>
    <p:sldId id="326" r:id="rId16"/>
    <p:sldId id="327" r:id="rId17"/>
    <p:sldId id="343" r:id="rId18"/>
    <p:sldId id="329" r:id="rId19"/>
    <p:sldId id="330" r:id="rId20"/>
    <p:sldId id="331" r:id="rId21"/>
    <p:sldId id="341" r:id="rId22"/>
    <p:sldId id="332" r:id="rId23"/>
    <p:sldId id="300" r:id="rId24"/>
    <p:sldId id="334" r:id="rId25"/>
    <p:sldId id="335" r:id="rId26"/>
    <p:sldId id="336" r:id="rId27"/>
    <p:sldId id="337" r:id="rId28"/>
    <p:sldId id="310" r:id="rId29"/>
    <p:sldId id="311" r:id="rId30"/>
    <p:sldId id="338" r:id="rId31"/>
  </p:sldIdLst>
  <p:sldSz cx="9144000" cy="6858000" type="screen4x3"/>
  <p:notesSz cx="9296400" cy="688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55" autoAdjust="0"/>
    <p:restoredTop sz="94704" autoAdjust="0"/>
  </p:normalViewPr>
  <p:slideViewPr>
    <p:cSldViewPr>
      <p:cViewPr varScale="1">
        <p:scale>
          <a:sx n="70" d="100"/>
          <a:sy n="70" d="100"/>
        </p:scale>
        <p:origin x="124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2094" y="-90"/>
      </p:cViewPr>
      <p:guideLst>
        <p:guide orient="horz" pos="216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6F70FED2-8D0A-4995-85CB-FFA1DAD83874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r>
              <a:rPr lang="en-US" smtClean="0"/>
              <a:t>Copy Right Protected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D6D2C738-BD81-42A5-8E89-3E6140BBA0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2444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3C6E5335-D95D-4541-BFA2-5241DC5A2AC7}" type="datetimeFigureOut">
              <a:rPr lang="en-US" smtClean="0"/>
              <a:pPr/>
              <a:t>4/21/2016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r>
              <a:rPr lang="en-US" smtClean="0"/>
              <a:t>Copy Right Protected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CC4EB40-76E9-463B-B501-16CA4F15C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9510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C4EB40-76E9-463B-B501-16CA4F15CF9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5B319B0-8FD0-4E67-BD03-523C89F8DAA1}" type="datetime1">
              <a:rPr lang="en-US" smtClean="0"/>
              <a:t>4/21/2016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4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00150"/>
            <a:ext cx="9144000" cy="5686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85720" y="1500174"/>
            <a:ext cx="8858280" cy="50720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66344" y="1481328"/>
            <a:ext cx="8613648" cy="658368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66344" y="2130552"/>
            <a:ext cx="5957777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="0" baseline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55320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9FC8C6-C928-4072-85E3-CF7D7DA22D52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6553200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655320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C4DEF-DDBD-465E-BA3E-99C8F33A0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ignatu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409681"/>
            <a:ext cx="3352800" cy="657119"/>
          </a:xfrm>
          <a:prstGeom prst="rect">
            <a:avLst/>
          </a:prstGeom>
        </p:spPr>
      </p:pic>
      <p:sp>
        <p:nvSpPr>
          <p:cNvPr id="27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6305107" y="2929719"/>
            <a:ext cx="2840480" cy="1752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1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6305107" y="4819672"/>
            <a:ext cx="2840480" cy="1752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2" name="Picture Placeholder 24"/>
          <p:cNvSpPr>
            <a:spLocks noGrp="1"/>
          </p:cNvSpPr>
          <p:nvPr>
            <p:ph type="pic" sz="quarter" idx="17"/>
          </p:nvPr>
        </p:nvSpPr>
        <p:spPr>
          <a:xfrm>
            <a:off x="3321915" y="4819672"/>
            <a:ext cx="2840480" cy="1752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200150"/>
            <a:ext cx="9144000" cy="5686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85720" y="1500174"/>
            <a:ext cx="8858280" cy="5072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8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38287"/>
            <a:ext cx="5416550" cy="50149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700337"/>
            <a:ext cx="3008313" cy="3852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D84F07-82A3-40E8-B26F-CA5129975F06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C4DEF-DDBD-465E-BA3E-99C8F33A0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200150"/>
            <a:ext cx="9144000" cy="5686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85720" y="1500174"/>
            <a:ext cx="8858280" cy="5072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603" y="1501254"/>
            <a:ext cx="8857397" cy="50701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C8750F-9582-440B-A0C0-B95570742E22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C4DEF-DDBD-465E-BA3E-99C8F33A0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457200" y="274638"/>
            <a:ext cx="6696075" cy="915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200150"/>
            <a:ext cx="9144000" cy="5686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85720" y="1500174"/>
            <a:ext cx="8858280" cy="5072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1839F5-4AEE-4D97-85E9-266092DF4912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C4DEF-DDBD-465E-BA3E-99C8F33A0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200150"/>
            <a:ext cx="9144000" cy="5686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85720" y="1500174"/>
            <a:ext cx="8858280" cy="5072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4156" y="1524000"/>
            <a:ext cx="1768270" cy="5029200"/>
          </a:xfrm>
        </p:spPr>
        <p:txBody>
          <a:bodyPr vert="eaVert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1" y="1524000"/>
            <a:ext cx="6858000" cy="5029200"/>
          </a:xfrm>
        </p:spPr>
        <p:txBody>
          <a:bodyPr vert="eaVer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3DDF1-EE22-40C8-A221-D3620B808272}" type="datetime1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C4DEF-DDBD-465E-BA3E-99C8F33A0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00150"/>
            <a:ext cx="9144000" cy="5686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85720" y="1500174"/>
            <a:ext cx="8858280" cy="50720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6344" y="1481328"/>
            <a:ext cx="8613648" cy="658368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6344" y="2130552"/>
            <a:ext cx="6400800" cy="457200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5FED475-C68E-432B-90BF-D82E7CFC47B1}" type="datetime1">
              <a:rPr lang="en-US" smtClean="0"/>
              <a:t>4/21/2016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51C4DEF-DDBD-465E-BA3E-99C8F33A0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 descr="signatu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409681"/>
            <a:ext cx="3352800" cy="65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11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200150"/>
            <a:ext cx="9144000" cy="5686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85720" y="1500174"/>
            <a:ext cx="8858280" cy="5072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4638"/>
            <a:ext cx="6696075" cy="915987"/>
          </a:xfr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2B78C3-9EDA-480D-9CCC-FBA8E4D8C94E}" type="datetime1">
              <a:rPr lang="en-US" smtClean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C4DEF-DDBD-465E-BA3E-99C8F33A0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71575"/>
            <a:ext cx="9144000" cy="5686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85720" y="1471599"/>
            <a:ext cx="8858280" cy="50720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53225" cy="915987"/>
          </a:xfr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3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51C4DEF-DDBD-465E-BA3E-99C8F33A0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" name="Content Placeholder 35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534400" cy="4876800"/>
          </a:xfrm>
        </p:spPr>
        <p:txBody>
          <a:bodyPr/>
          <a:lstStyle>
            <a:lvl1pPr marL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200150"/>
            <a:ext cx="9144000" cy="5686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85720" y="1500174"/>
            <a:ext cx="8858280" cy="5072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53225" cy="915987"/>
          </a:xfr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D75F7B-66EF-4805-A1FA-8B97E894D86A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C4DEF-DDBD-465E-BA3E-99C8F33A0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200150"/>
            <a:ext cx="9144000" cy="5686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85720" y="1500174"/>
            <a:ext cx="8858280" cy="5072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53225" cy="915987"/>
          </a:xfr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D211FC-CC6C-4758-9ACB-48E69E127641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C4DEF-DDBD-465E-BA3E-99C8F33A0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4572000" y="1503430"/>
            <a:ext cx="4572000" cy="5065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30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1200150"/>
            <a:ext cx="9144000" cy="5686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285720" y="1500174"/>
            <a:ext cx="8858280" cy="5072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6238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62200"/>
            <a:ext cx="4040188" cy="41147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4623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41147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8CE7D1-774E-4ECB-83D0-476CA481C399}" type="datetime1">
              <a:rPr lang="en-US" smtClean="0"/>
              <a:t>4/21/2016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C4DEF-DDBD-465E-BA3E-99C8F33A08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53225" cy="915987"/>
          </a:xfr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00150"/>
            <a:ext cx="9144000" cy="5686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85720" y="1500174"/>
            <a:ext cx="8858280" cy="5072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53225" cy="915987"/>
          </a:xfr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D01D70-9831-461C-BC0A-7F2F311D4592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C4DEF-DDBD-465E-BA3E-99C8F33A0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200150"/>
            <a:ext cx="9144000" cy="5686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285720" y="1500174"/>
            <a:ext cx="8858280" cy="5072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D5A2EB-05C8-4D4F-8824-2141295B3524}" type="datetime1">
              <a:rPr lang="en-US" smtClean="0"/>
              <a:t>4/21/2016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C4DEF-DDBD-465E-BA3E-99C8F33A0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532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F573-FD40-4B90-AFA3-FDBB9E9DADEE}" type="datetime1">
              <a:rPr lang="en-US" smtClean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Sulaiman Ali Alaabed - Copy or extract is not allowed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C4DEF-DDBD-465E-BA3E-99C8F33A0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UAEU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91400" y="590093"/>
            <a:ext cx="1295400" cy="3782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60" r:id="rId5"/>
    <p:sldLayoutId id="214748366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925" y="2322731"/>
            <a:ext cx="8839200" cy="1715869"/>
          </a:xfrm>
        </p:spPr>
        <p:txBody>
          <a:bodyPr>
            <a:noAutofit/>
          </a:bodyPr>
          <a:lstStyle/>
          <a:p>
            <a:pPr algn="ctr" rtl="1"/>
            <a:r>
              <a:rPr lang="en-US" sz="3600" b="1" dirty="0"/>
              <a:t>Calcination of the UAE </a:t>
            </a:r>
            <a:r>
              <a:rPr lang="en-US" sz="3600" b="1" dirty="0" smtClean="0"/>
              <a:t>Limestones: </a:t>
            </a:r>
            <a:r>
              <a:rPr lang="en-US" sz="3600" b="1" dirty="0"/>
              <a:t>A Laboratory Experiment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775" y="4114800"/>
            <a:ext cx="8458200" cy="1981200"/>
          </a:xfrm>
        </p:spPr>
        <p:txBody>
          <a:bodyPr>
            <a:noAutofit/>
          </a:bodyPr>
          <a:lstStyle/>
          <a:p>
            <a:pPr algn="ctr"/>
            <a:r>
              <a:rPr lang="en-US" b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Sulaiman</a:t>
            </a:r>
            <a:r>
              <a:rPr lang="en-US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S. </a:t>
            </a:r>
            <a:r>
              <a:rPr lang="en-US" b="1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b="1" dirty="0" err="1" smtClean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Alkaabi</a:t>
            </a:r>
            <a:endParaRPr lang="en-US" b="1" dirty="0" smtClean="0">
              <a:solidFill>
                <a:schemeClr val="accent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Osman </a:t>
            </a:r>
            <a:r>
              <a:rPr lang="en-US" b="1" dirty="0" err="1" smtClean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Abdelghany</a:t>
            </a:r>
            <a:r>
              <a:rPr lang="en-US" b="1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Mohamed M. </a:t>
            </a:r>
            <a:r>
              <a:rPr lang="en-US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b="1" dirty="0" err="1" smtClean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Tokhi</a:t>
            </a:r>
            <a:r>
              <a:rPr lang="en-US" b="1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Bahaa</a:t>
            </a:r>
            <a:r>
              <a:rPr lang="en-US" b="1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Eddin</a:t>
            </a:r>
            <a:r>
              <a:rPr lang="en-US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Mahmoud</a:t>
            </a:r>
            <a:endParaRPr lang="en-US" b="1" i="1" dirty="0" smtClean="0">
              <a:solidFill>
                <a:schemeClr val="accent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i="1" dirty="0" smtClean="0"/>
              <a:t>Department </a:t>
            </a:r>
            <a:r>
              <a:rPr lang="en-US" i="1" dirty="0"/>
              <a:t>of Geology, College of Science, </a:t>
            </a:r>
            <a:r>
              <a:rPr lang="en-US" i="1" dirty="0" smtClean="0"/>
              <a:t>UAE University</a:t>
            </a:r>
            <a:r>
              <a:rPr lang="en-US" dirty="0" smtClean="0"/>
              <a:t>, </a:t>
            </a:r>
            <a:r>
              <a:rPr lang="en-US" i="1" dirty="0" err="1" smtClean="0"/>
              <a:t>AlAin</a:t>
            </a:r>
            <a:r>
              <a:rPr lang="en-US" i="1" dirty="0" smtClean="0"/>
              <a:t> UAE</a:t>
            </a:r>
            <a:endParaRPr lang="en-US" i="1" u="sng" dirty="0" smtClean="0"/>
          </a:p>
          <a:p>
            <a:pPr algn="ctr"/>
            <a:r>
              <a:rPr lang="en-US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Abdel </a:t>
            </a:r>
            <a:r>
              <a:rPr lang="en-US" b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Monem</a:t>
            </a:r>
            <a:r>
              <a:rPr lang="en-US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b="1" dirty="0" err="1" smtClean="0">
                <a:solidFill>
                  <a:schemeClr val="accent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Soltan</a:t>
            </a:r>
            <a:endParaRPr lang="en-US" b="1" dirty="0" smtClean="0">
              <a:solidFill>
                <a:schemeClr val="accent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i="1" dirty="0" smtClean="0"/>
              <a:t>Department of Geology, </a:t>
            </a:r>
            <a:r>
              <a:rPr lang="en-US" i="1" dirty="0" err="1" smtClean="0"/>
              <a:t>Ain</a:t>
            </a:r>
            <a:r>
              <a:rPr lang="en-US" i="1" dirty="0" smtClean="0"/>
              <a:t>-Shams University, Cairo Egypt</a:t>
            </a:r>
            <a:endParaRPr lang="en-US" i="1" dirty="0"/>
          </a:p>
          <a:p>
            <a:pPr algn="ctr"/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4CFAA-F82F-48C1-A935-640BE4795A91}" type="datetime1">
              <a:rPr lang="en-US" smtClean="0"/>
              <a:t>4/21/2016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828800" y="6553200"/>
            <a:ext cx="5181600" cy="365125"/>
          </a:xfrm>
        </p:spPr>
        <p:txBody>
          <a:bodyPr/>
          <a:lstStyle/>
          <a:p>
            <a:r>
              <a:rPr lang="en-US" smtClean="0"/>
              <a:t>Sulaiman Ali Alaabed - Copy or extract is not allowed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(Copy Right </a:t>
            </a:r>
            <a:r>
              <a:rPr lang="en-US" dirty="0" smtClean="0"/>
              <a:t>Protected) </a:t>
            </a:r>
            <a:fld id="{151C4DEF-DDBD-465E-BA3E-99C8F33A081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8400" y="175260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2</a:t>
            </a:r>
            <a:r>
              <a:rPr lang="en-US" baseline="30000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nd</a:t>
            </a:r>
            <a:r>
              <a:rPr lang="en-US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 International </a:t>
            </a:r>
            <a:r>
              <a:rPr lang="en-US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Conference on </a:t>
            </a:r>
            <a:r>
              <a:rPr lang="en-US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Geology</a:t>
            </a:r>
            <a:endParaRPr lang="en-US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April 21-22, 2016 Dubai, UAE </a:t>
            </a:r>
          </a:p>
        </p:txBody>
      </p:sp>
    </p:spTree>
    <p:extLst>
      <p:ext uri="{BB962C8B-B14F-4D97-AF65-F5344CB8AC3E}">
        <p14:creationId xmlns:p14="http://schemas.microsoft.com/office/powerpoint/2010/main" val="428304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9400" y="6553200"/>
            <a:ext cx="4267200" cy="36512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3362" y="363683"/>
            <a:ext cx="6697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Investigation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Techniques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+mj-lt"/>
              <a:ea typeface="Tahoma" panose="020B0604030504040204" pitchFamily="34" charset="0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3780" y="1447800"/>
            <a:ext cx="88392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The free </a:t>
            </a:r>
            <a:r>
              <a:rPr lang="en-US" sz="22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lime content 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was quantitatively measured applying the </a:t>
            </a:r>
            <a:r>
              <a:rPr lang="en-US" sz="2200" i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</a:t>
            </a:r>
            <a:r>
              <a:rPr lang="en-US" sz="2200" i="1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ugar method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A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definite weight of the lime is dissolved in sugary solution and then titrated against a standardized </a:t>
            </a:r>
            <a:r>
              <a:rPr lang="en-US" sz="2200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HCl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solution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en-US" sz="2200" dirty="0" smtClean="0">
              <a:solidFill>
                <a:prstClr val="white"/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r>
              <a:rPr lang="en-US" sz="2200" dirty="0">
                <a:solidFill>
                  <a:srgbClr val="FFFF00"/>
                </a:solidFill>
                <a:latin typeface="Tahoma" pitchFamily="34" charset="0"/>
                <a:ea typeface="+mj-ea"/>
                <a:cs typeface="Tahoma" pitchFamily="34" charset="0"/>
              </a:rPr>
              <a:t>H</a:t>
            </a:r>
            <a:r>
              <a:rPr lang="en-US" sz="2200" dirty="0" smtClean="0">
                <a:solidFill>
                  <a:srgbClr val="FFFF00"/>
                </a:solidFill>
                <a:latin typeface="Tahoma" pitchFamily="34" charset="0"/>
                <a:ea typeface="+mj-ea"/>
                <a:cs typeface="Tahoma" pitchFamily="34" charset="0"/>
              </a:rPr>
              <a:t>ydration </a:t>
            </a:r>
            <a:r>
              <a:rPr lang="en-US" sz="2200" dirty="0">
                <a:solidFill>
                  <a:srgbClr val="FFFF00"/>
                </a:solidFill>
                <a:latin typeface="Tahoma" pitchFamily="34" charset="0"/>
                <a:ea typeface="+mj-ea"/>
                <a:cs typeface="Tahoma" pitchFamily="34" charset="0"/>
              </a:rPr>
              <a:t>rate 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was measured in terms of the rate of hydration temperature 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increase.</a:t>
            </a:r>
            <a:endParaRPr lang="en-US" sz="2200" dirty="0">
              <a:solidFill>
                <a:prstClr val="white"/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L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ime 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grains were crushed to a 1–2 mm size range and then mixed with water (1 lime : 4 distilled water) in a thermostatically isolated container.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R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ise 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of hydration temperature was measured each 15 s for a period of 20 min.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The time of the maximum hydration temperature (</a:t>
            </a:r>
            <a:r>
              <a:rPr lang="en-US" sz="2200" dirty="0" err="1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ΔTmax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 sec) and its value (</a:t>
            </a:r>
            <a:r>
              <a:rPr lang="en-US" sz="2200" dirty="0" err="1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Tmax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 °C), the rate of temperature increase (RTI°C/s.), and the time for 60 °C temperature increase (T60s.) were all measured or calculated.</a:t>
            </a:r>
          </a:p>
        </p:txBody>
      </p:sp>
    </p:spTree>
    <p:extLst>
      <p:ext uri="{BB962C8B-B14F-4D97-AF65-F5344CB8AC3E}">
        <p14:creationId xmlns:p14="http://schemas.microsoft.com/office/powerpoint/2010/main" val="68296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753225" cy="91598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Study Areas &amp; Formations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F973-42B8-4FA1-B1AE-B4AAF545C40E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5600" y="6553200"/>
            <a:ext cx="4039427" cy="301958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4800" y="1524000"/>
            <a:ext cx="547947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dirty="0">
                <a:solidFill>
                  <a:schemeClr val="bg1"/>
                </a:solidFill>
              </a:rPr>
              <a:t>investigated </a:t>
            </a:r>
            <a:r>
              <a:rPr lang="en-US" sz="2400" dirty="0" smtClean="0">
                <a:solidFill>
                  <a:schemeClr val="bg1"/>
                </a:solidFill>
              </a:rPr>
              <a:t>samples represent 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six </a:t>
            </a:r>
            <a:r>
              <a:rPr lang="en-US" sz="2400" dirty="0">
                <a:solidFill>
                  <a:schemeClr val="bg1"/>
                </a:solidFill>
              </a:rPr>
              <a:t>different 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formations </a:t>
            </a:r>
            <a:r>
              <a:rPr lang="en-US" sz="2400" dirty="0">
                <a:solidFill>
                  <a:schemeClr val="bg1"/>
                </a:solidFill>
              </a:rPr>
              <a:t>were collected from 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three </a:t>
            </a:r>
            <a:r>
              <a:rPr lang="en-US" sz="2400" dirty="0">
                <a:solidFill>
                  <a:schemeClr val="bg1"/>
                </a:solidFill>
              </a:rPr>
              <a:t>main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locations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Wadi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AlBih</a:t>
            </a:r>
            <a:r>
              <a:rPr lang="en-US" sz="2400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 Area (RAK)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 err="1">
                <a:solidFill>
                  <a:schemeClr val="bg1"/>
                </a:solidFill>
              </a:rPr>
              <a:t>Musandam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Jurrassic</a:t>
            </a:r>
            <a:r>
              <a:rPr lang="en-US" sz="2400" dirty="0">
                <a:solidFill>
                  <a:schemeClr val="bg1"/>
                </a:solidFill>
              </a:rPr>
              <a:t>), </a:t>
            </a:r>
            <a:r>
              <a:rPr lang="en-US" sz="2400" dirty="0" err="1">
                <a:solidFill>
                  <a:schemeClr val="bg1"/>
                </a:solidFill>
              </a:rPr>
              <a:t>Ghalilah</a:t>
            </a:r>
            <a:r>
              <a:rPr lang="en-US" sz="2400" dirty="0">
                <a:solidFill>
                  <a:schemeClr val="bg1"/>
                </a:solidFill>
              </a:rPr>
              <a:t> (Late Triassic), </a:t>
            </a:r>
            <a:r>
              <a:rPr lang="en-US" sz="2400" dirty="0" err="1">
                <a:solidFill>
                  <a:schemeClr val="bg1"/>
                </a:solidFill>
              </a:rPr>
              <a:t>Shauiba</a:t>
            </a:r>
            <a:r>
              <a:rPr lang="en-US" sz="2400" dirty="0">
                <a:solidFill>
                  <a:schemeClr val="bg1"/>
                </a:solidFill>
              </a:rPr>
              <a:t> (Early Cretaceous)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“</a:t>
            </a:r>
            <a:r>
              <a:rPr lang="en-US" sz="2400" dirty="0" err="1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JabelBuhays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” Al </a:t>
            </a:r>
            <a:r>
              <a:rPr lang="en-US" sz="2400" dirty="0" err="1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Fayah</a:t>
            </a:r>
            <a:r>
              <a:rPr lang="en-US" sz="2400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 Area </a:t>
            </a:r>
            <a:r>
              <a:rPr lang="en-US" sz="2400" dirty="0" err="1" smtClean="0">
                <a:solidFill>
                  <a:schemeClr val="bg1"/>
                </a:solidFill>
              </a:rPr>
              <a:t>Muthaymimah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(Paleocene – Early Eocene)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Jabel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Hafit</a:t>
            </a:r>
            <a:r>
              <a:rPr lang="en-US" sz="2400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 (</a:t>
            </a:r>
            <a:r>
              <a:rPr lang="en-US" sz="2400" dirty="0" err="1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AlAin</a:t>
            </a:r>
            <a:r>
              <a:rPr lang="en-US" sz="2400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>): </a:t>
            </a:r>
            <a:r>
              <a:rPr lang="en-US" sz="2400" dirty="0">
                <a:solidFill>
                  <a:schemeClr val="bg1"/>
                </a:solidFill>
              </a:rPr>
              <a:t>Dammam (Middle-Late Eocene) and </a:t>
            </a:r>
            <a:r>
              <a:rPr lang="en-US" sz="2400" dirty="0" err="1">
                <a:solidFill>
                  <a:schemeClr val="bg1"/>
                </a:solidFill>
              </a:rPr>
              <a:t>Asmari</a:t>
            </a:r>
            <a:r>
              <a:rPr lang="en-US" sz="2400" dirty="0">
                <a:solidFill>
                  <a:schemeClr val="bg1"/>
                </a:solidFill>
              </a:rPr>
              <a:t> (Early Oligocene)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274" y="1498123"/>
            <a:ext cx="3276600" cy="50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153400" cy="9906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Results Discussion</a:t>
            </a:r>
            <a:endParaRPr lang="en-US" sz="36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04800" y="1524000"/>
            <a:ext cx="8686800" cy="499241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Petrography, mineralogy, chemistry and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-mechanical properties of the limestone lumps significantly affect the quality of the calcined lime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source of liberated lime is the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carbonate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minerals like dolomite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occur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periclase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has a low hydration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CaCO3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 of the limestone should be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98.6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while the SiO2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should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˂1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in order to produce highly reactive lime after calcination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Precalcination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porosity of the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limestone: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Provides for uniform distribution of hot gases inside the limestone lump </a:t>
            </a:r>
          </a:p>
          <a:p>
            <a:pPr marL="1028700" lvl="1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Accelerates CO2 escape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Lime that is rich in micro-fracture pores has a higher hydration rate than lime rich in intra-particle pores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0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228600"/>
            <a:ext cx="6753225" cy="91598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Results - </a:t>
            </a:r>
            <a:r>
              <a:rPr lang="en-US" sz="3600" b="1" i="1" dirty="0" smtClean="0">
                <a:solidFill>
                  <a:schemeClr val="accent2">
                    <a:lumMod val="50000"/>
                  </a:schemeClr>
                </a:solidFill>
              </a:rPr>
              <a:t>Petrography</a:t>
            </a:r>
            <a:endParaRPr lang="en-US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19757437"/>
              </p:ext>
            </p:extLst>
          </p:nvPr>
        </p:nvGraphicFramePr>
        <p:xfrm>
          <a:off x="294409" y="1492827"/>
          <a:ext cx="7239001" cy="2403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1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3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6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25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Sample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</a:rPr>
                        <a:t>Allochems</a:t>
                      </a:r>
                      <a:endParaRPr lang="en-US" sz="11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(%)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</a:rPr>
                        <a:t>Orthochems</a:t>
                      </a:r>
                      <a:r>
                        <a:rPr lang="en-US" sz="1100" dirty="0" smtClean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(%)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Bulk density, g/cm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Apparent porosity, (%)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7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Ghalilah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Musandam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7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Shauiba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55.00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Muthaymimah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2.60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Dammam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7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Asmari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2.85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1.40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F973-42B8-4FA1-B1AE-B4AAF545C40E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76575" y="6508810"/>
            <a:ext cx="4162425" cy="33331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186865"/>
            <a:ext cx="5105400" cy="53986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4800" y="3931200"/>
            <a:ext cx="396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Ghalilah</a:t>
            </a:r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 limestone </a:t>
            </a:r>
            <a:r>
              <a:rPr lang="en-US" sz="1600" dirty="0" smtClean="0">
                <a:solidFill>
                  <a:schemeClr val="bg1"/>
                </a:solidFill>
              </a:rPr>
              <a:t>(3a)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Dominated by </a:t>
            </a:r>
            <a:r>
              <a:rPr lang="en-US" sz="1600" dirty="0" err="1" smtClean="0">
                <a:solidFill>
                  <a:schemeClr val="bg1"/>
                </a:solidFill>
              </a:rPr>
              <a:t>micrite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(80 %)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belongs </a:t>
            </a:r>
            <a:r>
              <a:rPr lang="en-US" sz="1600" dirty="0">
                <a:solidFill>
                  <a:schemeClr val="bg1"/>
                </a:solidFill>
              </a:rPr>
              <a:t>to </a:t>
            </a:r>
            <a:r>
              <a:rPr lang="en-US" sz="1600" dirty="0" smtClean="0">
                <a:solidFill>
                  <a:schemeClr val="bg1"/>
                </a:solidFill>
              </a:rPr>
              <a:t>the siliceous </a:t>
            </a:r>
            <a:r>
              <a:rPr lang="en-US" sz="1600" dirty="0" err="1">
                <a:solidFill>
                  <a:schemeClr val="bg1"/>
                </a:solidFill>
              </a:rPr>
              <a:t>micrite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facies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0164" y="4724400"/>
            <a:ext cx="3997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Musandam</a:t>
            </a:r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 limestone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wackestone-packstone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facies</a:t>
            </a:r>
            <a:r>
              <a:rPr lang="en-US" sz="1600" dirty="0" smtClean="0">
                <a:solidFill>
                  <a:schemeClr val="bg1"/>
                </a:solidFill>
              </a:rPr>
              <a:t> (</a:t>
            </a:r>
            <a:r>
              <a:rPr lang="en-US" sz="1600" dirty="0" err="1" smtClean="0">
                <a:solidFill>
                  <a:schemeClr val="bg1"/>
                </a:solidFill>
              </a:rPr>
              <a:t>pelbiosparite</a:t>
            </a:r>
            <a:r>
              <a:rPr lang="en-US" sz="1600" dirty="0" smtClean="0">
                <a:solidFill>
                  <a:schemeClr val="bg1"/>
                </a:solidFill>
              </a:rPr>
              <a:t>). 3b, c, d, 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0554" y="5486400"/>
            <a:ext cx="41390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Shauiba</a:t>
            </a:r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 limestone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packstone-grainstone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err="1" smtClean="0">
                <a:solidFill>
                  <a:schemeClr val="bg1"/>
                </a:solidFill>
              </a:rPr>
              <a:t>biosparite</a:t>
            </a:r>
            <a:r>
              <a:rPr lang="en-US" sz="1600" dirty="0" smtClean="0">
                <a:solidFill>
                  <a:schemeClr val="bg1"/>
                </a:solidFill>
              </a:rPr>
              <a:t>) 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Echinoids, bryozoans </a:t>
            </a:r>
            <a:r>
              <a:rPr lang="en-US" sz="1600" dirty="0">
                <a:solidFill>
                  <a:schemeClr val="bg1"/>
                </a:solidFill>
              </a:rPr>
              <a:t>and algal </a:t>
            </a:r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>
                <a:solidFill>
                  <a:schemeClr val="bg1"/>
                </a:solidFill>
              </a:rPr>
              <a:t>55 </a:t>
            </a:r>
            <a:r>
              <a:rPr lang="en-US" sz="1600" dirty="0" smtClean="0">
                <a:solidFill>
                  <a:schemeClr val="bg1"/>
                </a:solidFill>
              </a:rPr>
              <a:t>%)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3f</a:t>
            </a:r>
          </a:p>
        </p:txBody>
      </p:sp>
    </p:spTree>
    <p:extLst>
      <p:ext uri="{BB962C8B-B14F-4D97-AF65-F5344CB8AC3E}">
        <p14:creationId xmlns:p14="http://schemas.microsoft.com/office/powerpoint/2010/main" val="184804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228600"/>
            <a:ext cx="6753225" cy="91598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Results - </a:t>
            </a:r>
            <a:r>
              <a:rPr lang="en-US" sz="3600" b="1" i="1" dirty="0" smtClean="0">
                <a:solidFill>
                  <a:schemeClr val="accent2">
                    <a:lumMod val="50000"/>
                  </a:schemeClr>
                </a:solidFill>
              </a:rPr>
              <a:t>Petrography</a:t>
            </a:r>
            <a:endParaRPr lang="en-US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19757437"/>
              </p:ext>
            </p:extLst>
          </p:nvPr>
        </p:nvGraphicFramePr>
        <p:xfrm>
          <a:off x="294409" y="1492827"/>
          <a:ext cx="7239001" cy="2403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1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3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6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25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Sample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</a:rPr>
                        <a:t>Allochems</a:t>
                      </a:r>
                      <a:endParaRPr lang="en-US" sz="11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(%)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</a:rPr>
                        <a:t>Orthochems</a:t>
                      </a:r>
                      <a:r>
                        <a:rPr lang="en-US" sz="1100" dirty="0" smtClean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(%)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Bulk density, g/cm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Apparent porosity, (%)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7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Ghalilah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Musandam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7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Shauiba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55.00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Muthaymimah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2.60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Dammam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7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Asmari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2.85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1.40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F973-42B8-4FA1-B1AE-B4AAF545C40E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76575" y="6508810"/>
            <a:ext cx="4162425" cy="33331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4800" y="3931200"/>
            <a:ext cx="396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Muthaymimah</a:t>
            </a:r>
            <a:r>
              <a:rPr lang="en-US" sz="16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limestone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Also </a:t>
            </a:r>
            <a:r>
              <a:rPr lang="en-US" sz="1600" dirty="0" err="1" smtClean="0">
                <a:solidFill>
                  <a:schemeClr val="bg1"/>
                </a:solidFill>
              </a:rPr>
              <a:t>Packstone-grainstone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facies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err="1" smtClean="0">
                <a:solidFill>
                  <a:schemeClr val="bg1"/>
                </a:solidFill>
              </a:rPr>
              <a:t>biosparite</a:t>
            </a:r>
            <a:r>
              <a:rPr lang="en-US" sz="1600" dirty="0" smtClean="0">
                <a:solidFill>
                  <a:schemeClr val="bg1"/>
                </a:solidFill>
              </a:rPr>
              <a:t>). 4a &amp; 4b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0164" y="4724400"/>
            <a:ext cx="3997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Dammam </a:t>
            </a:r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limestone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grainstone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facies</a:t>
            </a:r>
            <a:r>
              <a:rPr lang="en-US" sz="1600" dirty="0" smtClean="0">
                <a:solidFill>
                  <a:schemeClr val="bg1"/>
                </a:solidFill>
              </a:rPr>
              <a:t> (</a:t>
            </a:r>
            <a:r>
              <a:rPr lang="en-US" sz="1600" smtClean="0">
                <a:solidFill>
                  <a:schemeClr val="bg1"/>
                </a:solidFill>
              </a:rPr>
              <a:t>biosparite</a:t>
            </a:r>
            <a:r>
              <a:rPr lang="en-US" sz="1600" dirty="0" smtClean="0">
                <a:solidFill>
                  <a:schemeClr val="bg1"/>
                </a:solidFill>
              </a:rPr>
              <a:t>).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Gravel-size rounded </a:t>
            </a:r>
            <a:r>
              <a:rPr lang="en-US" sz="1600" dirty="0" err="1" smtClean="0">
                <a:solidFill>
                  <a:schemeClr val="bg1"/>
                </a:solidFill>
              </a:rPr>
              <a:t>nummulite</a:t>
            </a:r>
            <a:r>
              <a:rPr lang="en-US" sz="1600" dirty="0" smtClean="0">
                <a:solidFill>
                  <a:schemeClr val="bg1"/>
                </a:solidFill>
              </a:rPr>
              <a:t>. 4c &amp; 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0554" y="5486400"/>
            <a:ext cx="41390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Asmari</a:t>
            </a:r>
            <a:r>
              <a:rPr lang="en-US" sz="16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limestone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Grainstone-biosparite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facies</a:t>
            </a:r>
            <a:r>
              <a:rPr lang="en-US" sz="1600" dirty="0" smtClean="0">
                <a:solidFill>
                  <a:schemeClr val="bg1"/>
                </a:solidFill>
              </a:rPr>
              <a:t>. Similar to Damam. Differs only in its lower </a:t>
            </a:r>
            <a:r>
              <a:rPr lang="en-US" sz="1600" dirty="0" err="1" smtClean="0">
                <a:solidFill>
                  <a:schemeClr val="bg1"/>
                </a:solidFill>
              </a:rPr>
              <a:t>orthochem</a:t>
            </a:r>
            <a:r>
              <a:rPr lang="en-US" sz="1600" dirty="0" smtClean="0">
                <a:solidFill>
                  <a:schemeClr val="bg1"/>
                </a:solidFill>
              </a:rPr>
              <a:t> &amp; higher </a:t>
            </a:r>
            <a:r>
              <a:rPr lang="en-US" sz="1600" dirty="0" err="1" smtClean="0">
                <a:solidFill>
                  <a:schemeClr val="bg1"/>
                </a:solidFill>
              </a:rPr>
              <a:t>allochem</a:t>
            </a:r>
            <a:r>
              <a:rPr lang="en-US" sz="1600" dirty="0" smtClean="0">
                <a:solidFill>
                  <a:schemeClr val="bg1"/>
                </a:solidFill>
              </a:rPr>
              <a:t>. 4e &amp; 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92" y="1185301"/>
            <a:ext cx="5091544" cy="53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228600"/>
            <a:ext cx="6753225" cy="91598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Results - </a:t>
            </a:r>
            <a:r>
              <a:rPr lang="en-US" sz="3600" b="1" i="1" dirty="0" smtClean="0">
                <a:solidFill>
                  <a:schemeClr val="accent2">
                    <a:lumMod val="50000"/>
                  </a:schemeClr>
                </a:solidFill>
              </a:rPr>
              <a:t>Mineralogy</a:t>
            </a:r>
            <a:endParaRPr lang="en-US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F973-42B8-4FA1-B1AE-B4AAF545C40E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76575" y="6508810"/>
            <a:ext cx="4162425" cy="33331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0164" y="1583828"/>
            <a:ext cx="881149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1" dirty="0" smtClean="0">
                <a:solidFill>
                  <a:schemeClr val="bg1"/>
                </a:solidFill>
              </a:rPr>
              <a:t>Calcite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>
                <a:solidFill>
                  <a:schemeClr val="bg1"/>
                </a:solidFill>
              </a:rPr>
              <a:t>is the </a:t>
            </a:r>
            <a:r>
              <a:rPr lang="en-US" sz="2600" dirty="0">
                <a:solidFill>
                  <a:srgbClr val="FFC000"/>
                </a:solidFill>
              </a:rPr>
              <a:t>major</a:t>
            </a:r>
            <a:r>
              <a:rPr lang="en-US" sz="2600" dirty="0">
                <a:solidFill>
                  <a:schemeClr val="bg1"/>
                </a:solidFill>
              </a:rPr>
              <a:t> mineral in </a:t>
            </a:r>
            <a:r>
              <a:rPr lang="en-US" sz="2600" i="1" dirty="0">
                <a:solidFill>
                  <a:schemeClr val="bg1"/>
                </a:solidFill>
              </a:rPr>
              <a:t>all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smtClean="0">
                <a:solidFill>
                  <a:schemeClr val="bg1"/>
                </a:solidFill>
              </a:rPr>
              <a:t>samples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chemeClr val="bg1"/>
                </a:solidFill>
              </a:rPr>
              <a:t>Q</a:t>
            </a:r>
            <a:r>
              <a:rPr lang="en-US" sz="2600" i="1" dirty="0" smtClean="0">
                <a:solidFill>
                  <a:schemeClr val="bg1"/>
                </a:solidFill>
              </a:rPr>
              <a:t>uartz</a:t>
            </a:r>
            <a:r>
              <a:rPr lang="en-US" sz="2600" dirty="0" smtClean="0">
                <a:solidFill>
                  <a:schemeClr val="bg1"/>
                </a:solidFill>
              </a:rPr>
              <a:t> is significant </a:t>
            </a:r>
            <a:r>
              <a:rPr lang="en-US" sz="2600" dirty="0" smtClean="0">
                <a:solidFill>
                  <a:srgbClr val="FFC000"/>
                </a:solidFill>
              </a:rPr>
              <a:t>only</a:t>
            </a:r>
            <a:r>
              <a:rPr lang="en-US" sz="2600" dirty="0" smtClean="0">
                <a:solidFill>
                  <a:schemeClr val="bg1"/>
                </a:solidFill>
              </a:rPr>
              <a:t> in </a:t>
            </a:r>
            <a:r>
              <a:rPr lang="en-US" sz="2600" i="1" dirty="0" err="1" smtClean="0">
                <a:solidFill>
                  <a:schemeClr val="bg1"/>
                </a:solidFill>
              </a:rPr>
              <a:t>Ghalilah</a:t>
            </a:r>
            <a:r>
              <a:rPr lang="en-US" sz="2600" dirty="0" smtClean="0">
                <a:solidFill>
                  <a:schemeClr val="bg1"/>
                </a:solidFill>
              </a:rPr>
              <a:t> limestone.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1" dirty="0" smtClean="0">
                <a:solidFill>
                  <a:schemeClr val="bg1"/>
                </a:solidFill>
              </a:rPr>
              <a:t>Dolomite</a:t>
            </a:r>
            <a:r>
              <a:rPr lang="en-US" sz="2600" dirty="0" smtClean="0">
                <a:solidFill>
                  <a:schemeClr val="bg1"/>
                </a:solidFill>
              </a:rPr>
              <a:t> is </a:t>
            </a:r>
            <a:r>
              <a:rPr lang="en-US" sz="2600" dirty="0">
                <a:solidFill>
                  <a:srgbClr val="FFC000"/>
                </a:solidFill>
              </a:rPr>
              <a:t>minor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smtClean="0">
                <a:solidFill>
                  <a:schemeClr val="bg1"/>
                </a:solidFill>
              </a:rPr>
              <a:t>or </a:t>
            </a:r>
            <a:r>
              <a:rPr lang="en-US" sz="2600" dirty="0" smtClean="0">
                <a:solidFill>
                  <a:srgbClr val="FFC000"/>
                </a:solidFill>
              </a:rPr>
              <a:t>trace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>
                <a:solidFill>
                  <a:schemeClr val="bg1"/>
                </a:solidFill>
              </a:rPr>
              <a:t>in </a:t>
            </a:r>
            <a:r>
              <a:rPr lang="en-US" sz="2600" i="1" dirty="0" err="1" smtClean="0">
                <a:solidFill>
                  <a:schemeClr val="bg1"/>
                </a:solidFill>
              </a:rPr>
              <a:t>Asmari</a:t>
            </a:r>
            <a:r>
              <a:rPr lang="en-US" sz="2600" dirty="0" smtClean="0">
                <a:solidFill>
                  <a:schemeClr val="bg1"/>
                </a:solidFill>
              </a:rPr>
              <a:t> limestone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  <a:endParaRPr lang="en-US" sz="2600" dirty="0" smtClean="0">
              <a:solidFill>
                <a:schemeClr val="bg1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987715"/>
            <a:ext cx="7152290" cy="3533955"/>
          </a:xfrm>
        </p:spPr>
      </p:pic>
    </p:spTree>
    <p:extLst>
      <p:ext uri="{BB962C8B-B14F-4D97-AF65-F5344CB8AC3E}">
        <p14:creationId xmlns:p14="http://schemas.microsoft.com/office/powerpoint/2010/main" val="338935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228600"/>
            <a:ext cx="6753225" cy="91598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Results - </a:t>
            </a:r>
            <a:r>
              <a:rPr lang="en-US" sz="3600" b="1" i="1" dirty="0" smtClean="0">
                <a:solidFill>
                  <a:schemeClr val="accent2">
                    <a:lumMod val="50000"/>
                  </a:schemeClr>
                </a:solidFill>
              </a:rPr>
              <a:t>Chemistry</a:t>
            </a:r>
            <a:endParaRPr lang="en-US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F973-42B8-4FA1-B1AE-B4AAF545C40E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76575" y="6508810"/>
            <a:ext cx="4162425" cy="33331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8600" y="1481078"/>
            <a:ext cx="8915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limestones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except </a:t>
            </a:r>
            <a:r>
              <a:rPr lang="en-US" sz="20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Ghalilah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are a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rather homogeneous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 analyses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consistent with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petrography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mineralogy.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(48.15–55.53 %) is the major oxide in all samples due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predominance of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lowest content of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(48.15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 in the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Ghalilah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limestone is linked with the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 content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SiO2 (12.85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 due to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disseminated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quartz grains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micritic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groundmass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mpurity Oxides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(TIO): (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SiO2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Al2O3, Fe2O3, TiO2 and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is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high (~13%)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Ghalilah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09593731"/>
              </p:ext>
            </p:extLst>
          </p:nvPr>
        </p:nvGraphicFramePr>
        <p:xfrm>
          <a:off x="356755" y="4343401"/>
          <a:ext cx="8686800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6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3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7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92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92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35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88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39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70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394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394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6359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6359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597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Sample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SiO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TiO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O</a:t>
                      </a:r>
                      <a:r>
                        <a:rPr lang="en-US" sz="1000" baseline="-25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O</a:t>
                      </a:r>
                      <a:r>
                        <a:rPr lang="en-US" sz="1000" baseline="-25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MnO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MgO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Na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O</a:t>
                      </a:r>
                      <a:r>
                        <a:rPr lang="en-US" sz="1000" baseline="-250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</a:t>
                      </a:r>
                      <a:r>
                        <a:rPr lang="en-US" sz="1000" baseline="-25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TIO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Ghalilah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12.85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48.15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37.65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13.41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Musandam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55.52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43.62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Shauiba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55.53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43.66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7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Muthaymimah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55.42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43.50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Dammam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55.25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43.41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Asmari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0.01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55.32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43.46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0.54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131" marR="6213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1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227013"/>
            <a:ext cx="7286625" cy="915987"/>
          </a:xfrm>
        </p:spPr>
        <p:txBody>
          <a:bodyPr>
            <a:normAutofit/>
          </a:bodyPr>
          <a:lstStyle/>
          <a:p>
            <a:r>
              <a:rPr lang="en-US" sz="3300" b="1" dirty="0" smtClean="0">
                <a:solidFill>
                  <a:schemeClr val="accent2">
                    <a:lumMod val="50000"/>
                  </a:schemeClr>
                </a:solidFill>
              </a:rPr>
              <a:t>Results - </a:t>
            </a:r>
            <a:r>
              <a:rPr lang="en-US" sz="3300" b="1" i="1" dirty="0" smtClean="0">
                <a:solidFill>
                  <a:schemeClr val="accent2">
                    <a:lumMod val="50000"/>
                  </a:schemeClr>
                </a:solidFill>
              </a:rPr>
              <a:t>Physical Characteristics</a:t>
            </a:r>
            <a:endParaRPr lang="en-US" sz="33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F973-42B8-4FA1-B1AE-B4AAF545C40E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76575" y="6508810"/>
            <a:ext cx="4162425" cy="33331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8209" y="1572161"/>
            <a:ext cx="88200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ulk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2.60 - 2.90 g/cm3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pparent </a:t>
            </a:r>
            <a:r>
              <a:rPr lang="en-US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porosity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1.20 -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2.20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show </a:t>
            </a:r>
            <a:r>
              <a:rPr lang="en-US" sz="2000" dirty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 </a:t>
            </a:r>
            <a:r>
              <a:rPr lang="en-US" sz="2000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 of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allochems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orthochems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limestone samples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603660"/>
            <a:ext cx="3029608" cy="3918010"/>
          </a:xfrm>
          <a:prstGeom prst="rect">
            <a:avLst/>
          </a:prstGeom>
        </p:spPr>
      </p:pic>
      <p:graphicFrame>
        <p:nvGraphicFramePr>
          <p:cNvPr id="11" name="Content Placeholder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447800" y="4146330"/>
          <a:ext cx="4477407" cy="2340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6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4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30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Sample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</a:rPr>
                        <a:t>Allochems</a:t>
                      </a:r>
                      <a:endParaRPr lang="en-US" sz="11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(%)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</a:rPr>
                        <a:t>Orthochems</a:t>
                      </a:r>
                      <a:r>
                        <a:rPr lang="en-US" sz="1100" dirty="0" smtClean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(%)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Bulk density, g/cm</a:t>
                      </a:r>
                      <a:r>
                        <a:rPr lang="en-US" sz="1100" baseline="300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Apparent porosity, (%)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Ghalilah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2.60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Musandam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1.60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9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Shauiba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55.00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45.00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2.84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5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Muthaymimah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2.60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Dammam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2.90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7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Asmari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2.85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1.40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18209" y="2916409"/>
            <a:ext cx="5830494" cy="104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ncrease </a:t>
            </a:r>
            <a:r>
              <a:rPr lang="en-US" sz="20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allochem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 →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increase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bulk density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→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apparent porosity.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</a:t>
            </a:r>
            <a:r>
              <a:rPr lang="en-US" sz="20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orthochems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increase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apparent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porosity.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553200" cy="1137731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Lime H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ydration Rate 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24000"/>
            <a:ext cx="5291409" cy="4907974"/>
          </a:xfr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197027"/>
              </p:ext>
            </p:extLst>
          </p:nvPr>
        </p:nvGraphicFramePr>
        <p:xfrm>
          <a:off x="304800" y="4224578"/>
          <a:ext cx="3463636" cy="21867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4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9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43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Sample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E, (Kcal/mole)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Hydration rate, (°C/sec)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7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Ghalilah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13.41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7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Musandam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2.53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7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Shauiba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28.00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2.49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Muthaymimah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16.50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7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Dammam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14.70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0.65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7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Asmari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0.70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856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55" y="1537853"/>
            <a:ext cx="5367609" cy="4907974"/>
          </a:xfrm>
        </p:spPr>
      </p:pic>
      <p:sp>
        <p:nvSpPr>
          <p:cNvPr id="8" name="Rectangle 7"/>
          <p:cNvSpPr/>
          <p:nvPr/>
        </p:nvSpPr>
        <p:spPr>
          <a:xfrm>
            <a:off x="228600" y="1478973"/>
            <a:ext cx="3581400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The </a:t>
            </a:r>
            <a:r>
              <a:rPr lang="en-US" sz="1900" i="1" dirty="0" err="1">
                <a:solidFill>
                  <a:schemeClr val="bg1"/>
                </a:solidFill>
              </a:rPr>
              <a:t>Ghalilah</a:t>
            </a:r>
            <a:r>
              <a:rPr lang="en-US" sz="1900" dirty="0">
                <a:solidFill>
                  <a:schemeClr val="bg1"/>
                </a:solidFill>
              </a:rPr>
              <a:t>, </a:t>
            </a:r>
            <a:r>
              <a:rPr lang="en-US" sz="1900" i="1" dirty="0" err="1">
                <a:solidFill>
                  <a:schemeClr val="bg1"/>
                </a:solidFill>
              </a:rPr>
              <a:t>Musandam</a:t>
            </a:r>
            <a:r>
              <a:rPr lang="en-US" sz="1900" dirty="0">
                <a:solidFill>
                  <a:schemeClr val="bg1"/>
                </a:solidFill>
              </a:rPr>
              <a:t>, </a:t>
            </a:r>
            <a:r>
              <a:rPr lang="en-US" sz="1900" i="1" dirty="0" err="1">
                <a:solidFill>
                  <a:schemeClr val="bg1"/>
                </a:solidFill>
              </a:rPr>
              <a:t>Shauiba</a:t>
            </a:r>
            <a:r>
              <a:rPr lang="en-US" sz="1900" dirty="0">
                <a:solidFill>
                  <a:schemeClr val="bg1"/>
                </a:solidFill>
              </a:rPr>
              <a:t> </a:t>
            </a:r>
            <a:r>
              <a:rPr lang="en-US" sz="1900" dirty="0" smtClean="0">
                <a:solidFill>
                  <a:schemeClr val="bg1"/>
                </a:solidFill>
              </a:rPr>
              <a:t>&amp; </a:t>
            </a:r>
            <a:r>
              <a:rPr lang="en-US" sz="1900" i="1" dirty="0" err="1" smtClean="0">
                <a:solidFill>
                  <a:schemeClr val="bg1"/>
                </a:solidFill>
              </a:rPr>
              <a:t>Muthaymimah</a:t>
            </a:r>
            <a:r>
              <a:rPr lang="en-US" sz="1900" dirty="0" smtClean="0">
                <a:solidFill>
                  <a:schemeClr val="bg1"/>
                </a:solidFill>
              </a:rPr>
              <a:t> </a:t>
            </a:r>
            <a:r>
              <a:rPr lang="en-US" sz="1900" dirty="0">
                <a:solidFill>
                  <a:schemeClr val="bg1"/>
                </a:solidFill>
              </a:rPr>
              <a:t>samples have their </a:t>
            </a:r>
            <a:r>
              <a:rPr lang="en-US" sz="19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lowest</a:t>
            </a:r>
            <a:r>
              <a:rPr lang="en-US" sz="1900" dirty="0">
                <a:solidFill>
                  <a:schemeClr val="bg1"/>
                </a:solidFill>
              </a:rPr>
              <a:t> hydration rates at </a:t>
            </a:r>
            <a:r>
              <a:rPr lang="en-US" sz="1900" dirty="0" smtClean="0">
                <a:solidFill>
                  <a:schemeClr val="bg1"/>
                </a:solidFill>
              </a:rPr>
              <a:t>1100 </a:t>
            </a:r>
            <a:r>
              <a:rPr lang="en-US" sz="1900" dirty="0">
                <a:solidFill>
                  <a:schemeClr val="bg1"/>
                </a:solidFill>
              </a:rPr>
              <a:t>°C-2 </a:t>
            </a:r>
            <a:r>
              <a:rPr lang="en-US" sz="1900" dirty="0" smtClean="0">
                <a:solidFill>
                  <a:schemeClr val="bg1"/>
                </a:solidFill>
              </a:rPr>
              <a:t>h (a-d)</a:t>
            </a:r>
            <a:endParaRPr lang="en-US" sz="19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The </a:t>
            </a:r>
            <a:r>
              <a:rPr lang="en-US" sz="19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maximum</a:t>
            </a:r>
            <a:r>
              <a:rPr lang="en-US" sz="1900" dirty="0">
                <a:solidFill>
                  <a:schemeClr val="bg1"/>
                </a:solidFill>
              </a:rPr>
              <a:t> hydration rates for these four samples are 0.80, 2.53, 2.49 and 2.18 °C/s, respectively, occurring at different firing temperatures and soaking times.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The </a:t>
            </a:r>
            <a:r>
              <a:rPr lang="en-US" sz="1900" i="1" dirty="0">
                <a:solidFill>
                  <a:schemeClr val="bg1"/>
                </a:solidFill>
              </a:rPr>
              <a:t>Dammam</a:t>
            </a:r>
            <a:r>
              <a:rPr lang="en-US" sz="1900" dirty="0">
                <a:solidFill>
                  <a:schemeClr val="bg1"/>
                </a:solidFill>
              </a:rPr>
              <a:t> and </a:t>
            </a:r>
            <a:r>
              <a:rPr lang="en-US" sz="1900" i="1" dirty="0" err="1">
                <a:solidFill>
                  <a:schemeClr val="bg1"/>
                </a:solidFill>
              </a:rPr>
              <a:t>Asmari</a:t>
            </a:r>
            <a:r>
              <a:rPr lang="en-US" sz="1900" dirty="0">
                <a:solidFill>
                  <a:schemeClr val="bg1"/>
                </a:solidFill>
              </a:rPr>
              <a:t> show </a:t>
            </a:r>
            <a:r>
              <a:rPr lang="en-US" sz="19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maximum</a:t>
            </a:r>
            <a:r>
              <a:rPr lang="en-US" sz="1900" dirty="0">
                <a:solidFill>
                  <a:schemeClr val="bg1"/>
                </a:solidFill>
              </a:rPr>
              <a:t> hydration rates at </a:t>
            </a:r>
            <a:r>
              <a:rPr lang="en-US" sz="1900" dirty="0" smtClean="0">
                <a:solidFill>
                  <a:schemeClr val="bg1"/>
                </a:solidFill>
              </a:rPr>
              <a:t>1100 </a:t>
            </a:r>
            <a:r>
              <a:rPr lang="en-US" sz="1900" dirty="0">
                <a:solidFill>
                  <a:schemeClr val="bg1"/>
                </a:solidFill>
              </a:rPr>
              <a:t>°C-2 h (0.65 and 0.70 °C/s, respectively</a:t>
            </a:r>
            <a:r>
              <a:rPr lang="en-US" sz="1900" dirty="0" smtClean="0">
                <a:solidFill>
                  <a:schemeClr val="bg1"/>
                </a:solidFill>
              </a:rPr>
              <a:t>) (e &amp; f)</a:t>
            </a: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553200" cy="1137731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Lime H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ydration Rate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9837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Content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508124"/>
            <a:ext cx="8534400" cy="5121276"/>
          </a:xfrm>
        </p:spPr>
        <p:txBody>
          <a:bodyPr/>
          <a:lstStyle/>
          <a:p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F973-42B8-4FA1-B1AE-B4AAF545C40E}" type="datetime1">
              <a:rPr lang="en-US" smtClean="0"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3810000" cy="36512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1584325"/>
            <a:ext cx="8382000" cy="48164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>
                <a:solidFill>
                  <a:schemeClr val="bg1"/>
                </a:solidFill>
              </a:rPr>
              <a:t>Identify </a:t>
            </a:r>
            <a:r>
              <a:rPr lang="en-US" sz="2100" i="1" dirty="0" smtClean="0">
                <a:solidFill>
                  <a:schemeClr val="bg1"/>
                </a:solidFill>
              </a:rPr>
              <a:t>Calcination</a:t>
            </a:r>
          </a:p>
          <a:p>
            <a:r>
              <a:rPr lang="en-US" sz="2100" dirty="0">
                <a:solidFill>
                  <a:schemeClr val="bg1"/>
                </a:solidFill>
              </a:rPr>
              <a:t>Calcination in </a:t>
            </a:r>
            <a:r>
              <a:rPr lang="en-US" sz="2100" dirty="0" smtClean="0">
                <a:solidFill>
                  <a:schemeClr val="bg1"/>
                </a:solidFill>
              </a:rPr>
              <a:t>Industry</a:t>
            </a:r>
            <a:endParaRPr lang="ar-AE" sz="2100" dirty="0" smtClean="0">
              <a:solidFill>
                <a:schemeClr val="bg1"/>
              </a:solidFill>
            </a:endParaRPr>
          </a:p>
          <a:p>
            <a:r>
              <a:rPr lang="en-US" sz="2100" dirty="0">
                <a:solidFill>
                  <a:schemeClr val="bg1"/>
                </a:solidFill>
              </a:rPr>
              <a:t>Calcination </a:t>
            </a:r>
            <a:r>
              <a:rPr lang="en-US" sz="2100" dirty="0" smtClean="0">
                <a:solidFill>
                  <a:schemeClr val="bg1"/>
                </a:solidFill>
              </a:rPr>
              <a:t>Steps</a:t>
            </a:r>
          </a:p>
          <a:p>
            <a:r>
              <a:rPr lang="en-US" sz="2100" dirty="0" smtClean="0">
                <a:solidFill>
                  <a:schemeClr val="bg1"/>
                </a:solidFill>
              </a:rPr>
              <a:t>Lime Types</a:t>
            </a:r>
          </a:p>
          <a:p>
            <a:r>
              <a:rPr lang="en-US" sz="2100" dirty="0" smtClean="0">
                <a:solidFill>
                  <a:schemeClr val="bg1"/>
                </a:solidFill>
              </a:rPr>
              <a:t>Study Areas &amp; Formations</a:t>
            </a:r>
          </a:p>
          <a:p>
            <a:r>
              <a:rPr lang="en-US" sz="2100" dirty="0">
                <a:solidFill>
                  <a:schemeClr val="bg1"/>
                </a:solidFill>
              </a:rPr>
              <a:t>Investigation Techniques</a:t>
            </a:r>
          </a:p>
          <a:p>
            <a:r>
              <a:rPr lang="en-US" sz="2100" dirty="0" smtClean="0">
                <a:solidFill>
                  <a:schemeClr val="bg1"/>
                </a:solidFill>
              </a:rPr>
              <a:t>Results Discussion:</a:t>
            </a:r>
          </a:p>
          <a:p>
            <a:pPr marL="0" indent="0">
              <a:buNone/>
            </a:pPr>
            <a:r>
              <a:rPr lang="en-US" sz="2100" dirty="0" smtClean="0">
                <a:solidFill>
                  <a:schemeClr val="bg1"/>
                </a:solidFill>
              </a:rPr>
              <a:t>	Petrography, Mineralogy, Chemistry</a:t>
            </a:r>
            <a:r>
              <a:rPr lang="en-US" sz="2100" dirty="0">
                <a:solidFill>
                  <a:schemeClr val="bg1"/>
                </a:solidFill>
              </a:rPr>
              <a:t>, Physical Characteristics</a:t>
            </a:r>
            <a:endParaRPr lang="en-US" sz="2100" dirty="0" smtClean="0">
              <a:solidFill>
                <a:schemeClr val="bg1"/>
              </a:solidFill>
            </a:endParaRPr>
          </a:p>
          <a:p>
            <a:r>
              <a:rPr lang="en-US" sz="2100" dirty="0" smtClean="0">
                <a:solidFill>
                  <a:schemeClr val="bg1"/>
                </a:solidFill>
              </a:rPr>
              <a:t>Hydration Rate</a:t>
            </a:r>
          </a:p>
          <a:p>
            <a:r>
              <a:rPr lang="en-US" sz="2100" dirty="0" smtClean="0">
                <a:solidFill>
                  <a:schemeClr val="bg1"/>
                </a:solidFill>
              </a:rPr>
              <a:t>Microstructures</a:t>
            </a:r>
          </a:p>
          <a:p>
            <a:r>
              <a:rPr lang="en-US" sz="2100" dirty="0" smtClean="0">
                <a:solidFill>
                  <a:schemeClr val="bg1"/>
                </a:solidFill>
              </a:rPr>
              <a:t>Activation Energy, E</a:t>
            </a:r>
          </a:p>
          <a:p>
            <a:r>
              <a:rPr lang="en-US" sz="2100" dirty="0" smtClean="0">
                <a:solidFill>
                  <a:schemeClr val="bg1"/>
                </a:solidFill>
              </a:rPr>
              <a:t>Conclusion</a:t>
            </a:r>
            <a:endParaRPr lang="en-US" sz="2100" dirty="0">
              <a:solidFill>
                <a:schemeClr val="bg1"/>
              </a:solidFill>
            </a:endParaRPr>
          </a:p>
          <a:p>
            <a:endParaRPr lang="en-US" sz="2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905625" cy="96202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Lime Microstructure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569075"/>
            <a:ext cx="3886200" cy="36512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1478973"/>
            <a:ext cx="4572000" cy="4760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Lime</a:t>
            </a:r>
            <a:r>
              <a:rPr lang="en-US" sz="2400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main phase in 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sz="2400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Ca-silicate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aluminoferrite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C4AF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are found in the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Ghalilah</a:t>
            </a:r>
            <a:r>
              <a:rPr lang="en-US" sz="2400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lime (8a &amp; b).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i="1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lime crystallites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400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minute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(&lt;1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all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samples.</a:t>
            </a:r>
          </a:p>
          <a:p>
            <a:pPr lvl="1">
              <a:lnSpc>
                <a:spcPts val="28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 a degree of </a:t>
            </a:r>
            <a:r>
              <a:rPr lang="en-US" sz="2400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coalescence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Musandam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(8e),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Shauiba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(8g) and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Muthaymimah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(8h)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limes,  indicating 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grain growth “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sintering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43000"/>
            <a:ext cx="4191000" cy="5402421"/>
          </a:xfrm>
        </p:spPr>
      </p:pic>
      <p:sp>
        <p:nvSpPr>
          <p:cNvPr id="6" name="TextBox 5"/>
          <p:cNvSpPr txBox="1"/>
          <p:nvPr/>
        </p:nvSpPr>
        <p:spPr>
          <a:xfrm>
            <a:off x="4191000" y="614450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Fig. 8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75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905625" cy="96202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Lime Microstructure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569075"/>
            <a:ext cx="3886200" cy="36512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90800" y="1564322"/>
            <a:ext cx="2667000" cy="4760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Micro-fractures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developed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en-US" sz="2000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calcination</a:t>
            </a:r>
            <a:r>
              <a:rPr lang="en-US" sz="2000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Ghalilah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(8a &amp; b),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Musandam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(8c),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Dammam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(9a) and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Asmari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(9b) limes.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“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ghost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of the pre-calcination limestone microstructure is recorded in the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Shauiba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(8f) and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Dammam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(9c) limes.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43000"/>
            <a:ext cx="3886200" cy="5402421"/>
          </a:xfr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0" y="1473717"/>
            <a:ext cx="2325414" cy="5097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0" y="61838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Fig. 8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43503" y="619870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Fig. 9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71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0813"/>
            <a:ext cx="7391400" cy="915987"/>
          </a:xfrm>
        </p:spPr>
        <p:txBody>
          <a:bodyPr>
            <a:noAutofit/>
          </a:bodyPr>
          <a:lstStyle/>
          <a:p>
            <a:r>
              <a:rPr lang="en-US" sz="3300" b="1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3300" b="1" dirty="0" smtClean="0">
                <a:solidFill>
                  <a:schemeClr val="accent2">
                    <a:lumMod val="50000"/>
                  </a:schemeClr>
                </a:solidFill>
              </a:rPr>
              <a:t>alcination Activation Energy </a:t>
            </a:r>
            <a:r>
              <a:rPr lang="en-US" sz="3300" b="1" dirty="0">
                <a:solidFill>
                  <a:schemeClr val="accent2">
                    <a:lumMod val="50000"/>
                  </a:schemeClr>
                </a:solidFill>
              </a:rPr>
              <a:t>(E)</a:t>
            </a:r>
            <a:endParaRPr lang="en-US" sz="33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" y="1478972"/>
            <a:ext cx="3124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activation energy (E) required 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calcination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commence ranges between 14.70 and 34.38 kcal/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both the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allochem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orthochem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contents on E, hydration rate and the crystallinity of the lime hydration product “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portlandite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is shown </a:t>
            </a:r>
            <a:r>
              <a:rPr lang="en-US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this figure.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54"/>
          <a:stretch/>
        </p:blipFill>
        <p:spPr>
          <a:xfrm>
            <a:off x="3276378" y="4114800"/>
            <a:ext cx="5763832" cy="2362200"/>
          </a:xfr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204244"/>
              </p:ext>
            </p:extLst>
          </p:nvPr>
        </p:nvGraphicFramePr>
        <p:xfrm>
          <a:off x="4800600" y="1565038"/>
          <a:ext cx="4229100" cy="24576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1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23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Sample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TIO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Activation E</a:t>
                      </a:r>
                      <a:r>
                        <a:rPr lang="en-US" sz="1100" dirty="0">
                          <a:effectLst/>
                        </a:rPr>
                        <a:t>, (Kcal/mole)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Hydration rate, (°C/sec)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Ghalilah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13.41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Musandam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2.53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Shauiba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28.00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2.49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Muthaymimah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16.50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0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Dammam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14.70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0.65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0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Asmari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0.54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0.70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095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077200" cy="91598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Rationality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F973-42B8-4FA1-B1AE-B4AAF545C40E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5600" y="6553200"/>
            <a:ext cx="4039427" cy="301958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04800" y="1524000"/>
            <a:ext cx="8610600" cy="4953000"/>
          </a:xfrm>
        </p:spPr>
        <p:txBody>
          <a:bodyPr>
            <a:noAutofit/>
          </a:bodyPr>
          <a:lstStyle/>
          <a:p>
            <a:pPr indent="0"/>
            <a:r>
              <a:rPr lang="en-US" sz="2000" i="1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Ghalilah</a:t>
            </a:r>
            <a:endParaRPr lang="en-US" sz="2000" dirty="0" smtClean="0"/>
          </a:p>
          <a:p>
            <a:pPr indent="0"/>
            <a:r>
              <a:rPr lang="en-US" sz="2000" dirty="0"/>
              <a:t>L</a:t>
            </a:r>
            <a:r>
              <a:rPr lang="en-US" sz="2000" dirty="0" smtClean="0"/>
              <a:t>ime hydration </a:t>
            </a:r>
            <a:r>
              <a:rPr lang="en-US" sz="2000" dirty="0"/>
              <a:t>rate </a:t>
            </a:r>
            <a:r>
              <a:rPr lang="en-US" sz="2000" dirty="0" smtClean="0"/>
              <a:t>is very </a:t>
            </a:r>
            <a:r>
              <a:rPr lang="en-US" sz="2000" dirty="0"/>
              <a:t>low </a:t>
            </a:r>
            <a:r>
              <a:rPr lang="en-US" sz="2000" dirty="0" smtClean="0"/>
              <a:t>rate: attributed </a:t>
            </a:r>
            <a:r>
              <a:rPr lang="en-US" sz="2000" dirty="0"/>
              <a:t>to the </a:t>
            </a:r>
            <a:r>
              <a:rPr lang="en-US" sz="2000" dirty="0" smtClean="0"/>
              <a:t>impure nature </a:t>
            </a:r>
            <a:r>
              <a:rPr lang="en-US" sz="2000" dirty="0"/>
              <a:t>of the </a:t>
            </a:r>
            <a:r>
              <a:rPr lang="en-US" sz="2000" dirty="0" err="1"/>
              <a:t>Ghalilah</a:t>
            </a:r>
            <a:r>
              <a:rPr lang="en-US" sz="2000" dirty="0"/>
              <a:t> limestone (~13 % TIO).</a:t>
            </a:r>
          </a:p>
          <a:p>
            <a:pPr marL="114300" indent="-457200">
              <a:buFont typeface="Arial" panose="020B0604020202020204" pitchFamily="34" charset="0"/>
              <a:buChar char="•"/>
            </a:pPr>
            <a:r>
              <a:rPr lang="en-US" sz="2000" dirty="0"/>
              <a:t>The TIO form C2S and C4AF phases that lower the amount of free lime </a:t>
            </a:r>
            <a:r>
              <a:rPr lang="en-US" sz="2000" dirty="0" smtClean="0"/>
              <a:t>&amp; decrease </a:t>
            </a:r>
            <a:r>
              <a:rPr lang="en-US" sz="2000" dirty="0"/>
              <a:t>its surface area.</a:t>
            </a:r>
          </a:p>
          <a:p>
            <a:pPr indent="0"/>
            <a:r>
              <a:rPr lang="en-US" sz="2000" i="1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Musandam</a:t>
            </a:r>
            <a:endParaRPr lang="en-US" sz="2000" dirty="0" smtClean="0"/>
          </a:p>
          <a:p>
            <a:pPr indent="0"/>
            <a:r>
              <a:rPr lang="en-US" sz="2000" dirty="0"/>
              <a:t>Lime hydration rate </a:t>
            </a:r>
            <a:r>
              <a:rPr lang="en-US" sz="2000" dirty="0" smtClean="0"/>
              <a:t>is </a:t>
            </a:r>
            <a:r>
              <a:rPr lang="en-US" sz="2000" dirty="0"/>
              <a:t>the highest maximum of </a:t>
            </a:r>
            <a:r>
              <a:rPr lang="en-US" sz="2000" dirty="0" smtClean="0"/>
              <a:t>all, due to:</a:t>
            </a:r>
          </a:p>
          <a:p>
            <a:pPr indent="0"/>
            <a:r>
              <a:rPr lang="en-US" sz="2000" dirty="0" smtClean="0"/>
              <a:t>	1. Higher </a:t>
            </a:r>
            <a:r>
              <a:rPr lang="en-US" sz="2000" dirty="0"/>
              <a:t>concentration of the easily decomposed </a:t>
            </a:r>
            <a:r>
              <a:rPr lang="en-US" sz="2000" dirty="0" err="1"/>
              <a:t>structureless</a:t>
            </a:r>
            <a:endParaRPr lang="en-US" sz="2000" dirty="0"/>
          </a:p>
          <a:p>
            <a:pPr indent="0"/>
            <a:r>
              <a:rPr lang="en-US" sz="2000" dirty="0" smtClean="0"/>
              <a:t>	</a:t>
            </a:r>
            <a:r>
              <a:rPr lang="en-US" sz="2000" dirty="0" err="1" smtClean="0"/>
              <a:t>allochems</a:t>
            </a:r>
            <a:r>
              <a:rPr lang="en-US" sz="2000" dirty="0" smtClean="0"/>
              <a:t> </a:t>
            </a:r>
            <a:r>
              <a:rPr lang="en-US" sz="2000" dirty="0"/>
              <a:t>represented by the </a:t>
            </a:r>
            <a:r>
              <a:rPr lang="en-US" sz="2000" dirty="0" err="1" smtClean="0"/>
              <a:t>peloids</a:t>
            </a:r>
            <a:r>
              <a:rPr lang="en-US" sz="2000" dirty="0" smtClean="0"/>
              <a:t>. </a:t>
            </a:r>
            <a:endParaRPr lang="en-US" sz="2000" dirty="0"/>
          </a:p>
          <a:p>
            <a:pPr indent="0"/>
            <a:r>
              <a:rPr lang="en-US" sz="2000" dirty="0" smtClean="0"/>
              <a:t>	2. Formation </a:t>
            </a:r>
            <a:r>
              <a:rPr lang="en-US" sz="2000" dirty="0"/>
              <a:t>of ~7 </a:t>
            </a:r>
            <a:r>
              <a:rPr lang="en-US" sz="2000" dirty="0" err="1"/>
              <a:t>μm</a:t>
            </a:r>
            <a:r>
              <a:rPr lang="en-US" sz="2000" dirty="0"/>
              <a:t> wide </a:t>
            </a:r>
            <a:r>
              <a:rPr lang="en-US" sz="2000" dirty="0" err="1"/>
              <a:t>microfractures</a:t>
            </a:r>
            <a:r>
              <a:rPr lang="en-US" sz="2000" dirty="0"/>
              <a:t> due to the calcination </a:t>
            </a:r>
            <a:r>
              <a:rPr lang="en-US" sz="2000" dirty="0" smtClean="0"/>
              <a:t>	at 1000 </a:t>
            </a:r>
            <a:r>
              <a:rPr lang="en-US" sz="2000" dirty="0"/>
              <a:t>°C-0.5 h</a:t>
            </a:r>
          </a:p>
          <a:p>
            <a:pPr indent="0"/>
            <a:r>
              <a:rPr lang="en-US" sz="2000" dirty="0"/>
              <a:t>L</a:t>
            </a:r>
            <a:r>
              <a:rPr lang="en-US" sz="2000" dirty="0" smtClean="0"/>
              <a:t>owest </a:t>
            </a:r>
            <a:r>
              <a:rPr lang="en-US" sz="2000" dirty="0"/>
              <a:t>hydration rate at </a:t>
            </a:r>
            <a:r>
              <a:rPr lang="en-US" sz="2000" dirty="0" smtClean="0"/>
              <a:t>1100 </a:t>
            </a:r>
            <a:r>
              <a:rPr lang="en-US" sz="2000" dirty="0"/>
              <a:t>°C-2 h (0.25 °C/s) mainly due </a:t>
            </a:r>
            <a:r>
              <a:rPr lang="en-US" sz="2000" dirty="0" smtClean="0"/>
              <a:t>to growth </a:t>
            </a:r>
            <a:r>
              <a:rPr lang="en-US" sz="2000" dirty="0"/>
              <a:t>of </a:t>
            </a:r>
            <a:r>
              <a:rPr lang="en-US" sz="2000" dirty="0" smtClean="0"/>
              <a:t>lime crystallites</a:t>
            </a:r>
            <a:r>
              <a:rPr lang="en-US" sz="2000" dirty="0"/>
              <a:t>:</a:t>
            </a:r>
            <a:endParaRPr lang="en-US" sz="2000" dirty="0" smtClean="0"/>
          </a:p>
          <a:p>
            <a:pPr lvl="1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The </a:t>
            </a:r>
            <a:r>
              <a:rPr lang="en-US" sz="2000" dirty="0">
                <a:solidFill>
                  <a:schemeClr val="bg1"/>
                </a:solidFill>
              </a:rPr>
              <a:t>greater the crystallite size, the lower the surface area exposed to hydration, thus the lower hydration rate</a:t>
            </a:r>
          </a:p>
          <a:p>
            <a:pPr marL="1143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63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077200" cy="91598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Rationality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F973-42B8-4FA1-B1AE-B4AAF545C40E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5600" y="6553200"/>
            <a:ext cx="4039427" cy="301958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04800" y="1496291"/>
            <a:ext cx="8839200" cy="4980709"/>
          </a:xfrm>
        </p:spPr>
        <p:txBody>
          <a:bodyPr>
            <a:noAutofit/>
          </a:bodyPr>
          <a:lstStyle/>
          <a:p>
            <a:pPr indent="0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800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hydration behavior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both the </a:t>
            </a:r>
            <a:r>
              <a:rPr lang="en-US" sz="1800" i="1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Shauiba</a:t>
            </a:r>
            <a:r>
              <a:rPr lang="en-US" sz="1800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800" i="1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Muthaymimah</a:t>
            </a:r>
            <a:r>
              <a:rPr lang="en-US" sz="1800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limes is comparable.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have their maximum hydration rate at 1,000 °C-1 h firing condition.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Shauiba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 relatively higher hydration rate than the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Muthaymimah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due to its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TIO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 (0.16 %)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samples require longer soaking time, 1 h, for the achievement of their maximum hydration rates compared with the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Musandam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limestone.</a:t>
            </a:r>
          </a:p>
          <a:p>
            <a:pPr lvl="2" indent="0">
              <a:buNone/>
            </a:pP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medium-to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coarsegrained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allochem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contents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their closely packed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microstructure compared to the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Musandam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limestone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lime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microfabric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both samples is very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similar.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1,000 °C-1 h they preserve the “ghost”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microfabric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allochems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micro-crack pores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development:</a:t>
            </a:r>
          </a:p>
          <a:p>
            <a:pPr lvl="2" indent="0">
              <a:buNone/>
            </a:pP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pores facilitate the passage of both hot gases and water during calcination and hydration, respectively.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1100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°C-2 h, the onset of grain growth results in lime crystallites of minimum surface area and lower hydration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rates.</a:t>
            </a: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-457200">
              <a:buFont typeface="Arial" panose="020B0604020202020204" pitchFamily="34" charset="0"/>
              <a:buChar char="•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5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077200" cy="91598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Rationality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F973-42B8-4FA1-B1AE-B4AAF545C40E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5600" y="6553200"/>
            <a:ext cx="4039427" cy="301958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04799" y="1496291"/>
            <a:ext cx="8839201" cy="5034828"/>
          </a:xfrm>
        </p:spPr>
        <p:txBody>
          <a:bodyPr>
            <a:noAutofit/>
          </a:bodyPr>
          <a:lstStyle/>
          <a:p>
            <a:r>
              <a:rPr lang="en-US" sz="2000" dirty="0"/>
              <a:t>The </a:t>
            </a:r>
            <a:r>
              <a:rPr lang="en-US" sz="2000" i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Dammam</a:t>
            </a:r>
            <a:r>
              <a:rPr lang="en-US" sz="2000" dirty="0"/>
              <a:t> and </a:t>
            </a:r>
            <a:r>
              <a:rPr lang="en-US" sz="2000" i="1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Asmari</a:t>
            </a:r>
            <a:r>
              <a:rPr lang="en-US" sz="2000" dirty="0"/>
              <a:t> limes show contrasting </a:t>
            </a:r>
            <a:r>
              <a:rPr lang="en-US" sz="2000" dirty="0" smtClean="0"/>
              <a:t>behavior: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Their </a:t>
            </a:r>
            <a:r>
              <a:rPr lang="en-US" sz="2000" dirty="0">
                <a:solidFill>
                  <a:schemeClr val="bg1"/>
                </a:solidFill>
              </a:rPr>
              <a:t>maximum hydration rates at 1,100 °C-2 h (0.65 and 0.70 °C/s,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respectively).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These very low rates are consistent with incomplete </a:t>
            </a:r>
            <a:r>
              <a:rPr lang="en-US" sz="2000" dirty="0" smtClean="0">
                <a:solidFill>
                  <a:schemeClr val="bg1"/>
                </a:solidFill>
              </a:rPr>
              <a:t>calcination.</a:t>
            </a:r>
          </a:p>
          <a:p>
            <a:pPr marL="857250" lvl="2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main reason </a:t>
            </a:r>
            <a:r>
              <a:rPr lang="en-US" dirty="0" smtClean="0">
                <a:solidFill>
                  <a:schemeClr val="bg1"/>
                </a:solidFill>
              </a:rPr>
              <a:t>is </a:t>
            </a:r>
            <a:r>
              <a:rPr lang="en-US" dirty="0">
                <a:solidFill>
                  <a:schemeClr val="bg1"/>
                </a:solidFill>
              </a:rPr>
              <a:t>the dominance of larger </a:t>
            </a:r>
            <a:r>
              <a:rPr lang="en-US" dirty="0" err="1">
                <a:solidFill>
                  <a:schemeClr val="bg1"/>
                </a:solidFill>
              </a:rPr>
              <a:t>allochems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smtClean="0">
                <a:solidFill>
                  <a:schemeClr val="bg1"/>
                </a:solidFill>
              </a:rPr>
              <a:t>both.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The </a:t>
            </a:r>
            <a:r>
              <a:rPr lang="en-US" sz="2000" dirty="0">
                <a:solidFill>
                  <a:schemeClr val="bg1"/>
                </a:solidFill>
              </a:rPr>
              <a:t>calcination </a:t>
            </a:r>
            <a:r>
              <a:rPr lang="en-US" sz="2000" dirty="0" smtClean="0">
                <a:solidFill>
                  <a:schemeClr val="bg1"/>
                </a:solidFill>
              </a:rPr>
              <a:t>derived micro-and </a:t>
            </a:r>
            <a:r>
              <a:rPr lang="en-US" sz="2000" dirty="0">
                <a:solidFill>
                  <a:schemeClr val="bg1"/>
                </a:solidFill>
              </a:rPr>
              <a:t>mega-fracture </a:t>
            </a:r>
            <a:r>
              <a:rPr lang="en-US" sz="2000" dirty="0" smtClean="0">
                <a:solidFill>
                  <a:schemeClr val="bg1"/>
                </a:solidFill>
              </a:rPr>
              <a:t>pores did </a:t>
            </a:r>
            <a:r>
              <a:rPr lang="en-US" sz="2000" dirty="0">
                <a:solidFill>
                  <a:schemeClr val="bg1"/>
                </a:solidFill>
              </a:rPr>
              <a:t>not improve the hydration rate due mainly to the incomplete calcination of samples.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The latter phenomenon is proved by the preservation of the “ghost” </a:t>
            </a:r>
            <a:r>
              <a:rPr lang="en-US" sz="2000" dirty="0" err="1">
                <a:solidFill>
                  <a:schemeClr val="bg1"/>
                </a:solidFill>
              </a:rPr>
              <a:t>microfabric</a:t>
            </a:r>
            <a:r>
              <a:rPr lang="en-US" sz="2000" dirty="0">
                <a:solidFill>
                  <a:schemeClr val="bg1"/>
                </a:solidFill>
              </a:rPr>
              <a:t> of </a:t>
            </a:r>
            <a:r>
              <a:rPr lang="en-US" sz="2000" dirty="0" smtClean="0">
                <a:solidFill>
                  <a:schemeClr val="bg1"/>
                </a:solidFill>
              </a:rPr>
              <a:t>the </a:t>
            </a:r>
            <a:r>
              <a:rPr lang="en-US" sz="2000" dirty="0" err="1" smtClean="0">
                <a:solidFill>
                  <a:schemeClr val="bg1"/>
                </a:solidFill>
              </a:rPr>
              <a:t>nummulite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allochems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increase in </a:t>
            </a:r>
            <a:r>
              <a:rPr lang="en-US" sz="2000" dirty="0" err="1" smtClean="0"/>
              <a:t>allochems</a:t>
            </a:r>
            <a:r>
              <a:rPr lang="en-US" sz="2000" dirty="0"/>
              <a:t> </a:t>
            </a:r>
            <a:r>
              <a:rPr lang="en-US" sz="2000" dirty="0" smtClean="0"/>
              <a:t>correlates </a:t>
            </a:r>
            <a:r>
              <a:rPr lang="en-US" sz="2000" dirty="0"/>
              <a:t>with decrease in both the activation energy (E) and </a:t>
            </a:r>
            <a:r>
              <a:rPr lang="en-US" sz="2000" dirty="0" smtClean="0"/>
              <a:t>hydration</a:t>
            </a:r>
            <a:r>
              <a:rPr lang="en-US" sz="2000" dirty="0"/>
              <a:t> </a:t>
            </a:r>
            <a:r>
              <a:rPr lang="en-US" sz="2000" dirty="0" smtClean="0"/>
              <a:t>rates.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 err="1"/>
              <a:t>orthochem</a:t>
            </a:r>
            <a:r>
              <a:rPr lang="en-US" sz="2000" dirty="0"/>
              <a:t> contents have positive relations with E and the hydration </a:t>
            </a:r>
            <a:r>
              <a:rPr lang="en-US" sz="2000" dirty="0" smtClean="0"/>
              <a:t>rate.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35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077200" cy="91598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Rationality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F973-42B8-4FA1-B1AE-B4AAF545C40E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5600" y="6553200"/>
            <a:ext cx="4039427" cy="301958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81000" y="1600199"/>
            <a:ext cx="5410200" cy="4724401"/>
          </a:xfrm>
        </p:spPr>
        <p:txBody>
          <a:bodyPr>
            <a:noAutofit/>
          </a:bodyPr>
          <a:lstStyle/>
          <a:p>
            <a:pPr indent="0"/>
            <a:r>
              <a:rPr lang="en-US" sz="1800" dirty="0"/>
              <a:t>The lower E values required for the </a:t>
            </a:r>
            <a:r>
              <a:rPr lang="en-US" sz="1800" dirty="0" err="1"/>
              <a:t>allochem</a:t>
            </a:r>
            <a:r>
              <a:rPr lang="en-US" sz="1800" dirty="0"/>
              <a:t>-rich-</a:t>
            </a:r>
            <a:r>
              <a:rPr lang="en-US" sz="1800" dirty="0" err="1"/>
              <a:t>limestones</a:t>
            </a:r>
            <a:r>
              <a:rPr lang="en-US" sz="1800" dirty="0"/>
              <a:t> imply that the calcination begins “earlier” in the </a:t>
            </a:r>
            <a:r>
              <a:rPr lang="en-US" sz="1800" dirty="0" err="1"/>
              <a:t>allochems</a:t>
            </a:r>
            <a:r>
              <a:rPr lang="en-US" sz="1800" dirty="0"/>
              <a:t> compared to the </a:t>
            </a:r>
            <a:r>
              <a:rPr lang="en-US" sz="1800" dirty="0" err="1" smtClean="0"/>
              <a:t>orthochems</a:t>
            </a:r>
            <a:r>
              <a:rPr lang="en-US" sz="1800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it </a:t>
            </a:r>
            <a:r>
              <a:rPr lang="en-US" sz="1800" dirty="0"/>
              <a:t>requires higher E </a:t>
            </a:r>
            <a:r>
              <a:rPr lang="en-US" sz="1800" dirty="0" smtClean="0"/>
              <a:t>to initiate </a:t>
            </a:r>
            <a:r>
              <a:rPr lang="en-US" sz="1800" dirty="0" err="1"/>
              <a:t>orthochem</a:t>
            </a:r>
            <a:r>
              <a:rPr lang="en-US" sz="1800" dirty="0"/>
              <a:t> </a:t>
            </a:r>
            <a:r>
              <a:rPr lang="en-US" sz="1800" dirty="0" smtClean="0"/>
              <a:t>calcination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This </a:t>
            </a:r>
            <a:r>
              <a:rPr lang="en-US" sz="1800" dirty="0"/>
              <a:t>could be related to the nature of the </a:t>
            </a:r>
            <a:r>
              <a:rPr lang="en-US" sz="1800" dirty="0" err="1" smtClean="0"/>
              <a:t>allochems</a:t>
            </a:r>
            <a:r>
              <a:rPr lang="en-US" sz="1800" dirty="0" smtClean="0"/>
              <a:t> in </a:t>
            </a:r>
            <a:r>
              <a:rPr lang="en-US" sz="1800" dirty="0"/>
              <a:t>the </a:t>
            </a:r>
            <a:r>
              <a:rPr lang="en-US" sz="1800" dirty="0" smtClean="0"/>
              <a:t>which </a:t>
            </a:r>
            <a:r>
              <a:rPr lang="en-US" sz="1800" dirty="0"/>
              <a:t>have mostly </a:t>
            </a:r>
            <a:r>
              <a:rPr lang="en-US" sz="1800" dirty="0" smtClean="0"/>
              <a:t>recrystallized walls.</a:t>
            </a:r>
          </a:p>
          <a:p>
            <a:pPr indent="0"/>
            <a:endParaRPr lang="en-US" sz="1800" dirty="0"/>
          </a:p>
          <a:p>
            <a:pPr indent="0"/>
            <a:r>
              <a:rPr lang="en-US" sz="1800" dirty="0"/>
              <a:t>Fig. 10c shows that the </a:t>
            </a:r>
            <a:r>
              <a:rPr lang="en-US" sz="1800" dirty="0" err="1"/>
              <a:t>allochem</a:t>
            </a:r>
            <a:r>
              <a:rPr lang="en-US" sz="1800" dirty="0"/>
              <a:t>-derived lime contains relatively larger lime crystallites compared to the </a:t>
            </a:r>
            <a:r>
              <a:rPr lang="en-US" sz="1800" dirty="0" err="1"/>
              <a:t>orthochem</a:t>
            </a:r>
            <a:r>
              <a:rPr lang="en-US" sz="1800" dirty="0"/>
              <a:t> derived lime (Fig. 10d) at 1,000 °C-1 h, supporting the “earlier” stage of </a:t>
            </a:r>
            <a:r>
              <a:rPr lang="en-US" sz="1800" dirty="0" err="1"/>
              <a:t>allochem</a:t>
            </a:r>
            <a:r>
              <a:rPr lang="en-US" sz="1800" dirty="0"/>
              <a:t> calcination</a:t>
            </a:r>
            <a:r>
              <a:rPr lang="en-US" sz="1800" dirty="0" smtClean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" t="28889" r="49344" b="37777"/>
          <a:stretch/>
        </p:blipFill>
        <p:spPr>
          <a:xfrm>
            <a:off x="5869327" y="1684626"/>
            <a:ext cx="3047999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038402"/>
            <a:ext cx="3036071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9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077200" cy="91598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Rationality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F973-42B8-4FA1-B1AE-B4AAF545C40E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5600" y="6553200"/>
            <a:ext cx="4039427" cy="301958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04799" y="1523999"/>
            <a:ext cx="5638801" cy="5007119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i="1" dirty="0"/>
              <a:t>H</a:t>
            </a:r>
            <a:r>
              <a:rPr lang="en-US" sz="2000" i="1" dirty="0" smtClean="0"/>
              <a:t>ydration rates </a:t>
            </a:r>
            <a:r>
              <a:rPr lang="en-US" sz="2000" dirty="0" smtClean="0"/>
              <a:t>directly </a:t>
            </a:r>
            <a:r>
              <a:rPr lang="en-US" sz="20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increase</a:t>
            </a:r>
            <a:r>
              <a:rPr lang="en-US" sz="2000" dirty="0" smtClean="0"/>
              <a:t> with the increasing content of </a:t>
            </a:r>
            <a:r>
              <a:rPr lang="en-US" sz="20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smaller lime crystallites</a:t>
            </a:r>
            <a:r>
              <a:rPr lang="en-US" sz="2000" dirty="0" smtClean="0"/>
              <a:t>, i.e., the </a:t>
            </a:r>
            <a:r>
              <a:rPr lang="en-US" sz="2000" dirty="0" err="1" smtClean="0"/>
              <a:t>orthochem</a:t>
            </a:r>
            <a:r>
              <a:rPr lang="en-US" sz="2000" dirty="0" smtClean="0"/>
              <a:t>-derived lime content.</a:t>
            </a:r>
          </a:p>
          <a:p>
            <a:pPr indent="0"/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Figure 10e illustrates the microstructure of the hydrated </a:t>
            </a:r>
            <a:r>
              <a:rPr lang="en-US" sz="2000" i="1" dirty="0" err="1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Musandam</a:t>
            </a:r>
            <a:r>
              <a:rPr lang="en-US" sz="20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smtClean="0"/>
              <a:t>lime, which is </a:t>
            </a:r>
            <a:r>
              <a:rPr lang="en-US" sz="2000" dirty="0" err="1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orthochem</a:t>
            </a:r>
            <a:r>
              <a:rPr lang="en-US" sz="20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-derived lime</a:t>
            </a:r>
            <a:r>
              <a:rPr lang="en-US" sz="2000" dirty="0" smtClean="0"/>
              <a:t>, at its maximum hydration temperature, after 2 days of hardening.</a:t>
            </a:r>
          </a:p>
          <a:p>
            <a:pPr indent="0"/>
            <a:r>
              <a:rPr lang="en-US" sz="2000" dirty="0" smtClean="0"/>
              <a:t>The hexagonal </a:t>
            </a:r>
            <a:r>
              <a:rPr lang="en-US" sz="2000" dirty="0" err="1" smtClean="0"/>
              <a:t>portlandite</a:t>
            </a:r>
            <a:r>
              <a:rPr lang="en-US" sz="2000" dirty="0" smtClean="0"/>
              <a:t> (Ca(OH)2) crystals are mostly </a:t>
            </a:r>
            <a:r>
              <a:rPr lang="en-US" sz="2000" dirty="0" err="1" smtClean="0"/>
              <a:t>subhedral</a:t>
            </a:r>
            <a:r>
              <a:rPr lang="en-US" sz="20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The microstructure of the hydrated </a:t>
            </a:r>
            <a:r>
              <a:rPr lang="en-US" sz="2000" i="1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Dammam</a:t>
            </a:r>
            <a:r>
              <a:rPr lang="en-US" sz="2000" dirty="0" smtClean="0"/>
              <a:t> lime, which is an </a:t>
            </a:r>
            <a:r>
              <a:rPr lang="en-US" sz="2000" dirty="0" err="1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allochem</a:t>
            </a:r>
            <a:r>
              <a:rPr lang="en-US" sz="20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-derived lime</a:t>
            </a:r>
            <a:r>
              <a:rPr lang="en-US" sz="2000" dirty="0" smtClean="0"/>
              <a:t>, reveals mainly </a:t>
            </a:r>
            <a:r>
              <a:rPr lang="en-US" sz="2000" dirty="0" err="1" smtClean="0"/>
              <a:t>anhedral</a:t>
            </a:r>
            <a:r>
              <a:rPr lang="en-US" sz="2000" dirty="0" smtClean="0"/>
              <a:t> and minor </a:t>
            </a:r>
            <a:r>
              <a:rPr lang="en-US" sz="2000" dirty="0" err="1" smtClean="0"/>
              <a:t>subhedral</a:t>
            </a:r>
            <a:r>
              <a:rPr lang="en-US" sz="2000" dirty="0" smtClean="0"/>
              <a:t> </a:t>
            </a:r>
            <a:r>
              <a:rPr lang="en-US" sz="2000" dirty="0" err="1" smtClean="0"/>
              <a:t>portlandite</a:t>
            </a:r>
            <a:r>
              <a:rPr lang="en-US" sz="2000" dirty="0" smtClean="0"/>
              <a:t> crystals (Fig. 10f).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 r="50482"/>
          <a:stretch/>
        </p:blipFill>
        <p:spPr>
          <a:xfrm>
            <a:off x="6071755" y="1646593"/>
            <a:ext cx="2747137" cy="2394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302" y="4092865"/>
            <a:ext cx="2795278" cy="239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33600" y="6545010"/>
            <a:ext cx="4724400" cy="297115"/>
          </a:xfrm>
        </p:spPr>
        <p:txBody>
          <a:bodyPr/>
          <a:lstStyle/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8600" y="152400"/>
            <a:ext cx="7162800" cy="957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Conclusion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599" y="1447800"/>
            <a:ext cx="886344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Limestone calcination in a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aboratory scale had done successfully with very important implications.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major mineral in all samples, with quartz as a major only in the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Ghalilah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dolomite is a minor component in the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Asmari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chemical composition of all samples is rather homogeneous except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Ghalilah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allochem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contents have positive impact on the bulk density of the samples due to the rarity of pores in the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allochems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Increase of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orthochems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leads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 general positive trend in apparent porosity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Ghalilah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lime has the lowest maximum hydration rate due to its impure nature before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Musandam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limestone has the highest maximum hydration temperature due mainly to the smaller lime crystallites and the dominance of the post calcination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micro-cracks.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Muthaymimah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Shauiba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limestones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require longer soaking time (1 h) to obtain their maximum hydration rates due mainly to their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coarse-grained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allochem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contents.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3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33600" y="6545010"/>
            <a:ext cx="4724400" cy="297115"/>
          </a:xfrm>
        </p:spPr>
        <p:txBody>
          <a:bodyPr/>
          <a:lstStyle/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8600" y="152400"/>
            <a:ext cx="7162800" cy="957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Conclusion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1528251"/>
            <a:ext cx="8763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Dammam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Asmari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limestones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need more advanced firing conditions than those applied in this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study.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mainly  attributed to their high content of gravel-sized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allochems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allochem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content </a:t>
            </a:r>
            <a:r>
              <a:rPr lang="en-US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correlates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activation energy values required for calcination, implying earlier calcination of the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allochems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due mainly to the nature of the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allochems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which mostly have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recrystallized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 boundaries and walls.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Musandam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Shauiba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Muthaymimah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limestones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be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useful for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production of reactive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soft-burnt lime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the applied firing conditions. </a:t>
            </a:r>
            <a:r>
              <a:rPr lang="en-US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Dammam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Asmari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need advanced calcination conditions.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Ghalilah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limestone cannot be used for the production of lime.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calcination experiment at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firing </a:t>
            </a:r>
            <a:r>
              <a:rPr lang="en-US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conditions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suggested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verify the possibility of dead-burnt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lime production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study has proved that petrography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mineralogy, chemistry and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-mechanical properties of the calcined limestones significantly affect the quality of the resulted lime.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228600"/>
            <a:ext cx="6753225" cy="91598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What is </a:t>
            </a:r>
            <a:r>
              <a:rPr lang="en-US" sz="3600" b="1" i="1" dirty="0" smtClean="0">
                <a:solidFill>
                  <a:schemeClr val="accent2">
                    <a:lumMod val="50000"/>
                  </a:schemeClr>
                </a:solidFill>
              </a:rPr>
              <a:t>Calcination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?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3375" y="1676400"/>
            <a:ext cx="8734425" cy="4892674"/>
          </a:xfrm>
        </p:spPr>
        <p:txBody>
          <a:bodyPr>
            <a:normAutofit/>
          </a:bodyPr>
          <a:lstStyle/>
          <a:p>
            <a:pPr marL="171450" indent="514350">
              <a:buFont typeface="Wingdings" panose="05000000000000000000" pitchFamily="2" charset="2"/>
              <a:buChar char="Ø"/>
            </a:pPr>
            <a:r>
              <a:rPr lang="en-US" dirty="0">
                <a:latin typeface="Tahoma" pitchFamily="34" charset="0"/>
                <a:cs typeface="Tahoma" pitchFamily="34" charset="0"/>
              </a:rPr>
              <a:t>H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eating </a:t>
            </a:r>
            <a:r>
              <a:rPr lang="en-US" dirty="0">
                <a:latin typeface="Tahoma" pitchFamily="34" charset="0"/>
                <a:cs typeface="Tahoma" pitchFamily="34" charset="0"/>
              </a:rPr>
              <a:t>of a solid to a high temperature, below its melting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point, to </a:t>
            </a:r>
            <a:r>
              <a:rPr lang="en-US" dirty="0">
                <a:latin typeface="Tahoma" pitchFamily="34" charset="0"/>
                <a:cs typeface="Tahoma" pitchFamily="34" charset="0"/>
              </a:rPr>
              <a:t>create a condition of thermal decomposition or phase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transition other </a:t>
            </a:r>
            <a:r>
              <a:rPr lang="en-US" dirty="0">
                <a:latin typeface="Tahoma" pitchFamily="34" charset="0"/>
                <a:cs typeface="Tahoma" pitchFamily="34" charset="0"/>
              </a:rPr>
              <a:t>than melting or fusing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– </a:t>
            </a:r>
            <a:r>
              <a:rPr lang="en-US" i="1" dirty="0" smtClean="0">
                <a:latin typeface="Tahoma" pitchFamily="34" charset="0"/>
                <a:cs typeface="Tahoma" pitchFamily="34" charset="0"/>
              </a:rPr>
              <a:t>Synthesis </a:t>
            </a:r>
            <a:r>
              <a:rPr lang="en-US" i="1" dirty="0">
                <a:latin typeface="Tahoma" pitchFamily="34" charset="0"/>
                <a:cs typeface="Tahoma" pitchFamily="34" charset="0"/>
              </a:rPr>
              <a:t>of </a:t>
            </a:r>
            <a:r>
              <a:rPr lang="en-US" i="1" dirty="0" smtClean="0">
                <a:latin typeface="Tahoma" pitchFamily="34" charset="0"/>
                <a:cs typeface="Tahoma" pitchFamily="34" charset="0"/>
              </a:rPr>
              <a:t>Inorganic Materials</a:t>
            </a:r>
          </a:p>
          <a:p>
            <a:pPr marL="171450" indent="0"/>
            <a:endParaRPr lang="en-US" i="1" dirty="0" smtClean="0">
              <a:latin typeface="Tahoma" pitchFamily="34" charset="0"/>
              <a:cs typeface="Tahoma" pitchFamily="34" charset="0"/>
            </a:endParaRPr>
          </a:p>
          <a:p>
            <a:pPr marL="171450" indent="514350">
              <a:buFont typeface="Wingdings" panose="05000000000000000000" pitchFamily="2" charset="2"/>
              <a:buChar char="Ø"/>
            </a:pPr>
            <a:r>
              <a:rPr lang="en-US" dirty="0" smtClean="0"/>
              <a:t>Burning </a:t>
            </a:r>
            <a:r>
              <a:rPr lang="en-US" dirty="0"/>
              <a:t>of calcium carbonate (limestone) to </a:t>
            </a:r>
            <a:r>
              <a:rPr lang="en-US" dirty="0" smtClean="0"/>
              <a:t>calcium oxide </a:t>
            </a:r>
            <a:r>
              <a:rPr lang="en-US" dirty="0"/>
              <a:t>(quicklime)</a:t>
            </a:r>
          </a:p>
          <a:p>
            <a:pPr indent="0">
              <a:lnSpc>
                <a:spcPct val="150000"/>
              </a:lnSpc>
            </a:pPr>
            <a:r>
              <a:rPr lang="en-US" dirty="0" smtClean="0"/>
              <a:t>		CaCO3 </a:t>
            </a:r>
            <a:r>
              <a:rPr lang="en-US" dirty="0"/>
              <a:t>→ </a:t>
            </a:r>
            <a:r>
              <a:rPr lang="en-US" dirty="0" err="1"/>
              <a:t>CaO</a:t>
            </a:r>
            <a:r>
              <a:rPr lang="en-US" dirty="0"/>
              <a:t> + CO2 </a:t>
            </a:r>
            <a:r>
              <a:rPr lang="en-US" dirty="0" smtClean="0"/>
              <a:t> </a:t>
            </a:r>
          </a:p>
          <a:p>
            <a:pPr indent="0">
              <a:lnSpc>
                <a:spcPct val="150000"/>
              </a:lnSpc>
            </a:pPr>
            <a:r>
              <a:rPr lang="en-US" dirty="0" smtClean="0"/>
              <a:t>		</a:t>
            </a:r>
            <a:r>
              <a:rPr lang="el-GR" dirty="0" smtClean="0"/>
              <a:t>Δ</a:t>
            </a:r>
            <a:r>
              <a:rPr lang="en-US" dirty="0"/>
              <a:t>H(900°C)=3010 kJ mol-1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F973-42B8-4FA1-B1AE-B4AAF545C40E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569075"/>
            <a:ext cx="3962400" cy="36512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1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7696200" cy="915987"/>
          </a:xfr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90000"/>
                    <a:lumOff val="1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Thank 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90000"/>
                    <a:lumOff val="1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You for the Attendance </a:t>
            </a:r>
            <a:r>
              <a:rPr lang="ar-AE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90000"/>
                    <a:lumOff val="1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شكرا </a:t>
            </a:r>
            <a:r>
              <a:rPr lang="ar-AE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90000"/>
                    <a:lumOff val="1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لحضوركم</a:t>
            </a:r>
            <a:endParaRPr lang="en-US" sz="3600" b="1" dirty="0">
              <a:solidFill>
                <a:schemeClr val="accent3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508124"/>
            <a:ext cx="8534400" cy="5121276"/>
          </a:xfrm>
        </p:spPr>
        <p:txBody>
          <a:bodyPr/>
          <a:lstStyle/>
          <a:p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BF973-42B8-4FA1-B1AE-B4AAF545C40E}" type="datetime1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3810000" cy="36512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508125"/>
            <a:ext cx="8229600" cy="48164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</a:pP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876" y="1546400"/>
            <a:ext cx="3627255" cy="241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01" y="1546400"/>
            <a:ext cx="3566582" cy="2377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94" y="4008126"/>
            <a:ext cx="3615506" cy="2408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199" y="4082552"/>
            <a:ext cx="3597165" cy="23944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2961983"/>
            <a:ext cx="2819400" cy="22238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71800" y="1554540"/>
            <a:ext cx="34216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ar-A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شكرا</a:t>
            </a:r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 algn="ctr"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Thank You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0" y="5305961"/>
            <a:ext cx="326008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ar-A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شكرا</a:t>
            </a:r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 algn="ctr"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Thank You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3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9400" y="6553200"/>
            <a:ext cx="4267200" cy="36512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3363" y="381000"/>
            <a:ext cx="54761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Calcination</a:t>
            </a: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+mj-cs"/>
              </a:rPr>
              <a:t>i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+mj-cs"/>
              </a:rPr>
              <a:t>n Industry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+mj-lt"/>
              <a:ea typeface="Tahoma" panose="020B0604030504040204" pitchFamily="34" charset="0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1694795"/>
            <a:ext cx="8686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Calcination is one of the vital industrial application for limestone</a:t>
            </a:r>
            <a:r>
              <a:rPr lang="en-US" sz="28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Limestone </a:t>
            </a:r>
            <a:r>
              <a:rPr lang="en-US" sz="28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calcination is industry achieved </a:t>
            </a:r>
            <a:r>
              <a:rPr lang="en-US" sz="28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in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Rotary </a:t>
            </a:r>
            <a:r>
              <a:rPr lang="en-US" sz="28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kiln or vertical </a:t>
            </a:r>
            <a:r>
              <a:rPr lang="en-US" sz="28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shaft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limestone </a:t>
            </a:r>
            <a:r>
              <a:rPr lang="en-US" sz="28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is fed as lumps of 6-25 mm in rotary kilns and 25-50mm in vertical </a:t>
            </a:r>
            <a:r>
              <a:rPr lang="en-US" sz="28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shaft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The </a:t>
            </a:r>
            <a:r>
              <a:rPr lang="en-US" sz="28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calcination begins at ~780°C and requires about 3.2 </a:t>
            </a:r>
            <a:r>
              <a:rPr lang="en-US" sz="28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GJ/ton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The </a:t>
            </a:r>
            <a:r>
              <a:rPr lang="en-US" sz="28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shrinking core reaction model is the most famous model illustrating the limestone </a:t>
            </a:r>
            <a:r>
              <a:rPr lang="en-US" sz="28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calcination.</a:t>
            </a:r>
          </a:p>
        </p:txBody>
      </p:sp>
    </p:spTree>
    <p:extLst>
      <p:ext uri="{BB962C8B-B14F-4D97-AF65-F5344CB8AC3E}">
        <p14:creationId xmlns:p14="http://schemas.microsoft.com/office/powerpoint/2010/main" val="4965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9400" y="6553200"/>
            <a:ext cx="4267200" cy="36512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3363" y="381000"/>
            <a:ext cx="54761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Calcination</a:t>
            </a: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+mj-cs"/>
              </a:rPr>
              <a:t>i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+mj-cs"/>
              </a:rPr>
              <a:t>n Industry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+mj-lt"/>
              <a:ea typeface="Tahoma" panose="020B0604030504040204" pitchFamily="34" charset="0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97626" y="5055466"/>
            <a:ext cx="2555574" cy="1269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Schematic </a:t>
            </a:r>
            <a:r>
              <a:rPr lang="en-US" sz="1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of a vertical shaft kiln.</a:t>
            </a:r>
          </a:p>
          <a:p>
            <a:pPr marL="342900" indent="-342900">
              <a:buAutoNum type="alphaLcParenR"/>
            </a:pP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Preheating zone</a:t>
            </a:r>
          </a:p>
          <a:p>
            <a:pPr marL="342900" indent="-342900">
              <a:buAutoNum type="alphaLcParenR"/>
            </a:pPr>
            <a:r>
              <a:rPr lang="en-US" sz="16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Calcining</a:t>
            </a: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zone</a:t>
            </a:r>
          </a:p>
          <a:p>
            <a:pPr marL="342900" indent="-342900">
              <a:buAutoNum type="alphaLcParenR"/>
            </a:pP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Cooling </a:t>
            </a:r>
            <a:r>
              <a:rPr lang="en-US" sz="1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zone.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24601" y="1526858"/>
            <a:ext cx="2734542" cy="4797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98" y="1523999"/>
            <a:ext cx="4681202" cy="307173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71055" y="4498109"/>
            <a:ext cx="2787719" cy="1689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Schematic of a rotary kiln</a:t>
            </a:r>
          </a:p>
          <a:p>
            <a:pPr marL="342900" indent="-342900">
              <a:buAutoNum type="alphaLcParenR"/>
            </a:pP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Burner</a:t>
            </a:r>
          </a:p>
          <a:p>
            <a:pPr marL="342900" indent="-342900">
              <a:buAutoNum type="alphaLcParenR"/>
            </a:pP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Combustion air</a:t>
            </a:r>
          </a:p>
          <a:p>
            <a:pPr marL="342900" indent="-342900">
              <a:buAutoNum type="alphaLcParenR"/>
            </a:pP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Pre-heater</a:t>
            </a:r>
          </a:p>
          <a:p>
            <a:pPr marL="342900" indent="-342900">
              <a:buAutoNum type="alphaLcParenR"/>
            </a:pP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Kiln</a:t>
            </a:r>
          </a:p>
          <a:p>
            <a:pPr marL="342900" indent="-342900">
              <a:buAutoNum type="alphaLcParenR"/>
            </a:pPr>
            <a:r>
              <a:rPr lang="en-US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Cooler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3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Sulaiman Ali Alaabed - Copy or extract is not allowed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04801" y="1447799"/>
            <a:ext cx="8839199" cy="512127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Limestone lumps calcination begins from outside to inside, leaving the limestone core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intact:</a:t>
            </a:r>
            <a:endParaRPr lang="en-US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kiln hot gases to the limestone lump surface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begins to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calcine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gases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migrate to the lump interior through the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micro-porous lime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layer, so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 a new reaction interface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calcination produces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 moves to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lime lump surface, </a:t>
            </a:r>
            <a:r>
              <a:rPr lang="en-US" sz="2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lump surface to the kiln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gases transfer within the limestone lump mainly depends on the original limestone petrographic </a:t>
            </a:r>
            <a:r>
              <a:rPr lang="en-US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facies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114300" indent="-4572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scape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CO2 during calcination is controlled by the developed lime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microfabric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363" y="381000"/>
            <a:ext cx="67313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Limestone Calcination Steps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+mj-lt"/>
              <a:ea typeface="Tahom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75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9400" y="6553200"/>
            <a:ext cx="4267200" cy="36512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3363" y="381000"/>
            <a:ext cx="4725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Lime</a:t>
            </a:r>
            <a:r>
              <a:rPr lang="en-US" sz="36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+mj-cs"/>
              </a:rPr>
              <a:t>General Types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+mj-lt"/>
              <a:ea typeface="Tahoma" panose="020B0604030504040204" pitchFamily="34" charset="0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1463675"/>
            <a:ext cx="89068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prstClr val="white"/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Based on the </a:t>
            </a:r>
            <a:r>
              <a:rPr lang="en-US" sz="2800" i="1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applied firing temperature </a:t>
            </a:r>
            <a:r>
              <a:rPr lang="en-US" sz="28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during calcination, the resulted </a:t>
            </a:r>
            <a:r>
              <a:rPr lang="en-US" sz="2800" i="1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lime</a:t>
            </a:r>
            <a:r>
              <a:rPr lang="en-US" sz="28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 can be termed: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>
                <a:solidFill>
                  <a:schemeClr val="accent1">
                    <a:lumMod val="50000"/>
                    <a:lumOff val="50000"/>
                  </a:schemeClr>
                </a:solidFill>
                <a:latin typeface="Tahoma" pitchFamily="34" charset="0"/>
                <a:ea typeface="+mj-ea"/>
                <a:cs typeface="Tahoma" pitchFamily="34" charset="0"/>
              </a:rPr>
              <a:t>S</a:t>
            </a:r>
            <a:r>
              <a:rPr lang="en-US" sz="2600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Tahoma" pitchFamily="34" charset="0"/>
                <a:ea typeface="+mj-ea"/>
                <a:cs typeface="Tahoma" pitchFamily="34" charset="0"/>
              </a:rPr>
              <a:t>oft-burnt </a:t>
            </a:r>
            <a:r>
              <a:rPr lang="en-US" sz="2600" dirty="0">
                <a:solidFill>
                  <a:schemeClr val="accent1">
                    <a:lumMod val="50000"/>
                    <a:lumOff val="50000"/>
                  </a:schemeClr>
                </a:solidFill>
                <a:latin typeface="Tahoma" pitchFamily="34" charset="0"/>
                <a:ea typeface="+mj-ea"/>
                <a:cs typeface="Tahoma" pitchFamily="34" charset="0"/>
              </a:rPr>
              <a:t>lime (Quicklime)</a:t>
            </a:r>
          </a:p>
          <a:p>
            <a:pPr lvl="2"/>
            <a:r>
              <a:rPr lang="en-US" sz="26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At a temperature range 900-1150°C</a:t>
            </a:r>
          </a:p>
          <a:p>
            <a:pPr lvl="2"/>
            <a:r>
              <a:rPr lang="en-US" sz="26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higher surface area, consequently more reactive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>
                <a:solidFill>
                  <a:schemeClr val="accent1">
                    <a:lumMod val="50000"/>
                    <a:lumOff val="50000"/>
                  </a:schemeClr>
                </a:solidFill>
                <a:latin typeface="Tahoma" pitchFamily="34" charset="0"/>
                <a:ea typeface="+mj-ea"/>
                <a:cs typeface="Tahoma" pitchFamily="34" charset="0"/>
              </a:rPr>
              <a:t>D</a:t>
            </a:r>
            <a:r>
              <a:rPr lang="en-US" sz="2600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Tahoma" pitchFamily="34" charset="0"/>
                <a:ea typeface="+mj-ea"/>
                <a:cs typeface="Tahoma" pitchFamily="34" charset="0"/>
              </a:rPr>
              <a:t>ead-burnt </a:t>
            </a:r>
            <a:r>
              <a:rPr lang="en-US" sz="2600" dirty="0">
                <a:solidFill>
                  <a:schemeClr val="accent1">
                    <a:lumMod val="50000"/>
                    <a:lumOff val="50000"/>
                  </a:schemeClr>
                </a:solidFill>
                <a:latin typeface="Tahoma" pitchFamily="34" charset="0"/>
                <a:ea typeface="+mj-ea"/>
                <a:cs typeface="Tahoma" pitchFamily="34" charset="0"/>
              </a:rPr>
              <a:t>lime</a:t>
            </a:r>
          </a:p>
          <a:p>
            <a:pPr lvl="2"/>
            <a:r>
              <a:rPr lang="en-US" sz="26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At a temperature &gt;</a:t>
            </a:r>
            <a:r>
              <a:rPr lang="en-US" sz="26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1150°C</a:t>
            </a:r>
          </a:p>
          <a:p>
            <a:pPr lvl="2"/>
            <a:endParaRPr lang="en-US" sz="1400" dirty="0">
              <a:solidFill>
                <a:prstClr val="white"/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The </a:t>
            </a:r>
            <a:r>
              <a:rPr lang="en-US" sz="28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applied firing temperature </a:t>
            </a:r>
            <a:r>
              <a:rPr lang="en-US" sz="2800" i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in this study </a:t>
            </a:r>
            <a:r>
              <a:rPr lang="en-US" sz="28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is fit for </a:t>
            </a:r>
            <a:r>
              <a:rPr lang="en-US" sz="2800" i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quicklime</a:t>
            </a:r>
            <a:r>
              <a:rPr lang="en-US" sz="28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en-US" sz="2800" dirty="0" smtClean="0">
              <a:solidFill>
                <a:prstClr val="white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1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9400" y="6553200"/>
            <a:ext cx="4267200" cy="36512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3362" y="363683"/>
            <a:ext cx="6697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Investigation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Techniques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+mj-lt"/>
              <a:ea typeface="Tahoma" panose="020B0604030504040204" pitchFamily="34" charset="0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1468820"/>
            <a:ext cx="8839200" cy="5092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Crushing and sieving of the crushed material through </a:t>
            </a:r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5- &amp;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10-mm sieves to select the particle size range similar to that used in the construction </a:t>
            </a:r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industry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Detailed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petrographic examination </a:t>
            </a:r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using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:</a:t>
            </a:r>
          </a:p>
          <a:p>
            <a:pPr lvl="2"/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1. Transmitted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light microscopy (TLM),</a:t>
            </a:r>
          </a:p>
          <a:p>
            <a:pPr lvl="2"/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2. </a:t>
            </a:r>
            <a:r>
              <a:rPr lang="en-US" sz="2000" dirty="0" err="1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C</a:t>
            </a:r>
            <a:r>
              <a:rPr lang="en-US" sz="2000" dirty="0" err="1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athodoluminescence</a:t>
            </a:r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microscopy (CLM)</a:t>
            </a:r>
          </a:p>
          <a:p>
            <a:pPr lvl="2"/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3. Scanning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electron microscopy (SEM</a:t>
            </a:r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).</a:t>
            </a:r>
            <a:endParaRPr lang="en-US" sz="2000" dirty="0">
              <a:solidFill>
                <a:prstClr val="white"/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M</a:t>
            </a:r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ineral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composition </a:t>
            </a:r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was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determined </a:t>
            </a:r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by:</a:t>
            </a:r>
            <a:endParaRPr lang="en-US" sz="2000" dirty="0">
              <a:solidFill>
                <a:prstClr val="white"/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lvl="2"/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X-ray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diffraction analysis (</a:t>
            </a:r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XRD)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C</a:t>
            </a:r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hemical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composition was determined</a:t>
            </a:r>
          </a:p>
          <a:p>
            <a:pPr lvl="2"/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X-ray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fluorescence (XRF)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Bulk density and apparent porosity </a:t>
            </a:r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were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determined using the liquid displacement (Archimedes) method, where the samples </a:t>
            </a:r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are soaked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for </a:t>
            </a:r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1h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under vacuum in kerosene (specific gravity (γ)=0.8).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The samples were examined with X-ray micro-computed tomography (</a:t>
            </a:r>
            <a:r>
              <a:rPr lang="en-US" sz="20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micro-CT)</a:t>
            </a:r>
            <a:endParaRPr lang="en-US" sz="2000" dirty="0">
              <a:solidFill>
                <a:prstClr val="white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98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68E2-41C5-4D5B-B165-70C1268EFBC4}" type="datetime1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9400" y="6553200"/>
            <a:ext cx="4267200" cy="365125"/>
          </a:xfrm>
        </p:spPr>
        <p:txBody>
          <a:bodyPr/>
          <a:lstStyle/>
          <a:p>
            <a:r>
              <a:rPr lang="en-US" dirty="0" smtClean="0"/>
              <a:t>Sulaiman Ali Alaabed - Copy or extract is not allowed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DEF-DDBD-465E-BA3E-99C8F33A081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3362" y="363683"/>
            <a:ext cx="6697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Investigation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Techniques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+mj-lt"/>
              <a:ea typeface="Tahoma" panose="020B0604030504040204" pitchFamily="34" charset="0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2580" y="1503218"/>
            <a:ext cx="885142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  <a:latin typeface="Tahoma" pitchFamily="34" charset="0"/>
                <a:ea typeface="+mj-ea"/>
                <a:cs typeface="Tahoma" pitchFamily="34" charset="0"/>
              </a:rPr>
              <a:t>Calcination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 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was 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conducted 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by 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loading 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the sample in </a:t>
            </a:r>
            <a:r>
              <a:rPr lang="en-US" sz="2200" i="1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porcelain crucibles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 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and: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firing 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for 0.25, 0.5, 1 and 2 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h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at 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800, 900, 1,000 and 1,100 °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C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16 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firing trials for each 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sample 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in a lab scale electrical muffle furnace.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u="sng" dirty="0">
                <a:solidFill>
                  <a:schemeClr val="bg1"/>
                </a:solidFill>
                <a:latin typeface="Tahoma" pitchFamily="34" charset="0"/>
                <a:ea typeface="+mj-ea"/>
                <a:cs typeface="Tahoma" pitchFamily="34" charset="0"/>
              </a:rPr>
              <a:t>After</a:t>
            </a:r>
            <a:r>
              <a:rPr lang="en-US" sz="2200" u="sng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 each calcination 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run, the </a:t>
            </a:r>
            <a:r>
              <a:rPr lang="en-US" sz="2200" dirty="0">
                <a:solidFill>
                  <a:schemeClr val="bg1"/>
                </a:solidFill>
                <a:latin typeface="Tahoma" pitchFamily="34" charset="0"/>
                <a:ea typeface="+mj-ea"/>
                <a:cs typeface="Tahoma" pitchFamily="34" charset="0"/>
              </a:rPr>
              <a:t>lime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 grains were immediately </a:t>
            </a:r>
            <a:r>
              <a:rPr lang="en-US" sz="2200" u="sng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examined for their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 </a:t>
            </a:r>
            <a:r>
              <a:rPr lang="en-US" sz="2200" i="1" dirty="0" err="1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microfabric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 characteristics (via SEM and CLM), free lime </a:t>
            </a:r>
            <a:r>
              <a:rPr lang="en-US" sz="2200" i="1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content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 and </a:t>
            </a:r>
            <a:r>
              <a:rPr lang="en-US" sz="2200" i="1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hydration rate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FFFF00"/>
                </a:solidFill>
                <a:latin typeface="Tahoma" pitchFamily="34" charset="0"/>
                <a:ea typeface="+mj-ea"/>
                <a:cs typeface="Tahoma" pitchFamily="34" charset="0"/>
              </a:rPr>
              <a:t>CLM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 </a:t>
            </a:r>
            <a:r>
              <a:rPr lang="en-US" sz="2200" dirty="0" smtClean="0">
                <a:solidFill>
                  <a:srgbClr val="FFFF00"/>
                </a:solidFill>
                <a:latin typeface="Tahoma" pitchFamily="34" charset="0"/>
                <a:ea typeface="+mj-ea"/>
                <a:cs typeface="Tahoma" pitchFamily="34" charset="0"/>
              </a:rPr>
              <a:t>for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 distinguishing 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the different </a:t>
            </a:r>
            <a:r>
              <a:rPr lang="en-US" sz="2200" dirty="0">
                <a:solidFill>
                  <a:srgbClr val="FFFF00"/>
                </a:solidFill>
                <a:latin typeface="Tahoma" pitchFamily="34" charset="0"/>
                <a:ea typeface="+mj-ea"/>
                <a:cs typeface="Tahoma" pitchFamily="34" charset="0"/>
              </a:rPr>
              <a:t>crystalline phases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 based on 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their </a:t>
            </a:r>
            <a:r>
              <a:rPr lang="en-US" sz="2200" dirty="0" err="1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cathodoluminescence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 </a:t>
            </a: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For the CLM, the fired lime grains were directly mounted in Araldite resin, soaked under vacuum for 2 h, dried overnight in electric dryer at 100 °C, mounted on a glass slide and then polished using ethanol</a:t>
            </a:r>
            <a:r>
              <a:rPr lang="en-US" sz="2200" dirty="0" smtClean="0">
                <a:solidFill>
                  <a:prstClr val="white"/>
                </a:solidFill>
                <a:latin typeface="Tahoma" pitchFamily="34" charset="0"/>
                <a:ea typeface="+mj-ea"/>
                <a:cs typeface="Tahoma" pitchFamily="34" charset="0"/>
              </a:rPr>
              <a:t>.</a:t>
            </a:r>
            <a:endParaRPr lang="en-US" sz="2200" dirty="0">
              <a:solidFill>
                <a:prstClr val="white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aeu_green">
  <a:themeElements>
    <a:clrScheme name="UAEU Orange">
      <a:dk1>
        <a:sysClr val="windowText" lastClr="000000"/>
      </a:dk1>
      <a:lt1>
        <a:sysClr val="window" lastClr="FFFFFF"/>
      </a:lt1>
      <a:dk2>
        <a:srgbClr val="8A8073"/>
      </a:dk2>
      <a:lt2>
        <a:srgbClr val="E8E6E3"/>
      </a:lt2>
      <a:accent1>
        <a:srgbClr val="252A00"/>
      </a:accent1>
      <a:accent2>
        <a:srgbClr val="A8BA00"/>
      </a:accent2>
      <a:accent3>
        <a:srgbClr val="411E00"/>
      </a:accent3>
      <a:accent4>
        <a:srgbClr val="F29300"/>
      </a:accent4>
      <a:accent5>
        <a:srgbClr val="052942"/>
      </a:accent5>
      <a:accent6>
        <a:srgbClr val="00A3E0"/>
      </a:accent6>
      <a:hlink>
        <a:srgbClr val="A8BA00"/>
      </a:hlink>
      <a:folHlink>
        <a:srgbClr val="FFFFFF"/>
      </a:folHlink>
    </a:clrScheme>
    <a:fontScheme name="UAEU_fonts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Fujairah Presentation</Template>
  <TotalTime>2094</TotalTime>
  <Words>3049</Words>
  <Application>Microsoft Office PowerPoint</Application>
  <PresentationFormat>On-screen Show (4:3)</PresentationFormat>
  <Paragraphs>586</Paragraphs>
  <Slides>30</Slides>
  <Notes>1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Andalus</vt:lpstr>
      <vt:lpstr>Arial</vt:lpstr>
      <vt:lpstr>Calibri</vt:lpstr>
      <vt:lpstr>Tahoma</vt:lpstr>
      <vt:lpstr>Times New Roman</vt:lpstr>
      <vt:lpstr>Wingdings</vt:lpstr>
      <vt:lpstr>uaeu_green</vt:lpstr>
      <vt:lpstr>Calcination of the UAE Limestones: A Laboratory Experiment</vt:lpstr>
      <vt:lpstr>Content</vt:lpstr>
      <vt:lpstr>What is Calcination?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Areas &amp; Formations</vt:lpstr>
      <vt:lpstr>Results Discussion</vt:lpstr>
      <vt:lpstr>Results - Petrography</vt:lpstr>
      <vt:lpstr>Results - Petrography</vt:lpstr>
      <vt:lpstr>Results - Mineralogy</vt:lpstr>
      <vt:lpstr>Results - Chemistry</vt:lpstr>
      <vt:lpstr>Results - Physical Characteristics</vt:lpstr>
      <vt:lpstr>Lime Hydration Rate </vt:lpstr>
      <vt:lpstr>Lime Hydration Rate </vt:lpstr>
      <vt:lpstr>Lime Microstructure</vt:lpstr>
      <vt:lpstr>Lime Microstructure</vt:lpstr>
      <vt:lpstr>Calcination Activation Energy (E)</vt:lpstr>
      <vt:lpstr>Rationality </vt:lpstr>
      <vt:lpstr>Rationality </vt:lpstr>
      <vt:lpstr>Rationality </vt:lpstr>
      <vt:lpstr>Rationality </vt:lpstr>
      <vt:lpstr>Rationality </vt:lpstr>
      <vt:lpstr>PowerPoint Presentation</vt:lpstr>
      <vt:lpstr>PowerPoint Presentation</vt:lpstr>
      <vt:lpstr>Thank You for the Attendance شكرا لحضوركم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General Review of the Carbonatitic Rocks in Dibba Area, UAE</dc:title>
  <dc:creator>Sulaiman Ali Suliaman Alaabed Alkaabi</dc:creator>
  <cp:lastModifiedBy>Sulaiman Ali Suliaman Alaabed Alkaabi</cp:lastModifiedBy>
  <cp:revision>188</cp:revision>
  <cp:lastPrinted>2016-04-20T14:29:51Z</cp:lastPrinted>
  <dcterms:created xsi:type="dcterms:W3CDTF">2015-03-19T10:04:56Z</dcterms:created>
  <dcterms:modified xsi:type="dcterms:W3CDTF">2016-04-21T05:49:02Z</dcterms:modified>
</cp:coreProperties>
</file>