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84" r:id="rId5"/>
    <p:sldId id="302" r:id="rId6"/>
    <p:sldId id="303" r:id="rId7"/>
    <p:sldId id="301" r:id="rId8"/>
    <p:sldId id="262" r:id="rId9"/>
    <p:sldId id="285" r:id="rId10"/>
    <p:sldId id="264" r:id="rId11"/>
    <p:sldId id="287" r:id="rId12"/>
    <p:sldId id="286" r:id="rId13"/>
    <p:sldId id="289" r:id="rId14"/>
    <p:sldId id="290" r:id="rId15"/>
    <p:sldId id="291" r:id="rId16"/>
    <p:sldId id="292" r:id="rId17"/>
    <p:sldId id="299" r:id="rId18"/>
    <p:sldId id="294" r:id="rId19"/>
    <p:sldId id="296" r:id="rId20"/>
    <p:sldId id="297" r:id="rId21"/>
    <p:sldId id="280" r:id="rId22"/>
    <p:sldId id="298" r:id="rId23"/>
    <p:sldId id="300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274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2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72828-B57D-4521-9A27-9562D6677216}" type="datetimeFigureOut">
              <a:rPr lang="ko-KR" altLang="en-US" smtClean="0"/>
              <a:pPr/>
              <a:t>2015-07-11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7FA6E-D131-40A6-93F0-613472B3A1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33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7FA6E-D131-40A6-93F0-613472B3A16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01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7FA6E-D131-40A6-93F0-613472B3A16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012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7FA6E-D131-40A6-93F0-613472B3A16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012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7FA6E-D131-40A6-93F0-613472B3A16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01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7FA6E-D131-40A6-93F0-613472B3A16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01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7FA6E-D131-40A6-93F0-613472B3A164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01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7FA6E-D131-40A6-93F0-613472B3A164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765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7FA6E-D131-40A6-93F0-613472B3A164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68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11188" y="3429000"/>
            <a:ext cx="3384550" cy="0"/>
          </a:xfrm>
          <a:prstGeom prst="line">
            <a:avLst/>
          </a:prstGeom>
          <a:noFill/>
          <a:ln w="57150">
            <a:solidFill>
              <a:srgbClr val="5A72A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5148263" y="3429000"/>
            <a:ext cx="338455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11188" y="3429000"/>
            <a:ext cx="460375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2160587"/>
          </a:xfrm>
          <a:effectLst>
            <a:outerShdw dist="35921" dir="2700000" algn="ctr" rotWithShape="0">
              <a:srgbClr val="B2B2B2"/>
            </a:outerShdw>
          </a:effectLst>
        </p:spPr>
        <p:txBody>
          <a:bodyPr/>
          <a:lstStyle>
            <a:lvl1pPr algn="ctr" latinLnBrk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  <a:ea typeface="돋움" pitchFamily="50" charset="-127"/>
              </a:defRPr>
            </a:lvl1pPr>
          </a:lstStyle>
          <a:p>
            <a:fld id="{BE8C8EDB-870B-4F32-B5AD-19705D86514B}" type="datetime1">
              <a:rPr lang="ko-KR" altLang="en-US" smtClean="0"/>
              <a:t>2015-07-11</a:t>
            </a:fld>
            <a:endParaRPr lang="ko-K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ea typeface="돋움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>
                <a:latin typeface="Arial" pitchFamily="34" charset="0"/>
                <a:ea typeface="돋움" pitchFamily="50" charset="-127"/>
              </a:defRPr>
            </a:lvl1pPr>
          </a:lstStyle>
          <a:p>
            <a:fld id="{F8F1B1EA-02C8-461F-AF7C-B2A05BAAA0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80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2F618-B041-4B8F-AC13-4B8CF4DED96D}" type="datetime1">
              <a:rPr lang="ko-KR" altLang="en-US" smtClean="0"/>
              <a:t>2015-07-11</a:t>
            </a:fld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1B1EA-02C8-461F-AF7C-B2A05BAAA0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70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69100" y="53975"/>
            <a:ext cx="2195513" cy="64706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79388" y="53975"/>
            <a:ext cx="6437312" cy="64706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20AC1-BBFD-4B7F-8165-96C65C2AA449}" type="datetime1">
              <a:rPr lang="ko-KR" altLang="en-US" smtClean="0"/>
              <a:t>2015-07-11</a:t>
            </a:fld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1B1EA-02C8-461F-AF7C-B2A05BAAA0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17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390A2-980F-4641-871F-85A7234BCB8A}" type="datetime1">
              <a:rPr lang="ko-KR" altLang="en-US" smtClean="0"/>
              <a:t>2015-07-11</a:t>
            </a:fld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r>
              <a:rPr lang="en-US" altLang="ko-KR" dirty="0" smtClean="0"/>
              <a:t>&lt;</a:t>
            </a:r>
            <a:fld id="{F8F1B1EA-02C8-461F-AF7C-B2A05BAAA081}" type="slidenum">
              <a:rPr lang="ko-KR" altLang="en-US" smtClean="0"/>
              <a:pPr/>
              <a:t>‹#›</a:t>
            </a:fld>
            <a:r>
              <a:rPr lang="en-US" altLang="ko-KR" dirty="0" smtClean="0"/>
              <a:t>/22&gt;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56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1B404-82A7-4AC1-AD84-12D3CD1734AC}" type="datetime1">
              <a:rPr lang="ko-KR" altLang="en-US" smtClean="0"/>
              <a:t>2015-07-11</a:t>
            </a:fld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1B1EA-02C8-461F-AF7C-B2A05BAAA0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30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16412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16413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F4436-C3D8-4C70-BE3C-D4B7CF5DD0AF}" type="datetime1">
              <a:rPr lang="ko-KR" altLang="en-US" smtClean="0"/>
              <a:t>2015-07-11</a:t>
            </a:fld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1B1EA-02C8-461F-AF7C-B2A05BAAA0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75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094E4-5ECE-4468-BC86-80E314823196}" type="datetime1">
              <a:rPr lang="ko-KR" altLang="en-US" smtClean="0"/>
              <a:t>2015-07-11</a:t>
            </a:fld>
            <a:endParaRPr lang="ko-K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1B1EA-02C8-461F-AF7C-B2A05BAAA0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108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2577F-4E76-43A4-8125-B3D892606587}" type="datetime1">
              <a:rPr lang="ko-KR" altLang="en-US" smtClean="0"/>
              <a:t>2015-07-11</a:t>
            </a:fld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1B1EA-02C8-461F-AF7C-B2A05BAAA081}" type="slidenum">
              <a:rPr lang="ko-KR" altLang="en-US" smtClean="0"/>
              <a:pPr/>
              <a:t>‹#›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859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5B84A-4B69-4131-8E46-28B06FF2769C}" type="datetime1">
              <a:rPr lang="ko-KR" altLang="en-US" smtClean="0"/>
              <a:t>2015-07-11</a:t>
            </a:fld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1B1EA-02C8-461F-AF7C-B2A05BAAA0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35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F5C33-F43A-43B9-806D-BF9B54B81237}" type="datetime1">
              <a:rPr lang="ko-KR" altLang="en-US" smtClean="0"/>
              <a:t>2015-07-11</a:t>
            </a:fld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1B1EA-02C8-461F-AF7C-B2A05BAAA0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19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9AD3D-2B24-4E05-8F62-6A11D94C6A0C}" type="datetime1">
              <a:rPr lang="ko-KR" altLang="en-US" smtClean="0"/>
              <a:t>2015-07-11</a:t>
            </a:fld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1B1EA-02C8-461F-AF7C-B2A05BAAA0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3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3975"/>
            <a:ext cx="87852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852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fld id="{AD1E5376-9EF2-4832-AA99-588FB2AF8839}" type="datetime1">
              <a:rPr lang="ko-KR" altLang="en-US" smtClean="0"/>
              <a:t>2015-07-11</a:t>
            </a:fld>
            <a:endParaRPr lang="ko-KR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18275"/>
            <a:ext cx="2895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  <a:ea typeface="굴림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24300" y="6473825"/>
            <a:ext cx="10810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굴림" pitchFamily="50" charset="-127"/>
              </a:defRPr>
            </a:lvl1pPr>
          </a:lstStyle>
          <a:p>
            <a:fld id="{F8F1B1EA-02C8-461F-AF7C-B2A05BAAA081}" type="slidenum">
              <a:rPr lang="ko-KR" altLang="en-US" smtClean="0"/>
              <a:pPr/>
              <a:t>‹#›</a:t>
            </a:fld>
            <a:r>
              <a:rPr lang="en-US" altLang="ko-KR" dirty="0" smtClean="0"/>
              <a:t>/22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179388" y="990600"/>
            <a:ext cx="8783637" cy="1588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  <a:ea typeface="굴림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  <a:ea typeface="굴림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  <a:ea typeface="굴림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  <a:ea typeface="굴림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  <a:ea typeface="굴림" pitchFamily="50" charset="-127"/>
        </a:defRPr>
      </a:lvl9pPr>
    </p:titleStyle>
    <p:bodyStyle>
      <a:lvl1pPr marL="484188" indent="-484188" algn="l" rtl="0" eaLnBrk="1" fontAlgn="base" latinLnBrk="1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849313" indent="-363538" algn="l" rtl="0" eaLnBrk="1" fontAlgn="base" latinLnBrk="1" hangingPunct="1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2pPr>
      <a:lvl3pPr marL="1101725" indent="-209550" algn="l" rtl="0" eaLnBrk="1" fontAlgn="base" latinLnBrk="1" hangingPunct="1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3pPr>
      <a:lvl4pPr marL="1839913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2479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7051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800">
          <a:solidFill>
            <a:schemeClr val="tx1"/>
          </a:solidFill>
          <a:latin typeface="+mn-lt"/>
          <a:ea typeface="+mn-ea"/>
        </a:defRPr>
      </a:lvl6pPr>
      <a:lvl7pPr marL="31623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800">
          <a:solidFill>
            <a:schemeClr val="tx1"/>
          </a:solidFill>
          <a:latin typeface="+mn-lt"/>
          <a:ea typeface="+mn-ea"/>
        </a:defRPr>
      </a:lvl7pPr>
      <a:lvl8pPr marL="36195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800">
          <a:solidFill>
            <a:schemeClr val="tx1"/>
          </a:solidFill>
          <a:latin typeface="+mn-lt"/>
          <a:ea typeface="+mn-ea"/>
        </a:defRPr>
      </a:lvl8pPr>
      <a:lvl9pPr marL="40767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ckoverflow.com/questions/25109188/responsive-youtube-video-inside-of-tv-background-container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stackoverflow.com/questions/25109188/responsive-youtube-video-inside-of-tv-background-container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hyperlink" Target="http://stackoverflow.com/questions/25109188/responsive-youtube-video-inside-of-tv-background-container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3000" dirty="0"/>
              <a:t>Intelligent LED </a:t>
            </a:r>
            <a:r>
              <a:rPr lang="en-US" altLang="ko-KR" sz="3000" dirty="0" smtClean="0"/>
              <a:t>Brightness Control </a:t>
            </a:r>
            <a:r>
              <a:rPr lang="en-US" altLang="ko-KR" sz="3000" dirty="0"/>
              <a:t>S</a:t>
            </a:r>
            <a:r>
              <a:rPr lang="en-US" altLang="ko-KR" sz="3000" dirty="0" smtClean="0"/>
              <a:t>ystem </a:t>
            </a:r>
            <a:r>
              <a:rPr lang="en-US" altLang="ko-KR" sz="3000" dirty="0"/>
              <a:t>Using Internet-of-Things </a:t>
            </a:r>
            <a:r>
              <a:rPr lang="en-US" altLang="ko-KR" sz="3000" dirty="0" smtClean="0"/>
              <a:t>Technology</a:t>
            </a:r>
            <a:endParaRPr lang="ko-KR" altLang="en-US" sz="3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b="1" i="1" dirty="0" smtClean="0">
                <a:latin typeface="Calisto MT" pitchFamily="18" charset="0"/>
              </a:rPr>
              <a:t>July </a:t>
            </a:r>
            <a:r>
              <a:rPr lang="en-US" altLang="ko-KR" sz="2400" b="1" i="1" dirty="0" smtClean="0">
                <a:latin typeface="Calisto MT" pitchFamily="18" charset="0"/>
              </a:rPr>
              <a:t>20, </a:t>
            </a:r>
            <a:r>
              <a:rPr lang="en-US" altLang="ko-KR" sz="2400" b="1" i="1" dirty="0" smtClean="0">
                <a:latin typeface="Calisto MT" pitchFamily="18" charset="0"/>
              </a:rPr>
              <a:t>2015</a:t>
            </a:r>
            <a:endParaRPr lang="en-US" altLang="ko-KR" sz="2400" b="1" i="1" dirty="0">
              <a:latin typeface="Calisto MT" pitchFamily="18" charset="0"/>
            </a:endParaRPr>
          </a:p>
          <a:p>
            <a:pPr latinLnBrk="0"/>
            <a:r>
              <a:rPr lang="en-US" altLang="ko-KR" sz="2400" b="1" i="1" dirty="0" smtClean="0">
                <a:latin typeface="Calisto MT" panose="02040603050505030304" pitchFamily="18" charset="0"/>
              </a:rPr>
              <a:t>Suk-</a:t>
            </a:r>
            <a:r>
              <a:rPr lang="en-US" altLang="ko-KR" sz="2400" b="1" i="1" dirty="0" err="1" smtClean="0">
                <a:latin typeface="Calisto MT" panose="02040603050505030304" pitchFamily="18" charset="0"/>
              </a:rPr>
              <a:t>Ju</a:t>
            </a:r>
            <a:r>
              <a:rPr lang="en-US" altLang="ko-KR" sz="2400" b="1" i="1" dirty="0" smtClean="0">
                <a:latin typeface="Calisto MT" panose="02040603050505030304" pitchFamily="18" charset="0"/>
              </a:rPr>
              <a:t> Kang</a:t>
            </a:r>
          </a:p>
          <a:p>
            <a:pPr latinLnBrk="0"/>
            <a:endParaRPr lang="en-US" altLang="ko-KR" sz="2400" b="1" i="1" dirty="0" smtClean="0">
              <a:latin typeface="Calisto MT" panose="02040603050505030304" pitchFamily="18" charset="0"/>
            </a:endParaRPr>
          </a:p>
          <a:p>
            <a:pPr latinLnBrk="0"/>
            <a:r>
              <a:rPr lang="en-US" altLang="ko-KR" sz="2400" b="1" i="1" dirty="0" smtClean="0">
                <a:latin typeface="Calisto MT" panose="02040603050505030304" pitchFamily="18" charset="0"/>
              </a:rPr>
              <a:t>Intelligent Signal System Laboratory </a:t>
            </a:r>
          </a:p>
          <a:p>
            <a:pPr latinLnBrk="0"/>
            <a:r>
              <a:rPr lang="en-US" altLang="ko-KR" sz="2400" b="1" i="1" dirty="0" smtClean="0">
                <a:latin typeface="Calisto MT" panose="02040603050505030304" pitchFamily="18" charset="0"/>
              </a:rPr>
              <a:t>Dong-A University</a:t>
            </a:r>
            <a:endParaRPr lang="ko-KR" altLang="en-US" sz="2400" i="1" dirty="0">
              <a:latin typeface="Calisto MT" panose="02040603050505030304" pitchFamily="18" charset="0"/>
            </a:endParaRPr>
          </a:p>
          <a:p>
            <a:pPr latinLnBrk="0"/>
            <a:endParaRPr lang="ko-KR" altLang="en-US" i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Components </a:t>
            </a:r>
            <a:r>
              <a:rPr lang="en-US" altLang="ko-KR" dirty="0" smtClean="0"/>
              <a:t>of system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827584" y="3644775"/>
            <a:ext cx="27363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Arduino mega 2560</a:t>
            </a:r>
            <a:endParaRPr lang="ko-KR" altLang="en-US" sz="1400" b="1" dirty="0">
              <a:latin typeface="+mj-ea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591"/>
            <a:ext cx="308103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0" y="2570028"/>
            <a:ext cx="1140774" cy="66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888723" y="1533216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+mj-lt"/>
                <a:ea typeface="+mj-ea"/>
              </a:rPr>
              <a:t>Controller</a:t>
            </a:r>
            <a:endParaRPr lang="ko-KR" altLang="en-US" sz="2000" b="1" dirty="0">
              <a:latin typeface="+mj-lt"/>
              <a:ea typeface="+mj-ea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60" y="2221358"/>
            <a:ext cx="1171747" cy="106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788568" y="3192982"/>
            <a:ext cx="1975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Infrared distance 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04420" y="3192982"/>
            <a:ext cx="1975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err="1" smtClean="0">
                <a:latin typeface="+mj-ea"/>
                <a:ea typeface="+mj-ea"/>
              </a:rPr>
              <a:t>Cds</a:t>
            </a:r>
            <a:r>
              <a:rPr lang="en-US" altLang="ko-KR" sz="1400" b="1" dirty="0" smtClean="0">
                <a:latin typeface="+mj-ea"/>
                <a:ea typeface="+mj-ea"/>
              </a:rPr>
              <a:t> light</a:t>
            </a:r>
            <a:endParaRPr lang="ko-KR" altLang="en-US" sz="1400" b="1" dirty="0">
              <a:latin typeface="+mj-ea"/>
              <a:ea typeface="+mj-e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482" y="2132607"/>
            <a:ext cx="1290958" cy="11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5076056" y="1588481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+mj-lt"/>
                <a:ea typeface="+mj-ea"/>
              </a:rPr>
              <a:t>Sensors</a:t>
            </a:r>
            <a:endParaRPr lang="ko-KR" altLang="en-US" sz="2000" b="1" dirty="0">
              <a:latin typeface="+mj-lt"/>
              <a:ea typeface="+mj-ea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899015" y="3212727"/>
            <a:ext cx="1975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Temperature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24627" y="4220839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+mj-lt"/>
                <a:ea typeface="+mj-ea"/>
              </a:rPr>
              <a:t>Information display</a:t>
            </a:r>
            <a:endParaRPr lang="ko-KR" altLang="en-US" sz="2000" b="1" dirty="0">
              <a:latin typeface="+mj-lt"/>
              <a:ea typeface="+mj-ea"/>
            </a:endParaRPr>
          </a:p>
        </p:txBody>
      </p:sp>
      <p:pic>
        <p:nvPicPr>
          <p:cNvPr id="17" name="Picture 7" descr="https://ci3.googleusercontent.com/proxy/Lr0_VqRnvyF2vOrjQxNKfSCnC-RYYlg-k4lj8xK7Xq9dSCPLlV3yXWmeTaZW1i6ttE9bDzHWVJ1QClTO=s0-d-e1-ft#http://pngimg.com/upload/tv_PNG477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343" y="4759192"/>
            <a:ext cx="1817409" cy="12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43" y="4772140"/>
            <a:ext cx="162071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123728" y="4220839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+mj-lt"/>
                <a:ea typeface="+mj-ea"/>
              </a:rPr>
              <a:t>Light</a:t>
            </a:r>
            <a:endParaRPr lang="ko-KR" altLang="en-US" sz="2000" b="1" dirty="0">
              <a:latin typeface="+mj-lt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59056" y="5713511"/>
            <a:ext cx="1975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Grow light LED</a:t>
            </a:r>
            <a:endParaRPr lang="ko-KR" altLang="en-US" sz="1400" b="1" dirty="0">
              <a:latin typeface="+mj-ea"/>
              <a:ea typeface="+mj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47" y="4569109"/>
            <a:ext cx="1172145" cy="114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3995936" y="4220839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+mj-lt"/>
                <a:ea typeface="+mj-ea"/>
              </a:rPr>
              <a:t>LED controller</a:t>
            </a:r>
            <a:endParaRPr lang="ko-KR" altLang="en-US" sz="2000" b="1" dirty="0">
              <a:latin typeface="+mj-lt"/>
              <a:ea typeface="+mj-ea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40534" y="5709040"/>
            <a:ext cx="1975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err="1" smtClean="0">
                <a:latin typeface="+mj-ea"/>
                <a:ea typeface="+mj-ea"/>
              </a:rPr>
              <a:t>Mosfet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6372200" y="4220839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+mj-lt"/>
                <a:ea typeface="+mj-ea"/>
              </a:rPr>
              <a:t>Telecommunication</a:t>
            </a:r>
            <a:endParaRPr lang="ko-KR" altLang="en-US" sz="2000" b="1" dirty="0">
              <a:latin typeface="+mj-lt"/>
              <a:ea typeface="+mj-ea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772572" y="5713262"/>
            <a:ext cx="1975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Bluetooth</a:t>
            </a:r>
            <a:endParaRPr lang="ko-KR" altLang="en-US" sz="1400" b="1" dirty="0">
              <a:latin typeface="+mj-ea"/>
              <a:ea typeface="+mj-ea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98" y="4639205"/>
            <a:ext cx="126206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76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Concept of system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IoT</a:t>
            </a:r>
            <a:r>
              <a:rPr lang="en-US" altLang="ko-KR" dirty="0"/>
              <a:t> system concept based on microcontroller</a:t>
            </a:r>
            <a:endParaRPr lang="ko-KR" altLang="en-US" dirty="0"/>
          </a:p>
          <a:p>
            <a:pPr lvl="1"/>
            <a:r>
              <a:rPr lang="en-US" altLang="ko-KR" dirty="0" smtClean="0"/>
              <a:t>Calculating </a:t>
            </a:r>
            <a:r>
              <a:rPr lang="en-US" altLang="ko-KR" dirty="0" smtClean="0"/>
              <a:t>the distance between plant and led</a:t>
            </a:r>
            <a:r>
              <a:rPr lang="ko-KR" altLang="en-US" dirty="0"/>
              <a:t> </a:t>
            </a:r>
            <a:r>
              <a:rPr lang="en-US" altLang="ko-KR" dirty="0" smtClean="0"/>
              <a:t>using </a:t>
            </a:r>
            <a:r>
              <a:rPr lang="en-US" altLang="ko-KR" dirty="0">
                <a:ea typeface="맑은 고딕" panose="020B0503020000020004" pitchFamily="50" charset="-127"/>
              </a:rPr>
              <a:t>Infrared </a:t>
            </a:r>
            <a:r>
              <a:rPr lang="en-US" altLang="ko-KR" dirty="0" smtClean="0">
                <a:ea typeface="맑은 고딕" panose="020B0503020000020004" pitchFamily="50" charset="-127"/>
              </a:rPr>
              <a:t>sensor</a:t>
            </a:r>
            <a:endParaRPr lang="en-US" altLang="ko-KR" dirty="0"/>
          </a:p>
          <a:p>
            <a:pPr lvl="1"/>
            <a:r>
              <a:rPr lang="en-US" altLang="ko-KR" dirty="0" smtClean="0"/>
              <a:t>If distance is long, </a:t>
            </a:r>
            <a:r>
              <a:rPr lang="en-US" altLang="ko-KR" dirty="0" smtClean="0"/>
              <a:t>a PWM </a:t>
            </a:r>
            <a:r>
              <a:rPr lang="en-US" altLang="ko-KR" dirty="0" smtClean="0"/>
              <a:t>signal </a:t>
            </a:r>
            <a:r>
              <a:rPr lang="en-US" altLang="ko-KR" dirty="0" smtClean="0"/>
              <a:t>has </a:t>
            </a:r>
            <a:r>
              <a:rPr lang="en-US" altLang="ko-KR" dirty="0" smtClean="0"/>
              <a:t>large value</a:t>
            </a:r>
          </a:p>
          <a:p>
            <a:pPr lvl="1"/>
            <a:r>
              <a:rPr lang="en-US" altLang="ko-KR" dirty="0" smtClean="0"/>
              <a:t>If distance is short, </a:t>
            </a:r>
            <a:r>
              <a:rPr lang="en-US" altLang="ko-KR" dirty="0" smtClean="0"/>
              <a:t>a PWM </a:t>
            </a:r>
            <a:r>
              <a:rPr lang="en-US" altLang="ko-KR" dirty="0" smtClean="0"/>
              <a:t>signal </a:t>
            </a:r>
            <a:r>
              <a:rPr lang="en-US" altLang="ko-KR" dirty="0" smtClean="0"/>
              <a:t>has </a:t>
            </a:r>
            <a:r>
              <a:rPr lang="en-US" altLang="ko-KR" dirty="0" smtClean="0"/>
              <a:t>small </a:t>
            </a:r>
            <a:r>
              <a:rPr lang="en-US" altLang="ko-KR" dirty="0" smtClean="0"/>
              <a:t>value</a:t>
            </a:r>
            <a:endParaRPr lang="en-US" altLang="ko-KR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83" y="3281798"/>
            <a:ext cx="162071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21832"/>
            <a:ext cx="720080" cy="46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1798"/>
            <a:ext cx="162071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88921"/>
            <a:ext cx="1105669" cy="115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80811"/>
            <a:ext cx="10287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53" y="4080811"/>
            <a:ext cx="35298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46298" y="3446661"/>
            <a:ext cx="1121646" cy="5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60" y="5114907"/>
            <a:ext cx="720080" cy="46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44" y="4073886"/>
            <a:ext cx="10287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99" y="4381996"/>
            <a:ext cx="1105669" cy="115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96" y="4073886"/>
            <a:ext cx="35298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61464" y="3446661"/>
            <a:ext cx="1121646" cy="5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899592" y="5661248"/>
            <a:ext cx="33843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The case that distance is long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4751483" y="5661248"/>
            <a:ext cx="33843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The case that distance is short</a:t>
            </a:r>
            <a:endParaRPr lang="ko-KR" altLang="en-US" sz="1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9718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 bwMode="auto">
              <a:xfrm>
                <a:off x="883568" y="2608564"/>
                <a:ext cx="1889389" cy="1259037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ko-KR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kumimoji="1" lang="en-US" altLang="ko-KR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굴림" pitchFamily="50" charset="-127"/>
                          </a:rPr>
                          <m:t>𝑚</m:t>
                        </m:r>
                      </m:e>
                    </m:d>
                    <m:r>
                      <a:rPr kumimoji="1" lang="en-US" altLang="ko-KR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굴림" pitchFamily="50" charset="-127"/>
                      </a:rPr>
                      <m:t>= </m:t>
                    </m:r>
                    <m:sSub>
                      <m:sSubPr>
                        <m:ctrlPr>
                          <a:rPr kumimoji="1" lang="en-US" altLang="ko-KR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kumimoji="1" lang="en-US" altLang="ko-KR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ko-KR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kumimoji="1" lang="en-US" altLang="ko-KR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굴림" pitchFamily="50" charset="-127"/>
                          </a:rPr>
                          <m:t>𝑙𝑢𝑥</m:t>
                        </m:r>
                      </m:e>
                    </m:d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굴림" pitchFamily="50" charset="-127"/>
                  </a:rPr>
                  <a:t>       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굴림" pitchFamily="50" charset="-127"/>
                  </a:rPr>
                  <a:t>  </a:t>
                </a:r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굴림" pitchFamily="50" charset="-127"/>
                </a:endParaRPr>
              </a:p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ko-KR" sz="1600" b="0" i="1" smtClean="0">
                              <a:latin typeface="Cambria Math"/>
                              <a:ea typeface="굴림" pitchFamily="50" charset="-127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</m:ctrlPr>
                        </m:dPr>
                        <m:e>
                          <m: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  <m:t>𝑚</m:t>
                          </m:r>
                        </m:e>
                      </m:d>
                      <m:r>
                        <a:rPr kumimoji="1" lang="en-US" altLang="ko-KR" sz="1600" i="1">
                          <a:latin typeface="Cambria Math"/>
                          <a:ea typeface="굴림" pitchFamily="50" charset="-127"/>
                        </a:rPr>
                        <m:t>= </m:t>
                      </m:r>
                      <m:sSub>
                        <m:sSubPr>
                          <m:ctrlP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ko-KR" sz="1600" b="0" i="1" smtClean="0">
                              <a:latin typeface="Cambria Math"/>
                              <a:ea typeface="굴림" pitchFamily="50" charset="-127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</m:ctrlPr>
                        </m:dPr>
                        <m:e>
                          <m: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  <m:t>𝑙𝑢𝑥</m:t>
                          </m:r>
                        </m:e>
                      </m:d>
                    </m:oMath>
                  </m:oMathPara>
                </a14:m>
                <a:endParaRPr kumimoji="1" lang="en-US" altLang="ko-KR" sz="1600" dirty="0">
                  <a:ea typeface="굴림" pitchFamily="50" charset="-127"/>
                </a:endParaRPr>
              </a:p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ko-KR" sz="1600" b="0" i="1" smtClean="0">
                              <a:latin typeface="Cambria Math"/>
                              <a:ea typeface="굴림" pitchFamily="50" charset="-127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</m:ctrlPr>
                        </m:dPr>
                        <m:e>
                          <m: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  <m:t>𝑚</m:t>
                          </m:r>
                        </m:e>
                      </m:d>
                      <m:r>
                        <a:rPr kumimoji="1" lang="en-US" altLang="ko-KR" sz="1600" i="1">
                          <a:latin typeface="Cambria Math"/>
                          <a:ea typeface="굴림" pitchFamily="50" charset="-127"/>
                        </a:rPr>
                        <m:t>= </m:t>
                      </m:r>
                      <m:sSub>
                        <m:sSubPr>
                          <m:ctrlP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ko-KR" sz="1600" b="0" i="1" smtClean="0">
                              <a:latin typeface="Cambria Math"/>
                              <a:ea typeface="굴림" pitchFamily="50" charset="-127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</m:ctrlPr>
                        </m:dPr>
                        <m:e>
                          <m: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  <m:t>𝑙𝑢𝑥</m:t>
                          </m:r>
                        </m:e>
                      </m:d>
                    </m:oMath>
                  </m:oMathPara>
                </a14:m>
                <a:endParaRPr kumimoji="1" lang="en-US" altLang="ko-KR" sz="1600" dirty="0">
                  <a:ea typeface="굴림" pitchFamily="50" charset="-127"/>
                </a:endParaRPr>
              </a:p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ko-KR" sz="1600" b="0" i="1" smtClean="0">
                              <a:latin typeface="Cambria Math"/>
                              <a:ea typeface="굴림" pitchFamily="50" charset="-127"/>
                            </a:rPr>
                            <m:t>4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</m:ctrlPr>
                        </m:dPr>
                        <m:e>
                          <m: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  <m:t>𝑚</m:t>
                          </m:r>
                        </m:e>
                      </m:d>
                      <m:r>
                        <a:rPr kumimoji="1" lang="en-US" altLang="ko-KR" sz="1600" i="1">
                          <a:latin typeface="Cambria Math"/>
                          <a:ea typeface="굴림" pitchFamily="50" charset="-127"/>
                        </a:rPr>
                        <m:t>= </m:t>
                      </m:r>
                      <m:sSub>
                        <m:sSubPr>
                          <m:ctrlP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ko-KR" sz="1600" b="0" i="1" smtClean="0">
                              <a:latin typeface="Cambria Math"/>
                              <a:ea typeface="굴림" pitchFamily="50" charset="-127"/>
                            </a:rPr>
                            <m:t>4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</m:ctrlPr>
                        </m:dPr>
                        <m:e>
                          <m:r>
                            <a:rPr kumimoji="1" lang="en-US" altLang="ko-KR" sz="1600" i="1">
                              <a:latin typeface="Cambria Math"/>
                              <a:ea typeface="굴림" pitchFamily="50" charset="-127"/>
                            </a:rPr>
                            <m:t>𝑙𝑢𝑥</m:t>
                          </m:r>
                        </m:e>
                      </m:d>
                    </m:oMath>
                  </m:oMathPara>
                </a14:m>
                <a:endParaRPr kumimoji="1" lang="en-US" altLang="ko-KR" sz="1600" dirty="0">
                  <a:ea typeface="굴림" pitchFamily="50" charset="-127"/>
                </a:endParaRPr>
              </a:p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 dirty="0">
                  <a:latin typeface="굴림" pitchFamily="50" charset="-127"/>
                  <a:ea typeface="굴림" pitchFamily="50" charset="-127"/>
                </a:endParaRPr>
              </a:p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dirty="0">
                  <a:latin typeface="굴림" pitchFamily="50" charset="-127"/>
                  <a:ea typeface="굴림" pitchFamily="50" charset="-127"/>
                </a:endParaRPr>
              </a:p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dirty="0" smtClean="0">
                  <a:latin typeface="굴림" pitchFamily="50" charset="-127"/>
                  <a:ea typeface="굴림" pitchFamily="50" charset="-127"/>
                </a:endParaRPr>
              </a:p>
              <a:p>
                <a:pPr marL="0" marR="0" indent="0" algn="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  <a:p>
                <a:pPr marL="0" marR="0" indent="0" algn="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568" y="2608564"/>
                <a:ext cx="1889389" cy="12590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</a:t>
            </a:r>
            <a:r>
              <a:rPr lang="en-US" altLang="ko-KR" dirty="0" smtClean="0"/>
              <a:t>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Input </a:t>
            </a:r>
            <a:r>
              <a:rPr lang="en-US" altLang="ko-KR" dirty="0" smtClean="0"/>
              <a:t>target </a:t>
            </a:r>
            <a:r>
              <a:rPr lang="en-US" altLang="ko-KR" dirty="0" smtClean="0"/>
              <a:t>lux</a:t>
            </a:r>
          </a:p>
          <a:p>
            <a:pPr lvl="1"/>
            <a:r>
              <a:rPr lang="en-US" altLang="ko-KR" dirty="0" smtClean="0"/>
              <a:t>First, the </a:t>
            </a:r>
            <a:r>
              <a:rPr lang="en-US" altLang="ko-KR" dirty="0" smtClean="0"/>
              <a:t>proposed algorithm calculates several data for distance and light intensity</a:t>
            </a:r>
          </a:p>
          <a:p>
            <a:pPr lvl="1"/>
            <a:r>
              <a:rPr lang="en-US" altLang="ko-KR" dirty="0" smtClean="0"/>
              <a:t>Then</a:t>
            </a:r>
            <a:r>
              <a:rPr lang="en-US" altLang="ko-KR" dirty="0" smtClean="0"/>
              <a:t>, </a:t>
            </a:r>
            <a:r>
              <a:rPr lang="en-US" altLang="ko-KR" dirty="0" smtClean="0"/>
              <a:t>it generates </a:t>
            </a:r>
            <a:r>
              <a:rPr lang="en-US" altLang="ko-KR" dirty="0" smtClean="0"/>
              <a:t>database based on a LED model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359720" y="4221088"/>
            <a:ext cx="1692000" cy="66791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0"/>
              <p:cNvSpPr>
                <a:spLocks noChangeArrowheads="1"/>
              </p:cNvSpPr>
              <p:nvPr/>
            </p:nvSpPr>
            <p:spPr bwMode="auto">
              <a:xfrm>
                <a:off x="2699792" y="3068960"/>
                <a:ext cx="6175508" cy="636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 smtClean="0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  <m:r>
                      <a:rPr kumimoji="1" lang="en-US" altLang="ko-KR" sz="1600" b="0" i="1" smtClean="0">
                        <a:latin typeface="Cambria Math"/>
                        <a:ea typeface="굴림" pitchFamily="50" charset="-127"/>
                      </a:rPr>
                      <m:t>,</m:t>
                    </m:r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ko-KR" sz="1600" dirty="0" smtClean="0">
                    <a:ea typeface="굴림" pitchFamily="50" charset="-12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/>
                            <a:ea typeface="굴림" pitchFamily="50" charset="-127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ko-KR" sz="1600" dirty="0" smtClean="0">
                    <a:ea typeface="굴림" pitchFamily="50" charset="-12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 : The distance between a target plant and LED</a:t>
                </a:r>
              </a:p>
              <a:p>
                <a:pPr latinLnBrk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ko-KR" sz="1600" kern="0" dirty="0">
                            <a:solidFill>
                              <a:sysClr val="windowText" lastClr="000000"/>
                            </a:solidFill>
                          </a:rPr>
                          <m:t>,</m:t>
                        </m:r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 smtClean="0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/>
                            <a:ea typeface="굴림" pitchFamily="50" charset="-127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,</a:t>
                </a:r>
                <a:r>
                  <a:rPr kumimoji="1" lang="en-US" altLang="ko-KR" sz="1600" dirty="0">
                    <a:ea typeface="굴림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/>
                            <a:ea typeface="굴림" pitchFamily="50" charset="-127"/>
                          </a:rPr>
                          <m:t>4</m:t>
                        </m:r>
                      </m:sub>
                    </m:sSub>
                    <m:r>
                      <a:rPr kumimoji="1" lang="en-US" altLang="ko-KR" sz="1600" b="0" i="1" smtClean="0">
                        <a:latin typeface="Cambria Math"/>
                        <a:ea typeface="굴림" pitchFamily="50" charset="-127"/>
                      </a:rPr>
                      <m:t> </m:t>
                    </m:r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: The lux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  <m:r>
                      <a:rPr kumimoji="1" lang="en-US" altLang="ko-KR" sz="1600" i="1">
                        <a:latin typeface="Cambria Math"/>
                        <a:ea typeface="굴림" pitchFamily="50" charset="-127"/>
                      </a:rPr>
                      <m:t>,</m:t>
                    </m:r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ko-KR" sz="1600" dirty="0">
                    <a:ea typeface="굴림" pitchFamily="50" charset="-12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ko-KR" sz="1600" dirty="0">
                    <a:ea typeface="굴림" pitchFamily="50" charset="-12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4</m:t>
                        </m:r>
                      </m:sub>
                    </m:sSub>
                  </m:oMath>
                </a14:m>
                <a:endParaRPr lang="en-US" altLang="ko-KR" kern="0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3068960"/>
                <a:ext cx="6175508" cy="636072"/>
              </a:xfrm>
              <a:prstGeom prst="rect">
                <a:avLst/>
              </a:prstGeom>
              <a:blipFill rotWithShape="1">
                <a:blip r:embed="rId5"/>
                <a:stretch>
                  <a:fillRect t="-3810" b="-57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그룹 8"/>
          <p:cNvGrpSpPr/>
          <p:nvPr/>
        </p:nvGrpSpPr>
        <p:grpSpPr>
          <a:xfrm>
            <a:off x="420192" y="4293096"/>
            <a:ext cx="8256264" cy="1804516"/>
            <a:chOff x="251520" y="3424684"/>
            <a:chExt cx="8256264" cy="1804516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2195736" y="342468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Infrared sensor operation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4523668" y="342468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Plant point extraction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6851600" y="342468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Distance data calculation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2195736" y="472514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PWM level generation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6" name="직선 화살표 연결선 15"/>
            <p:cNvCxnSpPr>
              <a:stCxn id="10" idx="3"/>
              <a:endCxn id="12" idx="1"/>
            </p:cNvCxnSpPr>
            <p:nvPr/>
          </p:nvCxnSpPr>
          <p:spPr bwMode="auto">
            <a:xfrm>
              <a:off x="3851920" y="3676712"/>
              <a:ext cx="67174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직선 화살표 연결선 16"/>
            <p:cNvCxnSpPr>
              <a:stCxn id="12" idx="3"/>
              <a:endCxn id="14" idx="1"/>
            </p:cNvCxnSpPr>
            <p:nvPr/>
          </p:nvCxnSpPr>
          <p:spPr bwMode="auto">
            <a:xfrm>
              <a:off x="6179852" y="3676712"/>
              <a:ext cx="67174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꺾인 연결선 17"/>
            <p:cNvCxnSpPr>
              <a:stCxn id="14" idx="2"/>
              <a:endCxn id="15" idx="3"/>
            </p:cNvCxnSpPr>
            <p:nvPr/>
          </p:nvCxnSpPr>
          <p:spPr bwMode="auto">
            <a:xfrm rot="5400000">
              <a:off x="5241590" y="2539070"/>
              <a:ext cx="1048432" cy="3827772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직선 화살표 연결선 18"/>
            <p:cNvCxnSpPr>
              <a:stCxn id="20" idx="3"/>
              <a:endCxn id="10" idx="1"/>
            </p:cNvCxnSpPr>
            <p:nvPr/>
          </p:nvCxnSpPr>
          <p:spPr bwMode="auto">
            <a:xfrm flipV="1">
              <a:off x="1800200" y="3676712"/>
              <a:ext cx="395536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251520" y="3522824"/>
              <a:ext cx="1548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Input Target lux</a:t>
              </a:r>
              <a:endPara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1" name="직선 화살표 연결선 20"/>
            <p:cNvCxnSpPr>
              <a:stCxn id="15" idx="1"/>
              <a:endCxn id="22" idx="3"/>
            </p:cNvCxnSpPr>
            <p:nvPr/>
          </p:nvCxnSpPr>
          <p:spPr bwMode="auto">
            <a:xfrm flipH="1">
              <a:off x="1800200" y="4977172"/>
              <a:ext cx="395536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251520" y="4823284"/>
              <a:ext cx="1548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Light emission</a:t>
              </a:r>
              <a:endPara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48064" y="4626497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Linear Interpolation</a:t>
              </a:r>
              <a:endPara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149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</a:t>
            </a:r>
            <a:r>
              <a:rPr lang="en-US" altLang="ko-KR" dirty="0" smtClean="0"/>
              <a:t>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Infrared sensor operation and plant point extraction</a:t>
            </a:r>
          </a:p>
          <a:p>
            <a:pPr lvl="1"/>
            <a:r>
              <a:rPr lang="en-US" altLang="ko-KR" dirty="0" smtClean="0"/>
              <a:t>The proposed system recognizes the position of the target plant</a:t>
            </a: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2159920" y="4345260"/>
            <a:ext cx="1692000" cy="66791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427984" y="4345260"/>
            <a:ext cx="1692000" cy="66791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691" y="1916832"/>
            <a:ext cx="162071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78" y="3756866"/>
            <a:ext cx="720080" cy="46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48" y="1916832"/>
            <a:ext cx="162071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27" y="3626878"/>
            <a:ext cx="828271" cy="55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04" y="1916832"/>
            <a:ext cx="162071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72" y="3374994"/>
            <a:ext cx="1105669" cy="80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162071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15" y="3023955"/>
            <a:ext cx="1105669" cy="115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직선 연결선 20"/>
          <p:cNvCxnSpPr>
            <a:stCxn id="18" idx="2"/>
            <a:endCxn id="12" idx="0"/>
          </p:cNvCxnSpPr>
          <p:nvPr/>
        </p:nvCxnSpPr>
        <p:spPr bwMode="auto">
          <a:xfrm flipH="1">
            <a:off x="1421918" y="2852936"/>
            <a:ext cx="1" cy="90393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직선 연결선 24"/>
          <p:cNvCxnSpPr>
            <a:stCxn id="16" idx="2"/>
            <a:endCxn id="15" idx="0"/>
          </p:cNvCxnSpPr>
          <p:nvPr/>
        </p:nvCxnSpPr>
        <p:spPr bwMode="auto">
          <a:xfrm>
            <a:off x="3425963" y="2852936"/>
            <a:ext cx="0" cy="77394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직선 연결선 30"/>
          <p:cNvCxnSpPr>
            <a:stCxn id="14" idx="2"/>
            <a:endCxn id="17" idx="0"/>
          </p:cNvCxnSpPr>
          <p:nvPr/>
        </p:nvCxnSpPr>
        <p:spPr bwMode="auto">
          <a:xfrm>
            <a:off x="5430007" y="2852936"/>
            <a:ext cx="0" cy="52205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직선 연결선 33"/>
          <p:cNvCxnSpPr>
            <a:stCxn id="10" idx="2"/>
            <a:endCxn id="19" idx="0"/>
          </p:cNvCxnSpPr>
          <p:nvPr/>
        </p:nvCxnSpPr>
        <p:spPr bwMode="auto">
          <a:xfrm>
            <a:off x="7434050" y="2852936"/>
            <a:ext cx="0" cy="17101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그룹 19"/>
          <p:cNvGrpSpPr/>
          <p:nvPr/>
        </p:nvGrpSpPr>
        <p:grpSpPr>
          <a:xfrm>
            <a:off x="204168" y="4432796"/>
            <a:ext cx="8256264" cy="1804516"/>
            <a:chOff x="251520" y="3424684"/>
            <a:chExt cx="8256264" cy="1804516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2195736" y="342468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Infrared sensor operation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4523668" y="342468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Plant point extraction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6851600" y="342468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Distance data calculation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2195736" y="472514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PWM level generation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7" name="직선 화살표 연결선 26"/>
            <p:cNvCxnSpPr>
              <a:stCxn id="22" idx="3"/>
              <a:endCxn id="23" idx="1"/>
            </p:cNvCxnSpPr>
            <p:nvPr/>
          </p:nvCxnSpPr>
          <p:spPr bwMode="auto">
            <a:xfrm>
              <a:off x="3851920" y="3676712"/>
              <a:ext cx="67174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직선 화살표 연결선 27"/>
            <p:cNvCxnSpPr>
              <a:stCxn id="23" idx="3"/>
              <a:endCxn id="24" idx="1"/>
            </p:cNvCxnSpPr>
            <p:nvPr/>
          </p:nvCxnSpPr>
          <p:spPr bwMode="auto">
            <a:xfrm>
              <a:off x="6179852" y="3676712"/>
              <a:ext cx="67174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꺾인 연결선 28"/>
            <p:cNvCxnSpPr>
              <a:stCxn id="24" idx="2"/>
              <a:endCxn id="26" idx="3"/>
            </p:cNvCxnSpPr>
            <p:nvPr/>
          </p:nvCxnSpPr>
          <p:spPr bwMode="auto">
            <a:xfrm rot="5400000">
              <a:off x="5241590" y="2539070"/>
              <a:ext cx="1048432" cy="3827772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직선 화살표 연결선 29"/>
            <p:cNvCxnSpPr>
              <a:stCxn id="32" idx="3"/>
              <a:endCxn id="22" idx="1"/>
            </p:cNvCxnSpPr>
            <p:nvPr/>
          </p:nvCxnSpPr>
          <p:spPr bwMode="auto">
            <a:xfrm flipV="1">
              <a:off x="1800200" y="3676712"/>
              <a:ext cx="395536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251520" y="3522824"/>
              <a:ext cx="1548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Input Target lux</a:t>
              </a:r>
              <a:endPara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3" name="직선 화살표 연결선 32"/>
            <p:cNvCxnSpPr>
              <a:stCxn id="26" idx="1"/>
              <a:endCxn id="35" idx="3"/>
            </p:cNvCxnSpPr>
            <p:nvPr/>
          </p:nvCxnSpPr>
          <p:spPr bwMode="auto">
            <a:xfrm flipH="1">
              <a:off x="1800200" y="4977172"/>
              <a:ext cx="395536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251520" y="4823284"/>
              <a:ext cx="1548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Light emission</a:t>
              </a:r>
              <a:endPara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48064" y="4626497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Linear Interpolation</a:t>
              </a:r>
              <a:endPara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388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</a:t>
            </a:r>
            <a:r>
              <a:rPr lang="en-US" altLang="ko-KR" dirty="0" smtClean="0"/>
              <a:t>algorithm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Distance calculation</a:t>
                </a:r>
              </a:p>
              <a:p>
                <a:pPr lvl="1"/>
                <a:r>
                  <a:rPr lang="en-US" altLang="ko-KR" dirty="0" smtClean="0"/>
                  <a:t>The PWM levels are computed based on the pre-determined target intensity(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altLang="ko-KR" dirty="0">
                        <a:solidFill>
                          <a:sysClr val="windowText" lastClr="000000"/>
                        </a:solidFill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ysClr val="windowText" lastClr="00000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굴림" pitchFamily="50" charset="-127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ysClr val="windowText" lastClr="000000"/>
                    </a:solidFill>
                  </a:rPr>
                  <a:t>,</a:t>
                </a:r>
                <a:r>
                  <a:rPr lang="en-US" altLang="ko-KR" dirty="0">
                    <a:ea typeface="굴림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굴림" pitchFamily="50" charset="-127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ko-KR" dirty="0" smtClean="0"/>
                  <a:t>) and the bilinear interpolation technique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902" t="-8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모서리가 둥근 직사각형 6"/>
          <p:cNvSpPr/>
          <p:nvPr/>
        </p:nvSpPr>
        <p:spPr bwMode="auto">
          <a:xfrm>
            <a:off x="6912448" y="4365104"/>
            <a:ext cx="1692000" cy="66791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직사각형 10"/>
              <p:cNvSpPr>
                <a:spLocks noChangeArrowheads="1"/>
              </p:cNvSpPr>
              <p:nvPr/>
            </p:nvSpPr>
            <p:spPr bwMode="auto">
              <a:xfrm>
                <a:off x="1115616" y="2924944"/>
                <a:ext cx="6175508" cy="636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 smtClean="0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  <m:r>
                      <a:rPr kumimoji="1" lang="en-US" altLang="ko-KR" sz="1600" b="0" i="1" smtClean="0">
                        <a:latin typeface="Cambria Math"/>
                        <a:ea typeface="굴림" pitchFamily="50" charset="-127"/>
                      </a:rPr>
                      <m:t>,</m:t>
                    </m:r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ko-KR" sz="1600" dirty="0" smtClean="0">
                    <a:ea typeface="굴림" pitchFamily="50" charset="-12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/>
                            <a:ea typeface="굴림" pitchFamily="50" charset="-127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ko-KR" sz="1600" dirty="0" smtClean="0">
                    <a:ea typeface="굴림" pitchFamily="50" charset="-12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 : The distance between a target plant and LED</a:t>
                </a:r>
              </a:p>
              <a:p>
                <a:pPr latinLnBrk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ko-KR" sz="1600" kern="0" dirty="0">
                            <a:solidFill>
                              <a:sysClr val="windowText" lastClr="000000"/>
                            </a:solidFill>
                          </a:rPr>
                          <m:t>,</m:t>
                        </m:r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 smtClean="0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/>
                            <a:ea typeface="굴림" pitchFamily="50" charset="-127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,</a:t>
                </a:r>
                <a:r>
                  <a:rPr kumimoji="1" lang="en-US" altLang="ko-KR" sz="1600" dirty="0">
                    <a:ea typeface="굴림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/>
                            <a:ea typeface="굴림" pitchFamily="50" charset="-127"/>
                          </a:rPr>
                          <m:t>4</m:t>
                        </m:r>
                      </m:sub>
                    </m:sSub>
                    <m:r>
                      <a:rPr kumimoji="1" lang="en-US" altLang="ko-KR" sz="1600" b="0" i="1" smtClean="0">
                        <a:latin typeface="Cambria Math"/>
                        <a:ea typeface="굴림" pitchFamily="50" charset="-127"/>
                      </a:rPr>
                      <m:t> </m:t>
                    </m:r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: The lux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  <m:r>
                      <a:rPr kumimoji="1" lang="en-US" altLang="ko-KR" sz="1600" i="1">
                        <a:latin typeface="Cambria Math"/>
                        <a:ea typeface="굴림" pitchFamily="50" charset="-127"/>
                      </a:rPr>
                      <m:t>,</m:t>
                    </m:r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ko-KR" sz="1600" dirty="0">
                    <a:ea typeface="굴림" pitchFamily="50" charset="-12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ko-KR" sz="1600" dirty="0">
                    <a:ea typeface="굴림" pitchFamily="50" charset="-12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4</m:t>
                        </m:r>
                      </m:sub>
                    </m:sSub>
                  </m:oMath>
                </a14:m>
                <a:endParaRPr lang="en-US" altLang="ko-KR" kern="0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10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2924944"/>
                <a:ext cx="6175508" cy="636072"/>
              </a:xfrm>
              <a:prstGeom prst="rect">
                <a:avLst/>
              </a:prstGeom>
              <a:blipFill rotWithShape="1">
                <a:blip r:embed="rId5"/>
                <a:stretch>
                  <a:fillRect t="-2885"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모서리가 둥근 직사각형 11"/>
          <p:cNvSpPr/>
          <p:nvPr/>
        </p:nvSpPr>
        <p:spPr bwMode="auto">
          <a:xfrm>
            <a:off x="5364088" y="5517232"/>
            <a:ext cx="1800200" cy="66791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48184" y="4437112"/>
            <a:ext cx="8256264" cy="1804516"/>
            <a:chOff x="251520" y="3424684"/>
            <a:chExt cx="8256264" cy="1804516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2195736" y="342468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Infrared sensor operation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4523668" y="342468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Plant point extraction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6851600" y="342468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Distance data calculation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2195736" y="472514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PWM level generation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6" name="직선 화살표 연결선 15"/>
            <p:cNvCxnSpPr>
              <a:stCxn id="11" idx="3"/>
              <a:endCxn id="13" idx="1"/>
            </p:cNvCxnSpPr>
            <p:nvPr/>
          </p:nvCxnSpPr>
          <p:spPr bwMode="auto">
            <a:xfrm>
              <a:off x="3851920" y="3676712"/>
              <a:ext cx="67174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직선 화살표 연결선 16"/>
            <p:cNvCxnSpPr>
              <a:stCxn id="13" idx="3"/>
              <a:endCxn id="14" idx="1"/>
            </p:cNvCxnSpPr>
            <p:nvPr/>
          </p:nvCxnSpPr>
          <p:spPr bwMode="auto">
            <a:xfrm>
              <a:off x="6179852" y="3676712"/>
              <a:ext cx="67174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꺾인 연결선 17"/>
            <p:cNvCxnSpPr>
              <a:stCxn id="14" idx="2"/>
              <a:endCxn id="15" idx="3"/>
            </p:cNvCxnSpPr>
            <p:nvPr/>
          </p:nvCxnSpPr>
          <p:spPr bwMode="auto">
            <a:xfrm rot="5400000">
              <a:off x="5241590" y="2539070"/>
              <a:ext cx="1048432" cy="3827772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직선 화살표 연결선 18"/>
            <p:cNvCxnSpPr>
              <a:stCxn id="20" idx="3"/>
              <a:endCxn id="11" idx="1"/>
            </p:cNvCxnSpPr>
            <p:nvPr/>
          </p:nvCxnSpPr>
          <p:spPr bwMode="auto">
            <a:xfrm flipV="1">
              <a:off x="1800200" y="3676712"/>
              <a:ext cx="395536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251520" y="3522824"/>
              <a:ext cx="1548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Input Target lux</a:t>
              </a:r>
              <a:endPara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1" name="직선 화살표 연결선 20"/>
            <p:cNvCxnSpPr>
              <a:stCxn id="15" idx="1"/>
              <a:endCxn id="22" idx="3"/>
            </p:cNvCxnSpPr>
            <p:nvPr/>
          </p:nvCxnSpPr>
          <p:spPr bwMode="auto">
            <a:xfrm flipH="1">
              <a:off x="1800200" y="4977172"/>
              <a:ext cx="395536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251520" y="4823284"/>
              <a:ext cx="1548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Light emission</a:t>
              </a:r>
              <a:endPara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48064" y="4626497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Linear Interpolation</a:t>
              </a:r>
              <a:endPara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1862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</a:t>
            </a:r>
            <a:r>
              <a:rPr lang="en-US" altLang="ko-KR" dirty="0" smtClean="0"/>
              <a:t>algorithm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Bilinear </a:t>
                </a:r>
                <a:r>
                  <a:rPr lang="en-US" altLang="ko-KR" dirty="0"/>
                  <a:t>interpolation technique</a:t>
                </a:r>
              </a:p>
              <a:p>
                <a:pPr lvl="1"/>
                <a:r>
                  <a:rPr lang="en-US" altLang="ko-KR" dirty="0" smtClean="0"/>
                  <a:t>It </a:t>
                </a:r>
                <a:r>
                  <a:rPr lang="en-US" altLang="ko-KR" dirty="0" smtClean="0"/>
                  <a:t>is used to </a:t>
                </a:r>
                <a:r>
                  <a:rPr lang="en-US" altLang="ko-KR" dirty="0" smtClean="0"/>
                  <a:t>generate </a:t>
                </a:r>
                <a:r>
                  <a:rPr lang="en-US" altLang="ko-KR" dirty="0" smtClean="0"/>
                  <a:t>new </a:t>
                </a:r>
                <a:r>
                  <a:rPr lang="en-US" altLang="ko-KR" dirty="0" err="1" smtClean="0"/>
                  <a:t>pwm</a:t>
                </a:r>
                <a:r>
                  <a:rPr lang="en-US" altLang="ko-KR" dirty="0" smtClean="0"/>
                  <a:t> </a:t>
                </a:r>
                <a:r>
                  <a:rPr lang="en-US" altLang="ko-KR" dirty="0" smtClean="0"/>
                  <a:t>levels</a:t>
                </a:r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/>
                  <a:t> </a:t>
                </a:r>
                <a:r>
                  <a:rPr lang="en-US" altLang="ko-KR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/>
                  <a:t> </a:t>
                </a:r>
                <a:r>
                  <a:rPr lang="en-US" altLang="ko-KR" dirty="0" smtClean="0"/>
                  <a:t>depends </a:t>
                </a:r>
                <a:r>
                  <a:rPr lang="en-US" altLang="ko-KR" dirty="0" smtClean="0"/>
                  <a:t>on plant </a:t>
                </a:r>
                <a:r>
                  <a:rPr lang="en-US" altLang="ko-KR" dirty="0" smtClean="0"/>
                  <a:t>position (</a:t>
                </a:r>
                <a:r>
                  <a:rPr lang="en-US" altLang="ko-KR" dirty="0" smtClean="0"/>
                  <a:t>x)</a:t>
                </a:r>
              </a:p>
              <a:p>
                <a:pPr marL="485775" lvl="1" indent="0">
                  <a:buNone/>
                </a:pPr>
                <a:r>
                  <a:rPr lang="en-US" altLang="ko-KR" dirty="0"/>
                  <a:t>	</a:t>
                </a:r>
                <a:endParaRPr lang="en-US" altLang="ko-KR" dirty="0" smtClean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02" t="-8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84823"/>
            <a:ext cx="3744416" cy="344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직사각형 10"/>
              <p:cNvSpPr>
                <a:spLocks noChangeArrowheads="1"/>
              </p:cNvSpPr>
              <p:nvPr/>
            </p:nvSpPr>
            <p:spPr bwMode="auto">
              <a:xfrm>
                <a:off x="1331640" y="2432888"/>
                <a:ext cx="698477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 :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ko-KR" sz="1600" kern="0" dirty="0">
                            <a:solidFill>
                              <a:sysClr val="windowText" lastClr="000000"/>
                            </a:solidFill>
                          </a:rPr>
                          <m:t>,</m:t>
                        </m:r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600" kern="0" dirty="0">
                    <a:solidFill>
                      <a:sysClr val="windowText" lastClr="00000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1600" kern="0" dirty="0">
                    <a:solidFill>
                      <a:sysClr val="windowText" lastClr="000000"/>
                    </a:solidFill>
                  </a:rPr>
                  <a:t>,</a:t>
                </a:r>
                <a:r>
                  <a:rPr kumimoji="1" lang="en-US" altLang="ko-KR" sz="1600" dirty="0">
                    <a:ea typeface="굴림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𝑥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 is determined </a:t>
                </a:r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by </a:t>
                </a:r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plant position</a:t>
                </a:r>
              </a:p>
              <a:p>
                <a:pPr latinLnBrk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/>
                            <a:ea typeface="굴림" pitchFamily="50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 :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sub>
                    </m:sSub>
                    <m:r>
                      <a:rPr kumimoji="1" lang="en-US" altLang="ko-KR" sz="1600" i="1">
                        <a:latin typeface="Cambria Math"/>
                        <a:ea typeface="굴림" pitchFamily="50" charset="-127"/>
                      </a:rPr>
                      <m:t>,</m:t>
                    </m:r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ko-KR" sz="1600" dirty="0">
                    <a:ea typeface="굴림" pitchFamily="50" charset="-12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ko-KR" sz="1600" dirty="0">
                    <a:ea typeface="굴림" pitchFamily="50" charset="-12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600" i="1">
                            <a:latin typeface="Cambria Math"/>
                            <a:ea typeface="굴림" pitchFamily="50" charset="-127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 is </a:t>
                </a:r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also determined by </a:t>
                </a:r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plant position </a:t>
                </a:r>
              </a:p>
            </p:txBody>
          </p:sp>
        </mc:Choice>
        <mc:Fallback>
          <p:sp>
            <p:nvSpPr>
              <p:cNvPr id="8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2432888"/>
                <a:ext cx="6984776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3125"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259632" y="6217567"/>
            <a:ext cx="2952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Bilinear interpolation for PWM</a:t>
            </a:r>
            <a:endParaRPr lang="ko-KR" altLang="en-US" sz="1400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10"/>
              <p:cNvSpPr>
                <a:spLocks noChangeArrowheads="1"/>
              </p:cNvSpPr>
              <p:nvPr/>
            </p:nvSpPr>
            <p:spPr bwMode="auto">
              <a:xfrm>
                <a:off x="4355976" y="3918445"/>
                <a:ext cx="4032448" cy="590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>
                  <a:defRPr/>
                </a:pPr>
                <a:r>
                  <a:rPr lang="en-US" altLang="ko-KR" kern="0" dirty="0" smtClean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kern="0" smtClean="0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ko-KR" kern="0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kern="0" smtClean="0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b="0" i="0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b="0" i="1" kern="0" smtClean="0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ko-KR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  <m:d>
                          <m:dPr>
                            <m:ctrlPr>
                              <a:rPr lang="en-US" altLang="ko-KR" i="1" kern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ko-KR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  <m:d>
                          <m:dPr>
                            <m:ctrlPr>
                              <a:rPr lang="en-US" altLang="ko-KR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 ker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ko-KR" b="0" i="1" kern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ko-KR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ko-KR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altLang="ko-KR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ko-KR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 kern="0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kern="0" dirty="0" smtClean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3918445"/>
                <a:ext cx="4032448" cy="590675"/>
              </a:xfrm>
              <a:prstGeom prst="rect">
                <a:avLst/>
              </a:prstGeom>
              <a:blipFill rotWithShape="1">
                <a:blip r:embed="rId6"/>
                <a:stretch>
                  <a:fillRect l="-13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4355976" y="4653136"/>
            <a:ext cx="4680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1600" kern="0" dirty="0" smtClean="0">
                <a:solidFill>
                  <a:sysClr val="windowText" lastClr="000000"/>
                </a:solidFill>
              </a:rPr>
              <a:t>Y : the interpolation function</a:t>
            </a:r>
          </a:p>
          <a:p>
            <a:pPr latinLnBrk="0">
              <a:defRPr/>
            </a:pPr>
            <a:r>
              <a:rPr lang="en-US" altLang="ko-KR" sz="1600" kern="0" dirty="0" smtClean="0">
                <a:solidFill>
                  <a:srgbClr val="0070C0"/>
                </a:solidFill>
              </a:rPr>
              <a:t>Proposed system uses 8 bit for the intensity level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77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</a:t>
            </a:r>
            <a:r>
              <a:rPr lang="en-US" altLang="ko-KR" dirty="0" smtClean="0"/>
              <a:t>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PWM level generation</a:t>
            </a:r>
          </a:p>
          <a:p>
            <a:pPr lvl="1"/>
            <a:r>
              <a:rPr lang="en-US" altLang="ko-KR" dirty="0" smtClean="0"/>
              <a:t>In this module, the proposed system calculates real LED intensity level, which is related with the power consumption</a:t>
            </a:r>
          </a:p>
          <a:p>
            <a:pPr lvl="1"/>
            <a:r>
              <a:rPr lang="en-US" altLang="ko-KR" dirty="0" smtClean="0"/>
              <a:t>For this, it converts a unit of lux to that of lumen, and calculates the LED power consumption which is based on a unit of lumens/watt</a:t>
            </a:r>
          </a:p>
          <a:p>
            <a:pPr lvl="1"/>
            <a:r>
              <a:rPr lang="en-US" altLang="ko-KR" dirty="0" smtClean="0"/>
              <a:t>Therefore, the proposed LED system can adaptively control the LED power consumption based on the position of a target plant</a:t>
            </a: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2159920" y="5661248"/>
            <a:ext cx="1692000" cy="66791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51520" y="4504804"/>
            <a:ext cx="8256264" cy="1804516"/>
            <a:chOff x="251520" y="3424684"/>
            <a:chExt cx="8256264" cy="1804516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2195736" y="342468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Infrared sensor operation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4523668" y="342468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Plant point extraction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6851600" y="342468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Distance data calculation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2195736" y="472514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PWM level generation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3" name="직선 화살표 연결선 12"/>
            <p:cNvCxnSpPr>
              <a:stCxn id="8" idx="3"/>
              <a:endCxn id="9" idx="1"/>
            </p:cNvCxnSpPr>
            <p:nvPr/>
          </p:nvCxnSpPr>
          <p:spPr bwMode="auto">
            <a:xfrm>
              <a:off x="3851920" y="3676712"/>
              <a:ext cx="67174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직선 화살표 연결선 13"/>
            <p:cNvCxnSpPr>
              <a:stCxn id="9" idx="3"/>
              <a:endCxn id="10" idx="1"/>
            </p:cNvCxnSpPr>
            <p:nvPr/>
          </p:nvCxnSpPr>
          <p:spPr bwMode="auto">
            <a:xfrm>
              <a:off x="6179852" y="3676712"/>
              <a:ext cx="67174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꺾인 연결선 14"/>
            <p:cNvCxnSpPr>
              <a:stCxn id="10" idx="2"/>
              <a:endCxn id="11" idx="3"/>
            </p:cNvCxnSpPr>
            <p:nvPr/>
          </p:nvCxnSpPr>
          <p:spPr bwMode="auto">
            <a:xfrm rot="5400000">
              <a:off x="5241590" y="2539070"/>
              <a:ext cx="1048432" cy="3827772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직선 화살표 연결선 15"/>
            <p:cNvCxnSpPr>
              <a:stCxn id="17" idx="3"/>
              <a:endCxn id="8" idx="1"/>
            </p:cNvCxnSpPr>
            <p:nvPr/>
          </p:nvCxnSpPr>
          <p:spPr bwMode="auto">
            <a:xfrm flipV="1">
              <a:off x="1800200" y="3676712"/>
              <a:ext cx="395536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51520" y="3522824"/>
              <a:ext cx="1548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Input Target lux</a:t>
              </a:r>
              <a:endPara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8" name="직선 화살표 연결선 17"/>
            <p:cNvCxnSpPr>
              <a:stCxn id="11" idx="1"/>
              <a:endCxn id="19" idx="3"/>
            </p:cNvCxnSpPr>
            <p:nvPr/>
          </p:nvCxnSpPr>
          <p:spPr bwMode="auto">
            <a:xfrm flipH="1">
              <a:off x="1800200" y="4977172"/>
              <a:ext cx="395536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1520" y="4823284"/>
              <a:ext cx="1548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Light emission</a:t>
              </a:r>
              <a:endPara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48064" y="4626497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Linear Interpolation</a:t>
              </a:r>
              <a:endPara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335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</a:t>
            </a:r>
            <a:r>
              <a:rPr lang="en-US" altLang="ko-KR" dirty="0" smtClean="0"/>
              <a:t>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Light emission</a:t>
            </a: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359720" y="5661248"/>
            <a:ext cx="1692000" cy="66791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26027"/>
              </p:ext>
            </p:extLst>
          </p:nvPr>
        </p:nvGraphicFramePr>
        <p:xfrm>
          <a:off x="1763688" y="1628801"/>
          <a:ext cx="5184576" cy="23042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6188"/>
                <a:gridCol w="4138388"/>
              </a:tblGrid>
              <a:tr h="4608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PWM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Prototype</a:t>
                      </a:r>
                      <a:endParaRPr lang="ko-KR" altLang="en-US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255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180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420192" y="4437112"/>
            <a:ext cx="8256264" cy="1804516"/>
            <a:chOff x="251520" y="3424684"/>
            <a:chExt cx="8256264" cy="1804516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2195736" y="342468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Infrared sensor operation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523668" y="342468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Plant point extraction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6851600" y="342468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Distance data calculation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2195736" y="4725144"/>
              <a:ext cx="165618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PWM level generation</a:t>
              </a: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4" name="직선 화살표 연결선 13"/>
            <p:cNvCxnSpPr>
              <a:stCxn id="9" idx="3"/>
              <a:endCxn id="10" idx="1"/>
            </p:cNvCxnSpPr>
            <p:nvPr/>
          </p:nvCxnSpPr>
          <p:spPr bwMode="auto">
            <a:xfrm>
              <a:off x="3851920" y="3676712"/>
              <a:ext cx="67174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직선 화살표 연결선 14"/>
            <p:cNvCxnSpPr>
              <a:stCxn id="10" idx="3"/>
              <a:endCxn id="11" idx="1"/>
            </p:cNvCxnSpPr>
            <p:nvPr/>
          </p:nvCxnSpPr>
          <p:spPr bwMode="auto">
            <a:xfrm>
              <a:off x="6179852" y="3676712"/>
              <a:ext cx="67174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꺾인 연결선 15"/>
            <p:cNvCxnSpPr>
              <a:stCxn id="11" idx="2"/>
              <a:endCxn id="13" idx="3"/>
            </p:cNvCxnSpPr>
            <p:nvPr/>
          </p:nvCxnSpPr>
          <p:spPr bwMode="auto">
            <a:xfrm rot="5400000">
              <a:off x="5241590" y="2539070"/>
              <a:ext cx="1048432" cy="3827772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직선 화살표 연결선 16"/>
            <p:cNvCxnSpPr>
              <a:stCxn id="18" idx="3"/>
              <a:endCxn id="9" idx="1"/>
            </p:cNvCxnSpPr>
            <p:nvPr/>
          </p:nvCxnSpPr>
          <p:spPr bwMode="auto">
            <a:xfrm flipV="1">
              <a:off x="1800200" y="3676712"/>
              <a:ext cx="395536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51520" y="3522824"/>
              <a:ext cx="1548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Input Target lux</a:t>
              </a:r>
              <a:endPara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9" name="직선 화살표 연결선 18"/>
            <p:cNvCxnSpPr>
              <a:stCxn id="13" idx="1"/>
              <a:endCxn id="20" idx="3"/>
            </p:cNvCxnSpPr>
            <p:nvPr/>
          </p:nvCxnSpPr>
          <p:spPr bwMode="auto">
            <a:xfrm flipH="1">
              <a:off x="1800200" y="4977172"/>
              <a:ext cx="395536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251520" y="4823284"/>
              <a:ext cx="1548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Light emission</a:t>
              </a:r>
              <a:endPara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48064" y="4626497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Linear Interpolation</a:t>
              </a:r>
              <a:endPara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535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environment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Target lux</a:t>
            </a:r>
          </a:p>
          <a:p>
            <a:pPr lvl="1"/>
            <a:r>
              <a:rPr lang="en-US" altLang="ko-KR" dirty="0" smtClean="0"/>
              <a:t>Test distances: 30, 50, 80, 100(cm)</a:t>
            </a:r>
          </a:p>
          <a:p>
            <a:pPr lvl="1"/>
            <a:r>
              <a:rPr lang="en-US" altLang="ko-KR" dirty="0" smtClean="0"/>
              <a:t>Several comparison between LED and plant is used for simulation in various height</a:t>
            </a:r>
          </a:p>
          <a:p>
            <a:pPr lvl="1"/>
            <a:r>
              <a:rPr lang="en-US" altLang="ko-KR" dirty="0" smtClean="0"/>
              <a:t>PWM is used to 8bit intensity level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056063"/>
              </p:ext>
            </p:extLst>
          </p:nvPr>
        </p:nvGraphicFramePr>
        <p:xfrm>
          <a:off x="539552" y="3598230"/>
          <a:ext cx="7920880" cy="240693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66302"/>
                <a:gridCol w="3077289"/>
                <a:gridCol w="3077289"/>
              </a:tblGrid>
              <a:tr h="72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Target lux (lux)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Height</a:t>
                      </a:r>
                      <a:r>
                        <a:rPr lang="en-US" altLang="ko-KR" baseline="0" dirty="0">
                          <a:latin typeface="+mn-lt"/>
                        </a:rPr>
                        <a:t> </a:t>
                      </a:r>
                      <a:r>
                        <a:rPr lang="en-US" altLang="ko-KR" baseline="0" dirty="0" smtClean="0">
                          <a:latin typeface="+mn-lt"/>
                        </a:rPr>
                        <a:t>(cm)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PWM</a:t>
                      </a:r>
                      <a:endParaRPr lang="ko-KR" altLang="en-US" dirty="0" smtClean="0"/>
                    </a:p>
                  </a:txBody>
                  <a:tcPr anchor="ctr"/>
                </a:tc>
              </a:tr>
              <a:tr h="4975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</a:t>
                      </a:r>
                      <a:endParaRPr lang="ko-KR" altLang="en-US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dirty="0" smtClean="0"/>
                        <a:t>30, 50,</a:t>
                      </a:r>
                      <a:r>
                        <a:rPr lang="en-US" altLang="ko-KR" baseline="0" dirty="0" smtClean="0"/>
                        <a:t> 80, 100</a:t>
                      </a:r>
                      <a:endParaRPr lang="ko-KR" alt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dirty="0" smtClean="0"/>
                        <a:t>0~255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dirty="0" smtClean="0"/>
                        <a:t>8bit intensity level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975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134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endParaRPr lang="ko-KR" altLang="en-US" dirty="0"/>
                    </a:p>
                  </a:txBody>
                  <a:tcPr anchor="ctr"/>
                </a:tc>
              </a:tr>
              <a:tr h="4975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200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2695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environment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Watt from PWM</a:t>
            </a:r>
          </a:p>
          <a:p>
            <a:pPr lvl="1"/>
            <a:r>
              <a:rPr lang="en-US" altLang="ko-KR" dirty="0" smtClean="0"/>
              <a:t>Power is calculated by </a:t>
            </a:r>
            <a:r>
              <a:rPr lang="en-US" altLang="ko-KR" dirty="0" smtClean="0"/>
              <a:t>Look-up table (LUT)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Typical luminous efficacy is 60 </a:t>
            </a:r>
            <a:r>
              <a:rPr lang="en-US" altLang="ko-KR" dirty="0" smtClean="0"/>
              <a:t>lm/W</a:t>
            </a:r>
            <a:endParaRPr lang="ko-KR" altLang="en-US" dirty="0"/>
          </a:p>
        </p:txBody>
      </p:sp>
      <p:graphicFrame>
        <p:nvGraphicFramePr>
          <p:cNvPr id="6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503432"/>
              </p:ext>
            </p:extLst>
          </p:nvPr>
        </p:nvGraphicFramePr>
        <p:xfrm>
          <a:off x="539552" y="3534112"/>
          <a:ext cx="8136904" cy="3063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967266"/>
                <a:gridCol w="5169638"/>
              </a:tblGrid>
              <a:tr h="37831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Light Type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 smtClean="0">
                          <a:latin typeface="+mn-lt"/>
                        </a:rPr>
                        <a:t>Typical</a:t>
                      </a:r>
                      <a:r>
                        <a:rPr lang="en-US" altLang="ko-KR" baseline="0" dirty="0" smtClean="0">
                          <a:latin typeface="+mn-lt"/>
                        </a:rPr>
                        <a:t> luminous efficacy (lumens/watt)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/>
                </a:tc>
              </a:tr>
              <a:tr h="4814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Halogen lamp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dirty="0" smtClean="0"/>
                        <a:t>16 – 24 lm/W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814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Fluorescent</a:t>
                      </a:r>
                      <a:r>
                        <a:rPr lang="en-US" altLang="ko-KR" baseline="0" dirty="0" smtClean="0"/>
                        <a:t> lamp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dirty="0" smtClean="0"/>
                        <a:t>45 – 75 lm/W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814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Metal</a:t>
                      </a:r>
                      <a:r>
                        <a:rPr lang="en-US" altLang="ko-KR" baseline="0" dirty="0" smtClean="0"/>
                        <a:t> halide lamp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dirty="0" smtClean="0"/>
                        <a:t>75</a:t>
                      </a:r>
                      <a:r>
                        <a:rPr lang="en-US" altLang="ko-KR" baseline="0" dirty="0" smtClean="0"/>
                        <a:t> – 100 lm/W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814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LED lamp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30 – 90 lm/W</a:t>
                      </a:r>
                      <a:endParaRPr lang="ko-KR" alt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 bwMode="auto">
              <a:xfrm>
                <a:off x="644724" y="2509292"/>
                <a:ext cx="3803724" cy="720080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/>
                            </a:rPr>
                            <m:t>𝛷</m:t>
                          </m:r>
                        </m:e>
                        <m:sub>
                          <m:r>
                            <a:rPr lang="en-US" altLang="ko-KR" sz="1600" i="1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ko-KR" altLang="ko-KR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/>
                                </a:rPr>
                                <m:t>𝑙𝑚</m:t>
                              </m:r>
                            </m:e>
                          </m:d>
                        </m:sub>
                      </m:sSub>
                      <m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굴림" pitchFamily="50" charset="-127"/>
                        </a:rPr>
                        <m:t>=</m:t>
                      </m:r>
                      <m:r>
                        <a:rPr lang="en-US" altLang="ko-KR" sz="1600">
                          <a:latin typeface="Cambria Math"/>
                        </a:rPr>
                        <m:t>0.09290304×</m:t>
                      </m:r>
                      <m:sSub>
                        <m:sSubPr>
                          <m:ctrlPr>
                            <a:rPr lang="ko-KR" altLang="ko-K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600" i="1">
                              <a:latin typeface="Cambria Math"/>
                            </a:rPr>
                            <m:t>𝑣</m:t>
                          </m:r>
                          <m:r>
                            <a:rPr lang="en-US" altLang="ko-KR" sz="1600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1600" i="1">
                              <a:latin typeface="Cambria Math"/>
                            </a:rPr>
                            <m:t>𝑙𝑥</m:t>
                          </m:r>
                          <m:r>
                            <a:rPr lang="en-US" altLang="ko-KR" sz="1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altLang="ko-KR" sz="1600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ko-KR" altLang="ko-K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6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ko-KR" altLang="ko-KR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/>
                                </a:rPr>
                                <m:t>𝑓𝑡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600" i="1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altLang="ko-KR" sz="1600" i="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>
                              <a:latin typeface="Cambria Math"/>
                            </a:rPr>
                            <m:t>P</m:t>
                          </m:r>
                        </m:e>
                        <m:sub>
                          <m:d>
                            <m:dPr>
                              <m:ctrlPr>
                                <a:rPr lang="ko-KR" altLang="ko-KR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sub>
                      </m:sSub>
                      <m:r>
                        <a:rPr lang="en-US" altLang="ko-KR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ko-KR" altLang="ko-K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/>
                            </a:rPr>
                            <m:t>𝛷</m:t>
                          </m:r>
                        </m:e>
                        <m:sub>
                          <m:r>
                            <a:rPr lang="en-US" altLang="ko-KR" sz="1600" i="1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ko-KR" altLang="ko-KR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/>
                                </a:rPr>
                                <m:t>𝑙𝑚</m:t>
                              </m:r>
                            </m:e>
                          </m:d>
                        </m:sub>
                      </m:sSub>
                      <m:r>
                        <a:rPr lang="en-US" altLang="ko-KR" sz="1600">
                          <a:latin typeface="Cambria Math"/>
                        </a:rPr>
                        <m:t>÷</m:t>
                      </m:r>
                      <m:r>
                        <a:rPr lang="en-US" altLang="ko-KR" sz="16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ko-KR" altLang="ko-K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ko-KR" sz="1600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1600" i="1">
                              <a:latin typeface="Cambria Math"/>
                            </a:rPr>
                            <m:t>𝑙𝑚</m:t>
                          </m:r>
                          <m:r>
                            <a:rPr lang="en-US" altLang="ko-KR" sz="1600" i="1">
                              <a:latin typeface="Cambria Math"/>
                            </a:rPr>
                            <m:t>/</m:t>
                          </m:r>
                          <m:r>
                            <a:rPr lang="en-US" altLang="ko-KR" sz="1600" i="1">
                              <a:latin typeface="Cambria Math"/>
                            </a:rPr>
                            <m:t>𝑊</m:t>
                          </m:r>
                          <m:r>
                            <a:rPr lang="en-US" altLang="ko-KR" sz="1600" i="1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1" lang="en-US" altLang="ko-KR" sz="1600" dirty="0">
                  <a:ea typeface="굴림" pitchFamily="50" charset="-127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altLang="ko-KR" sz="1600" dirty="0">
                  <a:ea typeface="굴림" pitchFamily="50" charset="-127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 dirty="0">
                  <a:latin typeface="굴림" pitchFamily="50" charset="-127"/>
                  <a:ea typeface="굴림" pitchFamily="50" charset="-127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dirty="0">
                  <a:latin typeface="굴림" pitchFamily="50" charset="-127"/>
                  <a:ea typeface="굴림" pitchFamily="50" charset="-127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dirty="0" smtClean="0">
                  <a:latin typeface="굴림" pitchFamily="50" charset="-127"/>
                  <a:ea typeface="굴림" pitchFamily="50" charset="-127"/>
                </a:endParaRPr>
              </a:p>
              <a:p>
                <a:pPr marL="0" marR="0" indent="0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  <a:p>
                <a:pPr marL="0" marR="0" indent="0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724" y="2509292"/>
                <a:ext cx="3803724" cy="7200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모서리가 둥근 직사각형 8"/>
          <p:cNvSpPr/>
          <p:nvPr/>
        </p:nvSpPr>
        <p:spPr bwMode="auto">
          <a:xfrm>
            <a:off x="552252" y="5982384"/>
            <a:ext cx="8136904" cy="57606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10"/>
              <p:cNvSpPr>
                <a:spLocks noChangeArrowheads="1"/>
              </p:cNvSpPr>
              <p:nvPr/>
            </p:nvSpPr>
            <p:spPr bwMode="auto">
              <a:xfrm>
                <a:off x="4788024" y="2348880"/>
                <a:ext cx="3621248" cy="1176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</a:rPr>
                          <m:t>𝛷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ko-KR" altLang="ko-KR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𝑙𝑚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 : luminous flux in lumens(lm)</a:t>
                </a:r>
                <a:endParaRPr lang="en-US" altLang="ko-KR" sz="1600" i="1" dirty="0" smtClean="0">
                  <a:latin typeface="Cambria Math"/>
                  <a:ea typeface="굴림" pitchFamily="50" charset="-127"/>
                </a:endParaRPr>
              </a:p>
              <a:p>
                <a:pPr latinLnBrk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</a:rPr>
                          <m:t>𝑣</m:t>
                        </m:r>
                        <m:r>
                          <a:rPr lang="en-US" altLang="ko-KR" sz="1600" i="1">
                            <a:latin typeface="Cambria Math"/>
                          </a:rPr>
                          <m:t>(</m:t>
                        </m:r>
                        <m:r>
                          <a:rPr lang="en-US" altLang="ko-KR" sz="1600" i="1">
                            <a:latin typeface="Cambria Math"/>
                          </a:rPr>
                          <m:t>𝑙𝑥</m:t>
                        </m:r>
                        <m:r>
                          <a:rPr lang="en-US" altLang="ko-KR" sz="1600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 : illuminance of lux</a:t>
                </a:r>
              </a:p>
              <a:p>
                <a:pPr latinLnBrk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ko-KR" altLang="ko-KR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𝑓𝑡</m:t>
                            </m:r>
                          </m:e>
                          <m:sup>
                            <m:r>
                              <a:rPr lang="en-US" altLang="ko-K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600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 : surface area in light</a:t>
                </a:r>
              </a:p>
              <a:p>
                <a:pPr latinLnBrk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</a:rPr>
                          <m:t>(</m:t>
                        </m:r>
                        <m:r>
                          <a:rPr lang="en-US" altLang="ko-KR" sz="1600" i="1">
                            <a:latin typeface="Cambria Math"/>
                          </a:rPr>
                          <m:t>𝑙𝑚</m:t>
                        </m:r>
                        <m:r>
                          <a:rPr lang="en-US" altLang="ko-KR" sz="1600" i="1">
                            <a:latin typeface="Cambria Math"/>
                          </a:rPr>
                          <m:t>/</m:t>
                        </m:r>
                        <m:r>
                          <a:rPr lang="en-US" altLang="ko-KR" sz="1600" i="1">
                            <a:latin typeface="Cambria Math"/>
                          </a:rPr>
                          <m:t>𝑊</m:t>
                        </m:r>
                        <m:r>
                          <a:rPr lang="en-US" altLang="ko-KR" sz="1600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ko-KR" sz="1600" kern="0" dirty="0" smtClean="0">
                    <a:solidFill>
                      <a:sysClr val="windowText" lastClr="000000"/>
                    </a:solidFill>
                  </a:rPr>
                  <a:t> : lumen / watt</a:t>
                </a:r>
              </a:p>
            </p:txBody>
          </p:sp>
        </mc:Choice>
        <mc:Fallback xmlns="">
          <p:sp>
            <p:nvSpPr>
              <p:cNvPr id="10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024" y="2348880"/>
                <a:ext cx="3621248" cy="1176797"/>
              </a:xfrm>
              <a:prstGeom prst="rect">
                <a:avLst/>
              </a:prstGeom>
              <a:blipFill rotWithShape="1">
                <a:blip r:embed="rId3"/>
                <a:stretch>
                  <a:fillRect t="-2073" b="-31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849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/>
              <a:t> Proposed </a:t>
            </a:r>
            <a:r>
              <a:rPr lang="en-US" altLang="ko-KR" dirty="0" smtClean="0"/>
              <a:t>algorithm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(Intelligent LED </a:t>
            </a:r>
            <a:r>
              <a:rPr lang="en-US" altLang="ko-KR" dirty="0" smtClean="0"/>
              <a:t>brightness control system)</a:t>
            </a:r>
          </a:p>
          <a:p>
            <a:pPr lvl="1"/>
            <a:r>
              <a:rPr lang="en-US" altLang="ko-KR" dirty="0" smtClean="0"/>
              <a:t>Algorithm description</a:t>
            </a:r>
          </a:p>
          <a:p>
            <a:pPr lvl="1"/>
            <a:r>
              <a:rPr lang="en-US" altLang="ko-KR" dirty="0" smtClean="0"/>
              <a:t>Simulation results</a:t>
            </a:r>
            <a:endParaRPr lang="en-US" altLang="ko-KR" dirty="0"/>
          </a:p>
          <a:p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Proposed algorithm</a:t>
            </a:r>
            <a:br>
              <a:rPr lang="en-US" altLang="ko-KR" dirty="0" smtClean="0"/>
            </a:br>
            <a:r>
              <a:rPr lang="en-US" altLang="ko-KR" dirty="0"/>
              <a:t>(Automatic </a:t>
            </a:r>
            <a:r>
              <a:rPr lang="en-US" altLang="ko-KR" dirty="0" smtClean="0"/>
              <a:t>chlorophyll estimation algorithm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lvl="1"/>
            <a:r>
              <a:rPr lang="en-US" altLang="ko-KR" dirty="0"/>
              <a:t>Algorithm </a:t>
            </a:r>
            <a:r>
              <a:rPr lang="en-US" altLang="ko-KR" dirty="0" smtClean="0"/>
              <a:t>description</a:t>
            </a:r>
            <a:endParaRPr lang="en-US" altLang="ko-KR" dirty="0"/>
          </a:p>
          <a:p>
            <a:pPr lvl="1"/>
            <a:r>
              <a:rPr lang="en-US" altLang="ko-KR" dirty="0" smtClean="0"/>
              <a:t>Simulation results</a:t>
            </a:r>
            <a:endParaRPr lang="en-US" altLang="ko-KR" dirty="0" smtClean="0"/>
          </a:p>
          <a:p>
            <a:r>
              <a:rPr lang="en-US" altLang="ko-KR" dirty="0" smtClean="0"/>
              <a:t>Summary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B1EA-02C8-461F-AF7C-B2A05BAAA081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62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9"/>
            <a:ext cx="6480720" cy="462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</a:t>
            </a:r>
            <a:r>
              <a:rPr lang="en-US" altLang="ko-KR" dirty="0" smtClean="0"/>
              <a:t>results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PWM level simulation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1872208" cy="195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79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</a:t>
            </a:r>
            <a:r>
              <a:rPr lang="en-US" altLang="ko-KR" dirty="0" smtClean="0"/>
              <a:t>results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PWM level simulation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552728" cy="467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1872208" cy="19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50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results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060076"/>
              </p:ext>
            </p:extLst>
          </p:nvPr>
        </p:nvGraphicFramePr>
        <p:xfrm>
          <a:off x="971476" y="1554440"/>
          <a:ext cx="6984900" cy="475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46225"/>
                <a:gridCol w="1746225"/>
                <a:gridCol w="1746225"/>
                <a:gridCol w="1746225"/>
              </a:tblGrid>
              <a:tr h="354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Target lux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Height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PWM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Watt</a:t>
                      </a:r>
                      <a:endParaRPr lang="ko-KR" altLang="en-US" dirty="0"/>
                    </a:p>
                  </a:txBody>
                  <a:tcPr/>
                </a:tc>
              </a:tr>
              <a:tr h="35450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134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(default)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255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16.333</a:t>
                      </a:r>
                      <a:endParaRPr lang="ko-KR" altLang="en-US" dirty="0"/>
                    </a:p>
                  </a:txBody>
                  <a:tcPr/>
                </a:tc>
              </a:tr>
              <a:tr h="3545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182.02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11.659</a:t>
                      </a:r>
                      <a:endParaRPr lang="ko-KR" altLang="en-US" dirty="0"/>
                    </a:p>
                  </a:txBody>
                  <a:tcPr/>
                </a:tc>
              </a:tr>
              <a:tr h="3545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72.55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4.647</a:t>
                      </a:r>
                      <a:endParaRPr lang="ko-KR" altLang="en-US" dirty="0"/>
                    </a:p>
                  </a:txBody>
                  <a:tcPr/>
                </a:tc>
              </a:tr>
              <a:tr h="3545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28.12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1.801</a:t>
                      </a:r>
                      <a:endParaRPr lang="ko-KR" altLang="en-US" dirty="0"/>
                    </a:p>
                  </a:txBody>
                  <a:tcPr/>
                </a:tc>
              </a:tr>
              <a:tr h="35450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255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16.333</a:t>
                      </a:r>
                      <a:endParaRPr lang="ko-KR" altLang="en-US" dirty="0"/>
                    </a:p>
                  </a:txBody>
                  <a:tcPr/>
                </a:tc>
              </a:tr>
              <a:tr h="3545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196.31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12.574</a:t>
                      </a:r>
                      <a:endParaRPr lang="ko-KR" altLang="en-US" dirty="0"/>
                    </a:p>
                  </a:txBody>
                  <a:tcPr/>
                </a:tc>
              </a:tr>
              <a:tr h="3545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108.28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6.936</a:t>
                      </a:r>
                      <a:endParaRPr lang="ko-KR" altLang="en-US" dirty="0"/>
                    </a:p>
                  </a:txBody>
                  <a:tcPr/>
                </a:tc>
              </a:tr>
              <a:tr h="3545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41.98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2.689</a:t>
                      </a:r>
                      <a:endParaRPr lang="ko-KR" altLang="en-US" dirty="0"/>
                    </a:p>
                  </a:txBody>
                  <a:tcPr/>
                </a:tc>
              </a:tr>
              <a:tr h="35450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190.30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12.189</a:t>
                      </a:r>
                      <a:endParaRPr lang="ko-KR" altLang="en-US" dirty="0"/>
                    </a:p>
                  </a:txBody>
                  <a:tcPr/>
                </a:tc>
              </a:tr>
              <a:tr h="3545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174.66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11.187</a:t>
                      </a:r>
                      <a:endParaRPr lang="ko-KR" altLang="en-US" dirty="0"/>
                    </a:p>
                  </a:txBody>
                  <a:tcPr/>
                </a:tc>
              </a:tr>
              <a:tr h="3545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54.14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3.468</a:t>
                      </a:r>
                      <a:endParaRPr lang="ko-KR" altLang="en-US" dirty="0"/>
                    </a:p>
                  </a:txBody>
                  <a:tcPr/>
                </a:tc>
              </a:tr>
              <a:tr h="3545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20.99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1.344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4550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results</a:t>
            </a:r>
            <a:endParaRPr lang="ko-KR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1707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7461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+mj-lt"/>
              </a:rPr>
              <a:t>For better plant cultivation environment, we suggest a new estimation algorithm using image segmentation</a:t>
            </a:r>
          </a:p>
          <a:p>
            <a:pPr lvl="1"/>
            <a:r>
              <a:rPr lang="en-US" altLang="ko-KR" dirty="0" smtClean="0">
                <a:latin typeface="+mj-lt"/>
              </a:rPr>
              <a:t>It measures the health status of plants from their leaves</a:t>
            </a:r>
          </a:p>
          <a:p>
            <a:r>
              <a:rPr lang="en-US" altLang="ko-KR" dirty="0">
                <a:latin typeface="+mj-lt"/>
              </a:rPr>
              <a:t>This algorithm is </a:t>
            </a:r>
            <a:r>
              <a:rPr lang="en-US" altLang="ko-KR" dirty="0" smtClean="0">
                <a:latin typeface="+mj-lt"/>
              </a:rPr>
              <a:t>based on a chlorophyll (</a:t>
            </a:r>
            <a:r>
              <a:rPr lang="en-US" altLang="ko-KR" dirty="0" err="1" smtClean="0">
                <a:latin typeface="+mj-lt"/>
              </a:rPr>
              <a:t>Chl</a:t>
            </a:r>
            <a:r>
              <a:rPr lang="en-US" altLang="ko-KR" dirty="0" smtClean="0">
                <a:latin typeface="+mj-lt"/>
              </a:rPr>
              <a:t>) value</a:t>
            </a:r>
          </a:p>
          <a:p>
            <a:pPr lvl="1"/>
            <a:r>
              <a:rPr lang="en-US" altLang="ko-KR" dirty="0" smtClean="0">
                <a:latin typeface="+mj-lt"/>
              </a:rPr>
              <a:t>Using </a:t>
            </a:r>
            <a:r>
              <a:rPr lang="en-US" altLang="ko-KR" dirty="0">
                <a:latin typeface="+mj-lt"/>
              </a:rPr>
              <a:t>image </a:t>
            </a:r>
            <a:r>
              <a:rPr lang="en-US" altLang="ko-KR" dirty="0" smtClean="0">
                <a:latin typeface="+mj-lt"/>
              </a:rPr>
              <a:t>processing calculates Red and Blue values </a:t>
            </a:r>
          </a:p>
          <a:p>
            <a:pPr lvl="1"/>
            <a:r>
              <a:rPr lang="en-US" altLang="ko-KR" dirty="0" smtClean="0">
                <a:latin typeface="+mj-lt"/>
              </a:rPr>
              <a:t>It substitute these values in </a:t>
            </a:r>
            <a:r>
              <a:rPr lang="en-US" altLang="ko-KR" dirty="0" err="1" smtClean="0">
                <a:latin typeface="+mj-lt"/>
              </a:rPr>
              <a:t>Chl</a:t>
            </a:r>
            <a:r>
              <a:rPr lang="en-US" altLang="ko-KR" dirty="0" smtClean="0">
                <a:latin typeface="+mj-lt"/>
              </a:rPr>
              <a:t> formula</a:t>
            </a:r>
          </a:p>
          <a:p>
            <a:pPr marL="485775" lvl="1" indent="0">
              <a:buNone/>
            </a:pPr>
            <a:endParaRPr lang="en-US" altLang="ko-KR" i="1" dirty="0" smtClean="0">
              <a:latin typeface="+mj-lt"/>
            </a:endParaRPr>
          </a:p>
          <a:p>
            <a:pPr marL="485775" lvl="1" indent="0">
              <a:buNone/>
            </a:pPr>
            <a:endParaRPr lang="en-US" altLang="ko-KR" i="1" dirty="0">
              <a:latin typeface="+mj-lt"/>
            </a:endParaRPr>
          </a:p>
          <a:p>
            <a:pPr marL="485775" lvl="1" indent="0">
              <a:buNone/>
            </a:pPr>
            <a:endParaRPr lang="en-US" altLang="ko-KR" i="1" dirty="0" smtClean="0">
              <a:latin typeface="+mj-lt"/>
            </a:endParaRPr>
          </a:p>
          <a:p>
            <a:pPr marL="485775" lvl="1" indent="0">
              <a:buNone/>
            </a:pPr>
            <a:endParaRPr lang="en-US" altLang="ko-KR" i="1" dirty="0">
              <a:latin typeface="+mj-lt"/>
            </a:endParaRPr>
          </a:p>
          <a:p>
            <a:pPr marL="485775" lvl="1" indent="0">
              <a:buNone/>
            </a:pPr>
            <a:endParaRPr lang="en-US" altLang="ko-KR" dirty="0" smtClean="0">
              <a:latin typeface="+mj-lt"/>
            </a:endParaRPr>
          </a:p>
          <a:p>
            <a:pPr marL="485775" lvl="1" indent="0">
              <a:buNone/>
            </a:pPr>
            <a:endParaRPr lang="en-US" altLang="ko-KR" dirty="0" smtClean="0">
              <a:latin typeface="+mj-lt"/>
            </a:endParaRPr>
          </a:p>
          <a:p>
            <a:pPr marL="0" indent="0">
              <a:buNone/>
            </a:pPr>
            <a:endParaRPr lang="en-US" altLang="ko-KR" dirty="0">
              <a:latin typeface="+mj-lt"/>
            </a:endParaRPr>
          </a:p>
          <a:p>
            <a:pPr marL="0" indent="0">
              <a:buNone/>
            </a:pPr>
            <a:endParaRPr lang="ko-KR" altLang="en-US" dirty="0">
              <a:latin typeface="+mj-lt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619472"/>
              </p:ext>
            </p:extLst>
          </p:nvPr>
        </p:nvGraphicFramePr>
        <p:xfrm>
          <a:off x="5508104" y="4533538"/>
          <a:ext cx="24193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수식" r:id="rId3" imgW="1587240" imgH="647640" progId="Equation.3">
                  <p:embed/>
                </p:oleObj>
              </mc:Choice>
              <mc:Fallback>
                <p:oleObj name="수식" r:id="rId3" imgW="158724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533538"/>
                        <a:ext cx="241935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1771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64185"/>
            <a:ext cx="3672408" cy="231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4"/>
          <p:cNvSpPr>
            <a:spLocks noChangeArrowheads="1"/>
          </p:cNvSpPr>
          <p:nvPr/>
        </p:nvSpPr>
        <p:spPr bwMode="auto">
          <a:xfrm>
            <a:off x="214313" y="6063679"/>
            <a:ext cx="857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defRPr/>
            </a:pPr>
            <a:r>
              <a:rPr lang="en-US" altLang="ko-KR" sz="1200" kern="0" smtClean="0">
                <a:solidFill>
                  <a:sysClr val="windowText" lastClr="000000"/>
                </a:solidFill>
                <a:latin typeface="+mj-lt"/>
                <a:ea typeface="굴림" pitchFamily="50" charset="-127"/>
              </a:rPr>
              <a:t>[1] </a:t>
            </a:r>
            <a:r>
              <a:rPr lang="en-US" altLang="ko-KR" sz="1200" err="1"/>
              <a:t>Mahmoodi</a:t>
            </a:r>
            <a:r>
              <a:rPr lang="en-US" altLang="ko-KR" sz="1200"/>
              <a:t>, Mahmood, et al. "Chlorophyll Content Estimation Using Image Processing Technique</a:t>
            </a:r>
            <a:r>
              <a:rPr lang="en-US" altLang="ko-KR" sz="1200" smtClean="0"/>
              <a:t>.“WORLD </a:t>
            </a:r>
            <a:r>
              <a:rPr lang="en-US" altLang="ko-KR" sz="1200"/>
              <a:t>APPLIED SCIENCES </a:t>
            </a:r>
            <a:r>
              <a:rPr lang="en-US" altLang="ko-KR" sz="1200" smtClean="0"/>
              <a:t>JOURNAL,</a:t>
            </a:r>
            <a:r>
              <a:rPr lang="en-US" altLang="ko-KR" sz="1200" kern="0">
                <a:solidFill>
                  <a:sysClr val="windowText" lastClr="000000"/>
                </a:solidFill>
                <a:ea typeface="굴림" pitchFamily="50" charset="-127"/>
              </a:rPr>
              <a:t> pp.5~7,</a:t>
            </a:r>
            <a:r>
              <a:rPr lang="en-US" altLang="ko-KR" sz="1200"/>
              <a:t> JANUARY 2013</a:t>
            </a:r>
            <a:endParaRPr kumimoji="0" lang="en-US" altLang="ko-KR" sz="1200" kern="0">
              <a:solidFill>
                <a:sysClr val="windowText" lastClr="000000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59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>
                <a:latin typeface="+mj-lt"/>
              </a:rPr>
              <a:t>IoT</a:t>
            </a:r>
            <a:r>
              <a:rPr lang="en-US" altLang="ko-KR" dirty="0" smtClean="0">
                <a:latin typeface="+mj-lt"/>
              </a:rPr>
              <a:t> system in home plant cultivation </a:t>
            </a:r>
          </a:p>
          <a:p>
            <a:pPr lvl="1"/>
            <a:r>
              <a:rPr lang="en-US" altLang="ko-KR" dirty="0" smtClean="0">
                <a:latin typeface="+mj-lt"/>
              </a:rPr>
              <a:t>With </a:t>
            </a:r>
            <a:r>
              <a:rPr lang="en-US" altLang="ko-KR" dirty="0" err="1" smtClean="0">
                <a:latin typeface="+mj-lt"/>
              </a:rPr>
              <a:t>IoT</a:t>
            </a:r>
            <a:r>
              <a:rPr lang="en-US" altLang="ko-KR" dirty="0" smtClean="0">
                <a:latin typeface="+mj-lt"/>
              </a:rPr>
              <a:t> system that uses various web communication devices, we can check cultivation environment more efficiently</a:t>
            </a:r>
          </a:p>
          <a:p>
            <a:pPr lvl="2"/>
            <a:r>
              <a:rPr lang="en-US" altLang="ko-KR" dirty="0" smtClean="0">
                <a:latin typeface="+mj-lt"/>
              </a:rPr>
              <a:t>Chlorophyll of the plant</a:t>
            </a:r>
          </a:p>
          <a:p>
            <a:pPr lvl="2"/>
            <a:r>
              <a:rPr lang="en-US" altLang="ko-KR" dirty="0" smtClean="0">
                <a:latin typeface="+mj-lt"/>
              </a:rPr>
              <a:t>Growth</a:t>
            </a:r>
          </a:p>
          <a:p>
            <a:pPr lvl="2"/>
            <a:r>
              <a:rPr lang="en-US" altLang="ko-KR" dirty="0" smtClean="0">
                <a:latin typeface="+mj-lt"/>
              </a:rPr>
              <a:t>Humidity</a:t>
            </a:r>
          </a:p>
          <a:p>
            <a:pPr lvl="2"/>
            <a:r>
              <a:rPr lang="en-US" altLang="ko-KR" dirty="0" smtClean="0">
                <a:latin typeface="+mj-lt"/>
              </a:rPr>
              <a:t>…</a:t>
            </a:r>
          </a:p>
          <a:p>
            <a:pPr lvl="2"/>
            <a:endParaRPr lang="en-US" altLang="ko-KR" dirty="0">
              <a:latin typeface="+mj-lt"/>
            </a:endParaRPr>
          </a:p>
          <a:p>
            <a:pPr lvl="2"/>
            <a:endParaRPr lang="en-US" altLang="ko-KR" dirty="0" smtClean="0">
              <a:latin typeface="+mj-lt"/>
            </a:endParaRPr>
          </a:p>
          <a:p>
            <a:pPr lvl="2"/>
            <a:endParaRPr lang="en-US" altLang="ko-KR" dirty="0" smtClean="0">
              <a:latin typeface="+mj-lt"/>
            </a:endParaRPr>
          </a:p>
          <a:p>
            <a:pPr lvl="2"/>
            <a:endParaRPr lang="en-US" altLang="ko-KR" dirty="0" smtClean="0">
              <a:latin typeface="+mj-lt"/>
            </a:endParaRPr>
          </a:p>
          <a:p>
            <a:pPr lvl="1"/>
            <a:r>
              <a:rPr lang="en-US" altLang="ko-KR" dirty="0" smtClean="0">
                <a:latin typeface="+mj-lt"/>
                <a:ea typeface="맑은 고딕" panose="020B0503020000020004" pitchFamily="50" charset="-127"/>
              </a:rPr>
              <a:t>We proposed </a:t>
            </a:r>
            <a:r>
              <a:rPr lang="en-US" altLang="ko-KR" dirty="0" smtClean="0">
                <a:latin typeface="+mj-lt"/>
              </a:rPr>
              <a:t>chlorophyll a new estimation algorithm using image segmentation-based plant recognition</a:t>
            </a:r>
            <a:endParaRPr lang="en-US" altLang="ko-KR" dirty="0">
              <a:latin typeface="+mj-lt"/>
              <a:ea typeface="맑은 고딕" panose="020B0503020000020004" pitchFamily="50" charset="-127"/>
            </a:endParaRPr>
          </a:p>
          <a:p>
            <a:endParaRPr lang="en-US" altLang="ko-KR" dirty="0">
              <a:latin typeface="+mj-lt"/>
              <a:ea typeface="맑은 고딕" panose="020B0503020000020004" pitchFamily="50" charset="-127"/>
            </a:endParaRPr>
          </a:p>
          <a:p>
            <a:endParaRPr lang="ko-KR" alt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4607" y="4454548"/>
            <a:ext cx="4963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Home plant cultivation system with </a:t>
            </a:r>
            <a:r>
              <a:rPr lang="en-US" altLang="ko-KR" sz="1400" b="1" dirty="0" err="1" smtClean="0"/>
              <a:t>IoT</a:t>
            </a:r>
            <a:r>
              <a:rPr lang="en-US" altLang="ko-KR" sz="1400" b="1" dirty="0" smtClean="0"/>
              <a:t> technologies</a:t>
            </a:r>
            <a:endParaRPr lang="ko-KR" altLang="en-US" sz="1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68342"/>
            <a:ext cx="4824536" cy="218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80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Pre-processing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+mj-lt"/>
              </a:rPr>
              <a:t>To take high quality pictures of the plants, we controlled</a:t>
            </a:r>
            <a:br>
              <a:rPr lang="en-US" altLang="ko-KR" dirty="0" smtClean="0">
                <a:latin typeface="+mj-lt"/>
              </a:rPr>
            </a:br>
            <a:r>
              <a:rPr lang="en-US" altLang="ko-KR" dirty="0" smtClean="0">
                <a:latin typeface="+mj-lt"/>
              </a:rPr>
              <a:t>some conditions</a:t>
            </a:r>
          </a:p>
          <a:p>
            <a:pPr lvl="1"/>
            <a:r>
              <a:rPr lang="en-US" altLang="ko-KR" dirty="0" smtClean="0">
                <a:latin typeface="+mj-lt"/>
              </a:rPr>
              <a:t>Luminance</a:t>
            </a:r>
          </a:p>
          <a:p>
            <a:pPr lvl="1"/>
            <a:r>
              <a:rPr lang="en-US" altLang="ko-KR" dirty="0" smtClean="0">
                <a:latin typeface="+mj-lt"/>
              </a:rPr>
              <a:t>Same background conditions </a:t>
            </a:r>
          </a:p>
          <a:p>
            <a:pPr lvl="1"/>
            <a:r>
              <a:rPr lang="en-US" altLang="ko-KR" sz="2000" dirty="0" smtClean="0">
                <a:latin typeface="+mj-lt"/>
              </a:rPr>
              <a:t>Distance</a:t>
            </a:r>
            <a:endParaRPr lang="en-US" altLang="ko-KR" sz="2400" dirty="0" smtClean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pPr marL="0" indent="0">
              <a:buNone/>
            </a:pPr>
            <a:endParaRPr lang="en-US" altLang="ko-KR" sz="2400" dirty="0">
              <a:latin typeface="+mj-lt"/>
            </a:endParaRPr>
          </a:p>
          <a:p>
            <a:r>
              <a:rPr lang="en-US" altLang="ko-KR" dirty="0" smtClean="0">
                <a:latin typeface="+mj-lt"/>
              </a:rPr>
              <a:t>For the better accuracy of </a:t>
            </a:r>
            <a:br>
              <a:rPr lang="en-US" altLang="ko-KR" dirty="0" smtClean="0">
                <a:latin typeface="+mj-lt"/>
              </a:rPr>
            </a:br>
            <a:r>
              <a:rPr lang="en-US" altLang="ko-KR" dirty="0" smtClean="0">
                <a:latin typeface="+mj-lt"/>
              </a:rPr>
              <a:t>leaf detection, we classified leaves and the background of the pictures</a:t>
            </a:r>
            <a:endParaRPr lang="en-US" altLang="ko-KR" dirty="0">
              <a:latin typeface="+mj-lt"/>
            </a:endParaRPr>
          </a:p>
          <a:p>
            <a:pPr lvl="1"/>
            <a:r>
              <a:rPr lang="en-US" altLang="ko-KR" dirty="0" smtClean="0">
                <a:latin typeface="+mj-lt"/>
              </a:rPr>
              <a:t>Leaf color : Green  </a:t>
            </a:r>
          </a:p>
          <a:p>
            <a:pPr lvl="1"/>
            <a:r>
              <a:rPr lang="en-US" altLang="ko-KR" dirty="0" smtClean="0">
                <a:latin typeface="+mj-lt"/>
              </a:rPr>
              <a:t>Background color : gray</a:t>
            </a:r>
          </a:p>
          <a:p>
            <a:endParaRPr lang="en-US" altLang="ko-KR" sz="2400" dirty="0" smtClean="0">
              <a:latin typeface="+mj-lt"/>
              <a:ea typeface="맑은 고딕" panose="020B0503020000020004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024336" cy="280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Main processing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3243414" y="2084621"/>
            <a:ext cx="2376264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smtClean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rPr>
              <a:t>Color masking</a:t>
            </a:r>
            <a:endParaRPr lang="ko-KR" altLang="en-US" sz="1400">
              <a:solidFill>
                <a:schemeClr val="tx1"/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243414" y="2843548"/>
            <a:ext cx="2376264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rPr>
              <a:t>Binarization</a:t>
            </a:r>
            <a:r>
              <a:rPr lang="en-US" altLang="ko-KR" sz="1400" dirty="0" smtClean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rPr>
              <a:t> of </a:t>
            </a:r>
            <a:br>
              <a:rPr lang="en-US" altLang="ko-KR" sz="1400" dirty="0" smtClean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rPr>
            </a:br>
            <a:r>
              <a:rPr lang="en-US" altLang="ko-KR" sz="1400" dirty="0" smtClean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rPr>
              <a:t>an image</a:t>
            </a:r>
            <a:endParaRPr lang="ko-KR" altLang="en-US" sz="1400" dirty="0">
              <a:solidFill>
                <a:schemeClr val="tx1"/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256128" y="3602475"/>
            <a:ext cx="2376264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smtClean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rPr>
              <a:t>Image restoration</a:t>
            </a:r>
            <a:endParaRPr lang="ko-KR" altLang="en-US" sz="1400">
              <a:solidFill>
                <a:schemeClr val="tx1"/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251660" y="4377828"/>
            <a:ext cx="2376264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smtClean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rPr>
              <a:t>Calculating chlorophyl</a:t>
            </a:r>
            <a:r>
              <a:rPr lang="en-US" altLang="ko-KR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rPr>
              <a:t>l</a:t>
            </a:r>
            <a:endParaRPr lang="ko-KR" altLang="en-US" sz="1400">
              <a:solidFill>
                <a:schemeClr val="tx1"/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1550368"/>
            <a:ext cx="154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smtClean="0">
                <a:latin typeface="+mj-lt"/>
                <a:ea typeface="맑은 고딕" panose="020B0503020000020004" pitchFamily="50" charset="-127"/>
              </a:rPr>
              <a:t>Image Input</a:t>
            </a:r>
            <a:endParaRPr lang="ko-KR" altLang="en-US" sz="1400">
              <a:latin typeface="+mj-lt"/>
              <a:ea typeface="맑은 고딕" panose="020B0503020000020004" pitchFamily="50" charset="-127"/>
            </a:endParaRPr>
          </a:p>
        </p:txBody>
      </p:sp>
      <p:pic>
        <p:nvPicPr>
          <p:cNvPr id="53" name="Picture 2" descr="C:\Users\KBJ\Documents\MATLAB\050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88" y="2508559"/>
            <a:ext cx="2404490" cy="137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직선 화살표 연결선 45"/>
          <p:cNvCxnSpPr/>
          <p:nvPr/>
        </p:nvCxnSpPr>
        <p:spPr bwMode="auto">
          <a:xfrm>
            <a:off x="4435324" y="1858145"/>
            <a:ext cx="0" cy="2264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직선 화살표 연결선 61"/>
          <p:cNvCxnSpPr/>
          <p:nvPr/>
        </p:nvCxnSpPr>
        <p:spPr bwMode="auto">
          <a:xfrm>
            <a:off x="4444441" y="2600529"/>
            <a:ext cx="0" cy="2264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직선 화살표 연결선 62"/>
          <p:cNvCxnSpPr/>
          <p:nvPr/>
        </p:nvCxnSpPr>
        <p:spPr bwMode="auto">
          <a:xfrm>
            <a:off x="4435324" y="3368228"/>
            <a:ext cx="0" cy="2264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직선 화살표 연결선 63"/>
          <p:cNvCxnSpPr>
            <a:stCxn id="7" idx="2"/>
          </p:cNvCxnSpPr>
          <p:nvPr/>
        </p:nvCxnSpPr>
        <p:spPr bwMode="auto">
          <a:xfrm flipH="1">
            <a:off x="4435324" y="4106531"/>
            <a:ext cx="8936" cy="2594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직선 화살표 연결선 64"/>
          <p:cNvCxnSpPr/>
          <p:nvPr/>
        </p:nvCxnSpPr>
        <p:spPr bwMode="auto">
          <a:xfrm>
            <a:off x="4458729" y="4881884"/>
            <a:ext cx="0" cy="3308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직선 연결선 65"/>
          <p:cNvCxnSpPr/>
          <p:nvPr/>
        </p:nvCxnSpPr>
        <p:spPr bwMode="auto">
          <a:xfrm>
            <a:off x="2619544" y="2685234"/>
            <a:ext cx="183918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8" y="1908281"/>
            <a:ext cx="2190726" cy="136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5" y="3452466"/>
            <a:ext cx="2198459" cy="142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직선 연결선 70"/>
          <p:cNvCxnSpPr/>
          <p:nvPr/>
        </p:nvCxnSpPr>
        <p:spPr bwMode="auto">
          <a:xfrm>
            <a:off x="4431546" y="3452467"/>
            <a:ext cx="183918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직선 연결선 71"/>
          <p:cNvCxnSpPr/>
          <p:nvPr/>
        </p:nvCxnSpPr>
        <p:spPr bwMode="auto">
          <a:xfrm>
            <a:off x="2592082" y="4255506"/>
            <a:ext cx="181815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3684389" y="5235761"/>
            <a:ext cx="154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smtClean="0">
                <a:latin typeface="+mj-lt"/>
                <a:ea typeface="맑은 고딕" panose="020B0503020000020004" pitchFamily="50" charset="-127"/>
              </a:rPr>
              <a:t>Chlorophll Level</a:t>
            </a:r>
            <a:endParaRPr lang="ko-KR" altLang="en-US" sz="1400">
              <a:latin typeface="+mj-lt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4458729" y="4998370"/>
            <a:ext cx="183918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13" y="4484774"/>
            <a:ext cx="1771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6309813" y="4484774"/>
            <a:ext cx="1771650" cy="9048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63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processing</a:t>
            </a:r>
            <a:endParaRPr lang="en-US" altLang="ko-KR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00190"/>
            <a:ext cx="4514025" cy="2537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124744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u"/>
            </a:pPr>
            <a:r>
              <a:rPr lang="en-US" altLang="ko-KR" sz="2400" dirty="0" smtClean="0">
                <a:latin typeface="+mj-lt"/>
                <a:ea typeface="맑은 고딕" panose="020B0503020000020004" pitchFamily="50" charset="-127"/>
              </a:rPr>
              <a:t>  </a:t>
            </a:r>
            <a:r>
              <a:rPr lang="en-US" altLang="ko-KR" sz="2400" dirty="0" smtClean="0">
                <a:latin typeface="+mj-lt"/>
              </a:rPr>
              <a:t>Leaf </a:t>
            </a:r>
            <a:r>
              <a:rPr lang="en-US" altLang="ko-KR" sz="2400" dirty="0">
                <a:latin typeface="+mj-lt"/>
              </a:rPr>
              <a:t>extraction </a:t>
            </a:r>
            <a:r>
              <a:rPr lang="en-US" altLang="ko-KR" sz="2400" dirty="0" smtClean="0">
                <a:latin typeface="+mj-lt"/>
              </a:rPr>
              <a:t>process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u"/>
            </a:pPr>
            <a:endParaRPr lang="en-US" altLang="ko-KR" sz="2400" dirty="0">
              <a:latin typeface="+mj-lt"/>
            </a:endParaRP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u"/>
            </a:pPr>
            <a:endParaRPr lang="en-US" altLang="ko-KR" sz="2400" dirty="0" smtClean="0">
              <a:latin typeface="+mj-lt"/>
            </a:endParaRP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u"/>
            </a:pPr>
            <a:endParaRPr lang="en-US" altLang="ko-KR" sz="2400" dirty="0">
              <a:latin typeface="+mj-lt"/>
            </a:endParaRP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u"/>
            </a:pPr>
            <a:endParaRPr lang="en-US" altLang="ko-KR" sz="2400" dirty="0" smtClean="0">
              <a:latin typeface="+mj-lt"/>
            </a:endParaRP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u"/>
            </a:pPr>
            <a:endParaRPr lang="en-US" altLang="ko-KR" sz="2400" dirty="0">
              <a:latin typeface="+mj-lt"/>
            </a:endParaRP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u"/>
            </a:pPr>
            <a:endParaRPr lang="en-US" altLang="ko-KR" sz="2400" dirty="0" smtClean="0">
              <a:latin typeface="+mj-lt"/>
            </a:endParaRP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u"/>
            </a:pPr>
            <a:endParaRPr lang="en-US" altLang="ko-KR" sz="2400" dirty="0">
              <a:latin typeface="+mj-lt"/>
            </a:endParaRP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u"/>
            </a:pPr>
            <a:endParaRPr lang="en-US" altLang="ko-KR" sz="2400" dirty="0" smtClean="0">
              <a:latin typeface="+mj-lt"/>
            </a:endParaRP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ko-KR" sz="2400" dirty="0" smtClean="0">
              <a:latin typeface="+mj-lt"/>
            </a:endParaRP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ko-KR" sz="2400" dirty="0" smtClean="0">
                <a:latin typeface="+mj-lt"/>
              </a:rPr>
              <a:t>Estimating t</a:t>
            </a:r>
            <a:r>
              <a:rPr lang="en-US" altLang="ko-KR" sz="2400" dirty="0" smtClean="0">
                <a:latin typeface="+mj-lt"/>
              </a:rPr>
              <a:t>ypical </a:t>
            </a:r>
            <a:r>
              <a:rPr lang="en-US" altLang="ko-KR" sz="2400" dirty="0" smtClean="0">
                <a:latin typeface="+mj-lt"/>
              </a:rPr>
              <a:t>size of a </a:t>
            </a:r>
            <a:r>
              <a:rPr lang="en-US" altLang="ko-KR" sz="2400" dirty="0" smtClean="0">
                <a:latin typeface="+mj-lt"/>
              </a:rPr>
              <a:t>leaf in an input frame image</a:t>
            </a:r>
            <a:endParaRPr lang="en-US" altLang="ko-KR" sz="2400" dirty="0" smtClean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endParaRPr lang="ko-KR" altLang="en-US" dirty="0">
              <a:latin typeface="+mj-lt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6981698" y="1052896"/>
            <a:ext cx="1440160" cy="215863"/>
          </a:xfrm>
          <a:prstGeom prst="rect">
            <a:avLst/>
          </a:prstGeom>
          <a:solidFill>
            <a:schemeClr val="bg1">
              <a:alpha val="0"/>
            </a:schemeClr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굴림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 bwMode="auto">
          <a:xfrm flipH="1">
            <a:off x="5436096" y="1160828"/>
            <a:ext cx="1545602" cy="8280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그룹 23"/>
          <p:cNvGrpSpPr/>
          <p:nvPr/>
        </p:nvGrpSpPr>
        <p:grpSpPr>
          <a:xfrm>
            <a:off x="6660223" y="1014528"/>
            <a:ext cx="2107475" cy="3713052"/>
            <a:chOff x="3243414" y="1550368"/>
            <a:chExt cx="2388978" cy="4289899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3243414" y="2084621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Color masking</a:t>
              </a:r>
              <a:endParaRPr lang="ko-KR" altLang="en-US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3243414" y="2843548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Binarization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 of </a:t>
              </a:r>
              <a:br>
                <a:rPr lang="en-US" altLang="ko-KR" sz="1400" dirty="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</a:br>
              <a:r>
                <a:rPr lang="en-US" altLang="ko-KR" sz="1400" dirty="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an image</a:t>
              </a:r>
              <a:endParaRPr lang="ko-KR" altLang="en-US" sz="1400" dirty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3256128" y="3602475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Image restoration</a:t>
              </a:r>
              <a:endParaRPr lang="ko-KR" altLang="en-US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3251660" y="4377828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Calculating chlorophyl</a:t>
              </a:r>
              <a:r>
                <a:rPr lang="en-US" altLang="ko-KR" sz="140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l</a:t>
              </a:r>
              <a:endParaRPr lang="ko-KR" altLang="en-US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35896" y="1550368"/>
              <a:ext cx="1548680" cy="355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smtClean="0">
                  <a:latin typeface="+mj-lt"/>
                  <a:ea typeface="맑은 고딕" panose="020B0503020000020004" pitchFamily="50" charset="-127"/>
                </a:rPr>
                <a:t>Image Input</a:t>
              </a:r>
              <a:endParaRPr lang="ko-KR" altLang="en-US" sz="1400">
                <a:latin typeface="+mj-lt"/>
                <a:ea typeface="맑은 고딕" panose="020B0503020000020004" pitchFamily="50" charset="-127"/>
              </a:endParaRPr>
            </a:p>
          </p:txBody>
        </p:sp>
        <p:cxnSp>
          <p:nvCxnSpPr>
            <p:cNvPr id="30" name="직선 화살표 연결선 29"/>
            <p:cNvCxnSpPr/>
            <p:nvPr/>
          </p:nvCxnSpPr>
          <p:spPr bwMode="auto">
            <a:xfrm>
              <a:off x="4435324" y="1858145"/>
              <a:ext cx="0" cy="2264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직선 화살표 연결선 30"/>
            <p:cNvCxnSpPr/>
            <p:nvPr/>
          </p:nvCxnSpPr>
          <p:spPr bwMode="auto">
            <a:xfrm>
              <a:off x="4444441" y="2600529"/>
              <a:ext cx="0" cy="2264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직선 화살표 연결선 31"/>
            <p:cNvCxnSpPr/>
            <p:nvPr/>
          </p:nvCxnSpPr>
          <p:spPr bwMode="auto">
            <a:xfrm>
              <a:off x="4435324" y="3368228"/>
              <a:ext cx="0" cy="2264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직선 화살표 연결선 32"/>
            <p:cNvCxnSpPr>
              <a:stCxn id="27" idx="2"/>
            </p:cNvCxnSpPr>
            <p:nvPr/>
          </p:nvCxnSpPr>
          <p:spPr bwMode="auto">
            <a:xfrm flipH="1">
              <a:off x="4435324" y="4106531"/>
              <a:ext cx="8936" cy="2594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직선 화살표 연결선 33"/>
            <p:cNvCxnSpPr/>
            <p:nvPr/>
          </p:nvCxnSpPr>
          <p:spPr bwMode="auto">
            <a:xfrm>
              <a:off x="4458729" y="4881884"/>
              <a:ext cx="0" cy="3308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3684388" y="5235761"/>
              <a:ext cx="1679699" cy="60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smtClean="0">
                  <a:latin typeface="+mj-lt"/>
                  <a:ea typeface="맑은 고딕" panose="020B0503020000020004" pitchFamily="50" charset="-127"/>
                </a:rPr>
                <a:t>Chlorophyll Level</a:t>
              </a:r>
              <a:endParaRPr lang="ko-KR" altLang="en-US" sz="1400">
                <a:latin typeface="+mj-lt"/>
                <a:ea typeface="맑은 고딕" panose="020B0503020000020004" pitchFamily="50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60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processing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</a:rPr>
              <a:t>Leaf extraction process</a:t>
            </a:r>
            <a:endParaRPr lang="en-US" altLang="ko-KR" dirty="0" smtClean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endParaRPr lang="en-US" altLang="ko-KR" dirty="0" smtClean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pPr marL="0" indent="0">
              <a:buNone/>
            </a:pPr>
            <a:endParaRPr lang="en-US" altLang="ko-KR" sz="2400" dirty="0" smtClean="0">
              <a:latin typeface="+mj-lt"/>
            </a:endParaRPr>
          </a:p>
          <a:p>
            <a:pPr marL="0" indent="0">
              <a:buNone/>
            </a:pPr>
            <a:endParaRPr lang="en-US" altLang="ko-KR" dirty="0">
              <a:latin typeface="+mj-lt"/>
            </a:endParaRPr>
          </a:p>
          <a:p>
            <a:pPr marL="0" indent="0">
              <a:buNone/>
            </a:pPr>
            <a:endParaRPr lang="en-US" altLang="ko-KR" sz="2400" dirty="0" smtClean="0">
              <a:latin typeface="+mj-lt"/>
            </a:endParaRPr>
          </a:p>
          <a:p>
            <a:pPr marL="0" indent="0">
              <a:buNone/>
            </a:pPr>
            <a:endParaRPr lang="en-US" altLang="ko-KR" sz="2400" dirty="0" smtClean="0">
              <a:latin typeface="+mj-lt"/>
            </a:endParaRPr>
          </a:p>
          <a:p>
            <a:r>
              <a:rPr lang="en-US" altLang="ko-KR" sz="2400" dirty="0" smtClean="0">
                <a:latin typeface="+mj-lt"/>
              </a:rPr>
              <a:t>Separating separate </a:t>
            </a:r>
            <a:r>
              <a:rPr lang="en-US" altLang="ko-KR" sz="2400" dirty="0" smtClean="0">
                <a:latin typeface="+mj-lt"/>
              </a:rPr>
              <a:t>leaves and </a:t>
            </a:r>
            <a:r>
              <a:rPr lang="en-US" altLang="ko-KR" sz="2400" dirty="0" smtClean="0">
                <a:latin typeface="+mj-lt"/>
              </a:rPr>
              <a:t/>
            </a:r>
            <a:br>
              <a:rPr lang="en-US" altLang="ko-KR" sz="2400" dirty="0" smtClean="0">
                <a:latin typeface="+mj-lt"/>
              </a:rPr>
            </a:br>
            <a:r>
              <a:rPr lang="en-US" altLang="ko-KR" sz="2400" dirty="0" smtClean="0">
                <a:latin typeface="+mj-lt"/>
              </a:rPr>
              <a:t>a </a:t>
            </a:r>
            <a:r>
              <a:rPr lang="en-US" altLang="ko-KR" sz="2400" dirty="0" smtClean="0">
                <a:latin typeface="+mj-lt"/>
              </a:rPr>
              <a:t>background from the </a:t>
            </a:r>
            <a:r>
              <a:rPr lang="en-US" altLang="ko-KR" sz="2400" dirty="0" smtClean="0">
                <a:latin typeface="+mj-lt"/>
              </a:rPr>
              <a:t>input image</a:t>
            </a:r>
            <a:endParaRPr lang="en-US" altLang="ko-KR" sz="2400" dirty="0" smtClean="0">
              <a:latin typeface="+mj-lt"/>
            </a:endParaRPr>
          </a:p>
          <a:p>
            <a:pPr lvl="1"/>
            <a:r>
              <a:rPr lang="en-US" altLang="ko-KR" dirty="0" smtClean="0">
                <a:latin typeface="+mj-lt"/>
              </a:rPr>
              <a:t>RGB color map was used</a:t>
            </a:r>
          </a:p>
          <a:p>
            <a:pPr lvl="1"/>
            <a:r>
              <a:rPr lang="en-US" altLang="ko-KR" dirty="0" smtClean="0">
                <a:latin typeface="+mj-lt"/>
              </a:rPr>
              <a:t>It </a:t>
            </a:r>
            <a:r>
              <a:rPr lang="en-US" altLang="ko-KR" dirty="0" smtClean="0">
                <a:latin typeface="+mj-lt"/>
              </a:rPr>
              <a:t>is important</a:t>
            </a:r>
            <a:r>
              <a:rPr lang="en-US" altLang="ko-KR" dirty="0">
                <a:latin typeface="+mj-lt"/>
              </a:rPr>
              <a:t> </a:t>
            </a:r>
            <a:r>
              <a:rPr lang="en-US" altLang="ko-KR" dirty="0" smtClean="0">
                <a:latin typeface="+mj-lt"/>
              </a:rPr>
              <a:t>to select </a:t>
            </a:r>
            <a:r>
              <a:rPr lang="en-US" altLang="ko-KR" dirty="0" smtClean="0">
                <a:latin typeface="+mj-lt"/>
              </a:rPr>
              <a:t>unique colors </a:t>
            </a:r>
            <a:r>
              <a:rPr lang="en-US" altLang="ko-KR" dirty="0">
                <a:latin typeface="+mj-lt"/>
              </a:rPr>
              <a:t>of the leaves </a:t>
            </a:r>
          </a:p>
          <a:p>
            <a:endParaRPr lang="ko-KR" altLang="en-US" sz="2400" dirty="0">
              <a:latin typeface="+mj-lt"/>
              <a:ea typeface="맑은 고딕" panose="020B0503020000020004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556792"/>
            <a:ext cx="4095222" cy="301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 bwMode="auto">
          <a:xfrm>
            <a:off x="6588225" y="1439492"/>
            <a:ext cx="2227106" cy="549348"/>
          </a:xfrm>
          <a:prstGeom prst="rect">
            <a:avLst/>
          </a:prstGeom>
          <a:solidFill>
            <a:schemeClr val="bg1">
              <a:alpha val="0"/>
            </a:schemeClr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굴림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 bwMode="auto">
          <a:xfrm flipH="1">
            <a:off x="4922806" y="1714166"/>
            <a:ext cx="1679951" cy="9227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그룹 9"/>
          <p:cNvGrpSpPr/>
          <p:nvPr/>
        </p:nvGrpSpPr>
        <p:grpSpPr>
          <a:xfrm>
            <a:off x="6660223" y="1014528"/>
            <a:ext cx="2107475" cy="3713052"/>
            <a:chOff x="3243414" y="1550368"/>
            <a:chExt cx="2388978" cy="4289899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3243414" y="2084621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Color masking</a:t>
              </a:r>
              <a:endParaRPr lang="ko-KR" altLang="en-US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3243414" y="2843548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Binarization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 of </a:t>
              </a:r>
              <a:br>
                <a:rPr lang="en-US" altLang="ko-KR" sz="1400" dirty="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</a:br>
              <a:r>
                <a:rPr lang="en-US" altLang="ko-KR" sz="1400" dirty="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an image</a:t>
              </a:r>
              <a:endParaRPr lang="ko-KR" altLang="en-US" sz="1400" dirty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3256128" y="3602475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Image restoration</a:t>
              </a:r>
              <a:endParaRPr lang="ko-KR" altLang="en-US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3251660" y="4377828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Calculating chlorophyl</a:t>
              </a:r>
              <a:r>
                <a:rPr lang="en-US" altLang="ko-KR" sz="140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l</a:t>
              </a:r>
              <a:endParaRPr lang="ko-KR" altLang="en-US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35896" y="1550368"/>
              <a:ext cx="1548680" cy="355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smtClean="0">
                  <a:latin typeface="+mj-lt"/>
                  <a:ea typeface="맑은 고딕" panose="020B0503020000020004" pitchFamily="50" charset="-127"/>
                </a:rPr>
                <a:t>Image Input</a:t>
              </a:r>
              <a:endParaRPr lang="ko-KR" altLang="en-US" sz="1400">
                <a:latin typeface="+mj-lt"/>
                <a:ea typeface="맑은 고딕" panose="020B0503020000020004" pitchFamily="50" charset="-127"/>
              </a:endParaRPr>
            </a:p>
          </p:txBody>
        </p:sp>
        <p:cxnSp>
          <p:nvCxnSpPr>
            <p:cNvPr id="17" name="직선 화살표 연결선 16"/>
            <p:cNvCxnSpPr/>
            <p:nvPr/>
          </p:nvCxnSpPr>
          <p:spPr bwMode="auto">
            <a:xfrm>
              <a:off x="4435324" y="1858145"/>
              <a:ext cx="0" cy="2264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직선 화살표 연결선 17"/>
            <p:cNvCxnSpPr/>
            <p:nvPr/>
          </p:nvCxnSpPr>
          <p:spPr bwMode="auto">
            <a:xfrm>
              <a:off x="4444441" y="2600529"/>
              <a:ext cx="0" cy="2264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직선 화살표 연결선 18"/>
            <p:cNvCxnSpPr/>
            <p:nvPr/>
          </p:nvCxnSpPr>
          <p:spPr bwMode="auto">
            <a:xfrm>
              <a:off x="4435324" y="3368228"/>
              <a:ext cx="0" cy="2264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직선 화살표 연결선 19"/>
            <p:cNvCxnSpPr>
              <a:stCxn id="14" idx="2"/>
            </p:cNvCxnSpPr>
            <p:nvPr/>
          </p:nvCxnSpPr>
          <p:spPr bwMode="auto">
            <a:xfrm flipH="1">
              <a:off x="4435324" y="4106531"/>
              <a:ext cx="8936" cy="2594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직선 화살표 연결선 20"/>
            <p:cNvCxnSpPr/>
            <p:nvPr/>
          </p:nvCxnSpPr>
          <p:spPr bwMode="auto">
            <a:xfrm>
              <a:off x="4458729" y="4881884"/>
              <a:ext cx="0" cy="3308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3684388" y="5235761"/>
              <a:ext cx="1679699" cy="60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smtClean="0">
                  <a:latin typeface="+mj-lt"/>
                  <a:ea typeface="맑은 고딕" panose="020B0503020000020004" pitchFamily="50" charset="-127"/>
                </a:rPr>
                <a:t>Chlorophyll Level</a:t>
              </a:r>
              <a:endParaRPr lang="ko-KR" altLang="en-US" sz="1400">
                <a:latin typeface="+mj-lt"/>
                <a:ea typeface="맑은 고딕" panose="020B0503020000020004" pitchFamily="50" charset="-127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97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Internet of </a:t>
            </a:r>
            <a:r>
              <a:rPr lang="en-US" altLang="ko-KR" dirty="0" smtClean="0"/>
              <a:t>things (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The connectivity among objects and humans is more and more important, and the key technology is the internet of things</a:t>
            </a:r>
          </a:p>
          <a:p>
            <a:pPr lvl="1"/>
            <a:r>
              <a:rPr lang="en-US" altLang="ko-KR" dirty="0" err="1" smtClean="0"/>
              <a:t>IoT</a:t>
            </a:r>
            <a:r>
              <a:rPr lang="en-US" altLang="ko-KR" dirty="0" smtClean="0"/>
              <a:t> </a:t>
            </a:r>
            <a:r>
              <a:rPr lang="en-US" altLang="ko-KR" dirty="0" smtClean="0"/>
              <a:t>uses </a:t>
            </a:r>
            <a:r>
              <a:rPr lang="en-US" altLang="ko-KR" dirty="0" smtClean="0"/>
              <a:t>various </a:t>
            </a:r>
            <a:r>
              <a:rPr lang="en-US" altLang="ko-KR" dirty="0" smtClean="0"/>
              <a:t>types </a:t>
            </a:r>
            <a:r>
              <a:rPr lang="en-US" altLang="ko-KR" dirty="0" smtClean="0"/>
              <a:t>of </a:t>
            </a:r>
            <a:r>
              <a:rPr lang="en-US" altLang="ko-KR" dirty="0" smtClean="0"/>
              <a:t>multiple sensors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Light, humidity, temperature….</a:t>
            </a:r>
          </a:p>
          <a:p>
            <a:pPr lvl="1"/>
            <a:endParaRPr lang="ko-KR" altLang="en-US" dirty="0"/>
          </a:p>
          <a:p>
            <a:pPr lvl="2"/>
            <a:endParaRPr lang="en-US" altLang="ko-KR" dirty="0" smtClean="0"/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522698" y="6073551"/>
            <a:ext cx="3993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The Internet of Things(</a:t>
            </a:r>
            <a:r>
              <a:rPr lang="en-US" altLang="ko-KR" sz="1400" b="1" dirty="0" err="1" smtClean="0">
                <a:latin typeface="+mj-ea"/>
                <a:ea typeface="+mj-ea"/>
              </a:rPr>
              <a:t>IoT</a:t>
            </a:r>
            <a:r>
              <a:rPr lang="en-US" altLang="ko-KR" sz="1400" b="1" dirty="0" smtClean="0">
                <a:latin typeface="+mj-ea"/>
                <a:ea typeface="+mj-ea"/>
              </a:rPr>
              <a:t>)</a:t>
            </a:r>
            <a:endParaRPr lang="ko-KR" altLang="en-US" sz="1400" b="1" dirty="0"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81" y="3409304"/>
            <a:ext cx="5623023" cy="26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10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processing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</a:rPr>
              <a:t>Leaf </a:t>
            </a:r>
            <a:r>
              <a:rPr lang="en-US" altLang="ko-KR" dirty="0" smtClean="0">
                <a:latin typeface="+mj-lt"/>
              </a:rPr>
              <a:t>extraction </a:t>
            </a:r>
            <a:r>
              <a:rPr lang="en-US" altLang="ko-KR" dirty="0">
                <a:latin typeface="+mj-lt"/>
              </a:rPr>
              <a:t>process </a:t>
            </a:r>
            <a:endParaRPr lang="en-US" altLang="ko-KR" dirty="0" smtClean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endParaRPr lang="en-US" altLang="ko-KR" dirty="0" smtClean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pPr marL="0" indent="0">
              <a:buNone/>
            </a:pPr>
            <a:endParaRPr lang="en-US" altLang="ko-KR" sz="2400" dirty="0" smtClean="0">
              <a:latin typeface="+mj-lt"/>
            </a:endParaRPr>
          </a:p>
          <a:p>
            <a:pPr marL="0" indent="0">
              <a:buNone/>
            </a:pPr>
            <a:endParaRPr lang="en-US" altLang="ko-KR" dirty="0">
              <a:latin typeface="+mj-lt"/>
            </a:endParaRPr>
          </a:p>
          <a:p>
            <a:endParaRPr lang="en-US" altLang="ko-KR" dirty="0" smtClean="0">
              <a:latin typeface="+mj-lt"/>
            </a:endParaRPr>
          </a:p>
          <a:p>
            <a:r>
              <a:rPr lang="en-US" altLang="ko-KR" dirty="0" smtClean="0">
                <a:latin typeface="+mj-lt"/>
              </a:rPr>
              <a:t>After </a:t>
            </a:r>
            <a:r>
              <a:rPr lang="en-US" altLang="ko-KR" dirty="0" err="1" smtClean="0">
                <a:latin typeface="+mj-lt"/>
              </a:rPr>
              <a:t>binarization</a:t>
            </a:r>
            <a:r>
              <a:rPr lang="en-US" altLang="ko-KR" sz="2400" dirty="0" smtClean="0">
                <a:latin typeface="+mj-lt"/>
              </a:rPr>
              <a:t>, the image has zero </a:t>
            </a:r>
            <a:br>
              <a:rPr lang="en-US" altLang="ko-KR" sz="2400" dirty="0" smtClean="0">
                <a:latin typeface="+mj-lt"/>
              </a:rPr>
            </a:br>
            <a:r>
              <a:rPr lang="en-US" altLang="ko-KR" sz="2400" dirty="0" smtClean="0">
                <a:latin typeface="+mj-lt"/>
              </a:rPr>
              <a:t>and one values</a:t>
            </a:r>
            <a:endParaRPr lang="en-US" altLang="ko-KR" dirty="0">
              <a:latin typeface="+mj-lt"/>
            </a:endParaRPr>
          </a:p>
          <a:p>
            <a:pPr lvl="1"/>
            <a:r>
              <a:rPr lang="en-US" altLang="ko-KR" sz="2000" dirty="0" smtClean="0">
                <a:latin typeface="+mj-lt"/>
              </a:rPr>
              <a:t>Leaf area: the </a:t>
            </a:r>
            <a:r>
              <a:rPr lang="en-US" altLang="ko-KR" sz="2000" dirty="0" smtClean="0">
                <a:latin typeface="+mj-lt"/>
              </a:rPr>
              <a:t>area where the intensity are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dirty="0" smtClean="0">
                <a:latin typeface="+mj-lt"/>
              </a:rPr>
              <a:t>non-zeros</a:t>
            </a:r>
            <a:endParaRPr lang="en-US" altLang="ko-KR" dirty="0" smtClean="0">
              <a:latin typeface="+mj-lt"/>
            </a:endParaRPr>
          </a:p>
          <a:p>
            <a:pPr lvl="1"/>
            <a:r>
              <a:rPr lang="en-US" altLang="ko-KR" dirty="0" smtClean="0">
                <a:latin typeface="+mj-lt"/>
              </a:rPr>
              <a:t>To get a color image, multiplication is </a:t>
            </a:r>
            <a:r>
              <a:rPr lang="en-US" altLang="ko-KR" dirty="0" smtClean="0">
                <a:latin typeface="+mj-lt"/>
              </a:rPr>
              <a:t>performed</a:t>
            </a:r>
            <a:endParaRPr lang="en-US" altLang="ko-KR" dirty="0" smtClean="0">
              <a:latin typeface="+mj-lt"/>
            </a:endParaRPr>
          </a:p>
          <a:p>
            <a:pPr lvl="2"/>
            <a:r>
              <a:rPr lang="en-US" altLang="ko-KR" dirty="0" smtClean="0">
                <a:latin typeface="+mj-lt"/>
              </a:rPr>
              <a:t>Original image</a:t>
            </a:r>
            <a:r>
              <a:rPr lang="en-US" altLang="ko-KR" dirty="0" smtClean="0">
                <a:latin typeface="+mj-lt"/>
              </a:rPr>
              <a:t>.*binary </a:t>
            </a:r>
            <a:r>
              <a:rPr lang="en-US" altLang="ko-KR" dirty="0" smtClean="0">
                <a:latin typeface="+mj-lt"/>
              </a:rPr>
              <a:t>Image (</a:t>
            </a:r>
            <a:r>
              <a:rPr lang="en-US" altLang="ko-KR" dirty="0" err="1" smtClean="0">
                <a:latin typeface="+mj-lt"/>
              </a:rPr>
              <a:t>Vectorization</a:t>
            </a:r>
            <a:r>
              <a:rPr lang="en-US" altLang="ko-KR" dirty="0" smtClean="0">
                <a:latin typeface="+mj-lt"/>
              </a:rPr>
              <a:t>)</a:t>
            </a:r>
          </a:p>
          <a:p>
            <a:pPr lvl="1"/>
            <a:endParaRPr lang="en-US" altLang="ko-KR" sz="2000" dirty="0" smtClean="0">
              <a:latin typeface="+mj-lt"/>
              <a:ea typeface="맑은 고딕" panose="020B0503020000020004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7" y="2037288"/>
            <a:ext cx="5574583" cy="16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6602758" y="2060848"/>
            <a:ext cx="2227106" cy="585352"/>
          </a:xfrm>
          <a:prstGeom prst="rect">
            <a:avLst/>
          </a:prstGeom>
          <a:solidFill>
            <a:schemeClr val="bg1">
              <a:alpha val="0"/>
            </a:schemeClr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굴림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 bwMode="auto">
          <a:xfrm flipH="1">
            <a:off x="6012160" y="2335522"/>
            <a:ext cx="590598" cy="1733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그룹 9"/>
          <p:cNvGrpSpPr/>
          <p:nvPr/>
        </p:nvGrpSpPr>
        <p:grpSpPr>
          <a:xfrm>
            <a:off x="6660223" y="1014528"/>
            <a:ext cx="2107475" cy="3713052"/>
            <a:chOff x="3243414" y="1550368"/>
            <a:chExt cx="2388978" cy="4289899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3243414" y="2084621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Color masking</a:t>
              </a:r>
              <a:endParaRPr lang="ko-KR" altLang="en-US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3243414" y="2843548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Binarization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 of </a:t>
              </a:r>
              <a:br>
                <a:rPr lang="en-US" altLang="ko-KR" sz="1400" dirty="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</a:br>
              <a:r>
                <a:rPr lang="en-US" altLang="ko-KR" sz="1400" dirty="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an image</a:t>
              </a:r>
              <a:endParaRPr lang="ko-KR" altLang="en-US" sz="1400" dirty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3256128" y="3602475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Image restoration</a:t>
              </a:r>
              <a:endParaRPr lang="ko-KR" altLang="en-US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3251660" y="4377828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Calculating chlorophyl</a:t>
              </a:r>
              <a:r>
                <a:rPr lang="en-US" altLang="ko-KR" sz="140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l</a:t>
              </a:r>
              <a:endParaRPr lang="ko-KR" altLang="en-US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5896" y="1550368"/>
              <a:ext cx="1548680" cy="355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smtClean="0">
                  <a:latin typeface="+mj-lt"/>
                  <a:ea typeface="맑은 고딕" panose="020B0503020000020004" pitchFamily="50" charset="-127"/>
                </a:rPr>
                <a:t>Image Input</a:t>
              </a:r>
              <a:endParaRPr lang="ko-KR" altLang="en-US" sz="1400">
                <a:latin typeface="+mj-lt"/>
                <a:ea typeface="맑은 고딕" panose="020B0503020000020004" pitchFamily="50" charset="-127"/>
              </a:endParaRPr>
            </a:p>
          </p:txBody>
        </p:sp>
        <p:cxnSp>
          <p:nvCxnSpPr>
            <p:cNvPr id="20" name="직선 화살표 연결선 19"/>
            <p:cNvCxnSpPr/>
            <p:nvPr/>
          </p:nvCxnSpPr>
          <p:spPr bwMode="auto">
            <a:xfrm>
              <a:off x="4435324" y="1858145"/>
              <a:ext cx="0" cy="2264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직선 화살표 연결선 20"/>
            <p:cNvCxnSpPr/>
            <p:nvPr/>
          </p:nvCxnSpPr>
          <p:spPr bwMode="auto">
            <a:xfrm>
              <a:off x="4444441" y="2600529"/>
              <a:ext cx="0" cy="2264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직선 화살표 연결선 21"/>
            <p:cNvCxnSpPr/>
            <p:nvPr/>
          </p:nvCxnSpPr>
          <p:spPr bwMode="auto">
            <a:xfrm>
              <a:off x="4435324" y="3368228"/>
              <a:ext cx="0" cy="2264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직선 화살표 연결선 22"/>
            <p:cNvCxnSpPr>
              <a:stCxn id="17" idx="2"/>
            </p:cNvCxnSpPr>
            <p:nvPr/>
          </p:nvCxnSpPr>
          <p:spPr bwMode="auto">
            <a:xfrm flipH="1">
              <a:off x="4435324" y="4106531"/>
              <a:ext cx="8936" cy="2594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직선 화살표 연결선 23"/>
            <p:cNvCxnSpPr/>
            <p:nvPr/>
          </p:nvCxnSpPr>
          <p:spPr bwMode="auto">
            <a:xfrm>
              <a:off x="4458729" y="4881884"/>
              <a:ext cx="0" cy="3308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3684388" y="5235761"/>
              <a:ext cx="1679699" cy="60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smtClean="0">
                  <a:latin typeface="+mj-lt"/>
                  <a:ea typeface="맑은 고딕" panose="020B0503020000020004" pitchFamily="50" charset="-127"/>
                </a:rPr>
                <a:t>Chlorophyll Level</a:t>
              </a:r>
              <a:endParaRPr lang="ko-KR" altLang="en-US" sz="1400">
                <a:latin typeface="+mj-lt"/>
                <a:ea typeface="맑은 고딕" panose="020B0503020000020004" pitchFamily="50" charset="-127"/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67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processing</a:t>
            </a: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6"/>
              </a:buClr>
            </a:pPr>
            <a:r>
              <a:rPr lang="en-US" altLang="ko-KR" dirty="0">
                <a:latin typeface="+mj-lt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+mj-lt"/>
              </a:rPr>
              <a:t>Leaf extraction process</a:t>
            </a:r>
          </a:p>
          <a:p>
            <a:pPr marL="342900" indent="-342900">
              <a:buClr>
                <a:schemeClr val="accent6"/>
              </a:buClr>
            </a:pPr>
            <a:endParaRPr lang="en-US" altLang="ko-KR" dirty="0">
              <a:latin typeface="+mj-lt"/>
            </a:endParaRPr>
          </a:p>
          <a:p>
            <a:pPr marL="342900" indent="-342900">
              <a:buClr>
                <a:schemeClr val="accent6"/>
              </a:buClr>
            </a:pPr>
            <a:endParaRPr lang="en-US" altLang="ko-KR" dirty="0">
              <a:latin typeface="+mj-lt"/>
            </a:endParaRPr>
          </a:p>
          <a:p>
            <a:pPr marL="342900" indent="-342900">
              <a:buClr>
                <a:schemeClr val="accent6"/>
              </a:buClr>
            </a:pPr>
            <a:endParaRPr lang="en-US" altLang="ko-KR" dirty="0">
              <a:latin typeface="+mj-lt"/>
            </a:endParaRPr>
          </a:p>
          <a:p>
            <a:pPr marL="342900" indent="-342900">
              <a:buClr>
                <a:schemeClr val="accent6"/>
              </a:buClr>
            </a:pPr>
            <a:endParaRPr lang="en-US" altLang="ko-KR" dirty="0">
              <a:latin typeface="+mj-lt"/>
            </a:endParaRPr>
          </a:p>
          <a:p>
            <a:pPr marL="342900" indent="-342900">
              <a:buClr>
                <a:schemeClr val="accent6"/>
              </a:buClr>
            </a:pPr>
            <a:endParaRPr lang="en-US" altLang="ko-KR" dirty="0">
              <a:latin typeface="+mj-lt"/>
            </a:endParaRPr>
          </a:p>
          <a:p>
            <a:pPr marL="342900" indent="-342900">
              <a:buClr>
                <a:schemeClr val="accent6"/>
              </a:buClr>
            </a:pPr>
            <a:endParaRPr lang="en-US" altLang="ko-KR" dirty="0">
              <a:latin typeface="+mj-lt"/>
            </a:endParaRPr>
          </a:p>
          <a:p>
            <a:pPr marL="708025" lvl="1" indent="-342900">
              <a:buClr>
                <a:srgbClr val="0070C0"/>
              </a:buClr>
            </a:pPr>
            <a:r>
              <a:rPr lang="en-US" altLang="ko-KR" dirty="0">
                <a:latin typeface="+mj-lt"/>
              </a:rPr>
              <a:t>For improving the accuracy of the calculation, </a:t>
            </a:r>
            <a:r>
              <a:rPr lang="en-US" altLang="ko-KR" dirty="0" smtClean="0">
                <a:latin typeface="+mj-lt"/>
              </a:rPr>
              <a:t/>
            </a:r>
            <a:br>
              <a:rPr lang="en-US" altLang="ko-KR" dirty="0" smtClean="0">
                <a:latin typeface="+mj-lt"/>
              </a:rPr>
            </a:br>
            <a:r>
              <a:rPr lang="en-US" altLang="ko-KR" dirty="0" smtClean="0">
                <a:latin typeface="+mj-lt"/>
              </a:rPr>
              <a:t>background components are deleted</a:t>
            </a:r>
            <a:endParaRPr lang="en-US" altLang="ko-KR" dirty="0">
              <a:latin typeface="+mj-lt"/>
            </a:endParaRPr>
          </a:p>
          <a:p>
            <a:pPr marL="960437" lvl="2" indent="-342900">
              <a:buClr>
                <a:srgbClr val="0070C0"/>
              </a:buClr>
            </a:pPr>
            <a:r>
              <a:rPr lang="en-US" altLang="ko-KR" dirty="0">
                <a:latin typeface="+mj-lt"/>
              </a:rPr>
              <a:t>Zero values are assigned in </a:t>
            </a:r>
            <a:r>
              <a:rPr lang="en-US" altLang="ko-KR" dirty="0" smtClean="0">
                <a:latin typeface="+mj-lt"/>
              </a:rPr>
              <a:t>a background</a:t>
            </a:r>
            <a:endParaRPr lang="en-US" altLang="ko-KR" dirty="0">
              <a:latin typeface="+mj-lt"/>
            </a:endParaRPr>
          </a:p>
          <a:p>
            <a:pPr marL="708025" lvl="1" indent="-342900">
              <a:buClr>
                <a:srgbClr val="0070C0"/>
              </a:buClr>
            </a:pPr>
            <a:r>
              <a:rPr lang="en-US" altLang="ko-KR" dirty="0" smtClean="0">
                <a:latin typeface="+mj-lt"/>
              </a:rPr>
              <a:t>Calculating </a:t>
            </a:r>
            <a:r>
              <a:rPr lang="en-US" altLang="ko-KR" dirty="0" err="1" smtClean="0">
                <a:latin typeface="+mj-lt"/>
              </a:rPr>
              <a:t>Chl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dirty="0">
                <a:latin typeface="+mj-lt"/>
              </a:rPr>
              <a:t>with ‘R’ and ‘B’ in the training image</a:t>
            </a:r>
          </a:p>
          <a:p>
            <a:pPr marL="960437" lvl="2" indent="-342900">
              <a:buClr>
                <a:srgbClr val="0070C0"/>
              </a:buClr>
            </a:pPr>
            <a:r>
              <a:rPr lang="en-US" altLang="ko-KR" dirty="0" err="1" smtClean="0">
                <a:latin typeface="+mj-lt"/>
              </a:rPr>
              <a:t>Chl</a:t>
            </a:r>
            <a:r>
              <a:rPr lang="en-US" altLang="ko-KR" dirty="0" smtClean="0">
                <a:latin typeface="+mj-lt"/>
              </a:rPr>
              <a:t>=R-B/R+B</a:t>
            </a:r>
            <a:endParaRPr lang="ko-KR" altLang="en-US" dirty="0">
              <a:latin typeface="+mj-lt"/>
            </a:endParaRPr>
          </a:p>
          <a:p>
            <a:endParaRPr lang="ko-KR" altLang="en-US" dirty="0">
              <a:latin typeface="+mj-lt"/>
            </a:endParaRPr>
          </a:p>
        </p:txBody>
      </p:sp>
      <p:pic>
        <p:nvPicPr>
          <p:cNvPr id="7" name="Picture 2" descr="C:\Users\KBJ\Documents\MATLAB\ccc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3897"/>
            <a:ext cx="4248472" cy="238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 bwMode="auto">
          <a:xfrm>
            <a:off x="6610118" y="2742164"/>
            <a:ext cx="2227106" cy="585352"/>
          </a:xfrm>
          <a:prstGeom prst="rect">
            <a:avLst/>
          </a:prstGeom>
          <a:solidFill>
            <a:schemeClr val="bg1">
              <a:alpha val="0"/>
            </a:schemeClr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굴림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 bwMode="auto">
          <a:xfrm flipH="1">
            <a:off x="5754067" y="3026803"/>
            <a:ext cx="83997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그룹 9"/>
          <p:cNvGrpSpPr/>
          <p:nvPr/>
        </p:nvGrpSpPr>
        <p:grpSpPr>
          <a:xfrm>
            <a:off x="6660223" y="1014528"/>
            <a:ext cx="2107475" cy="3713052"/>
            <a:chOff x="3243414" y="1550368"/>
            <a:chExt cx="2388978" cy="4289899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3243414" y="2084621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Color masking</a:t>
              </a:r>
              <a:endParaRPr lang="ko-KR" altLang="en-US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3243414" y="2843548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Binarization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 of </a:t>
              </a:r>
              <a:br>
                <a:rPr lang="en-US" altLang="ko-KR" sz="1400" dirty="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</a:br>
              <a:r>
                <a:rPr lang="en-US" altLang="ko-KR" sz="1400" dirty="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an image</a:t>
              </a:r>
              <a:endParaRPr lang="ko-KR" altLang="en-US" sz="1400" dirty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3256128" y="3602475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Image restoration</a:t>
              </a:r>
              <a:endParaRPr lang="ko-KR" altLang="en-US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3251660" y="4377828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Calculating chlorophyl</a:t>
              </a:r>
              <a:r>
                <a:rPr lang="en-US" altLang="ko-KR" sz="140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l</a:t>
              </a:r>
              <a:endParaRPr lang="ko-KR" altLang="en-US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35896" y="1550368"/>
              <a:ext cx="1548680" cy="355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smtClean="0">
                  <a:latin typeface="+mj-lt"/>
                  <a:ea typeface="맑은 고딕" panose="020B0503020000020004" pitchFamily="50" charset="-127"/>
                </a:rPr>
                <a:t>Image Input</a:t>
              </a:r>
              <a:endParaRPr lang="ko-KR" altLang="en-US" sz="1400">
                <a:latin typeface="+mj-lt"/>
                <a:ea typeface="맑은 고딕" panose="020B0503020000020004" pitchFamily="50" charset="-127"/>
              </a:endParaRPr>
            </a:p>
          </p:txBody>
        </p:sp>
        <p:cxnSp>
          <p:nvCxnSpPr>
            <p:cNvPr id="19" name="직선 화살표 연결선 18"/>
            <p:cNvCxnSpPr/>
            <p:nvPr/>
          </p:nvCxnSpPr>
          <p:spPr bwMode="auto">
            <a:xfrm>
              <a:off x="4435324" y="1858145"/>
              <a:ext cx="0" cy="2264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직선 화살표 연결선 19"/>
            <p:cNvCxnSpPr/>
            <p:nvPr/>
          </p:nvCxnSpPr>
          <p:spPr bwMode="auto">
            <a:xfrm>
              <a:off x="4444441" y="2600529"/>
              <a:ext cx="0" cy="2264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직선 화살표 연결선 20"/>
            <p:cNvCxnSpPr/>
            <p:nvPr/>
          </p:nvCxnSpPr>
          <p:spPr bwMode="auto">
            <a:xfrm>
              <a:off x="4435324" y="3368228"/>
              <a:ext cx="0" cy="2264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직선 화살표 연결선 21"/>
            <p:cNvCxnSpPr>
              <a:stCxn id="15" idx="2"/>
            </p:cNvCxnSpPr>
            <p:nvPr/>
          </p:nvCxnSpPr>
          <p:spPr bwMode="auto">
            <a:xfrm flipH="1">
              <a:off x="4435324" y="4106531"/>
              <a:ext cx="8936" cy="2594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직선 화살표 연결선 22"/>
            <p:cNvCxnSpPr/>
            <p:nvPr/>
          </p:nvCxnSpPr>
          <p:spPr bwMode="auto">
            <a:xfrm>
              <a:off x="4458729" y="4881884"/>
              <a:ext cx="0" cy="3308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3684388" y="5235761"/>
              <a:ext cx="1679699" cy="60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smtClean="0">
                  <a:latin typeface="+mj-lt"/>
                  <a:ea typeface="맑은 고딕" panose="020B0503020000020004" pitchFamily="50" charset="-127"/>
                </a:rPr>
                <a:t>Chlorophyll Level</a:t>
              </a:r>
              <a:endParaRPr lang="ko-KR" altLang="en-US" sz="1400">
                <a:latin typeface="+mj-lt"/>
                <a:ea typeface="맑은 고딕" panose="020B0503020000020004" pitchFamily="50" charset="-127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63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processing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</a:rPr>
              <a:t>Leaf extraction process </a:t>
            </a:r>
            <a:endParaRPr lang="en-US" altLang="ko-KR" dirty="0" smtClean="0">
              <a:latin typeface="+mj-lt"/>
            </a:endParaRPr>
          </a:p>
          <a:p>
            <a:pPr lvl="1"/>
            <a:r>
              <a:rPr lang="en-US" altLang="ko-KR" dirty="0" smtClean="0">
                <a:latin typeface="+mj-lt"/>
              </a:rPr>
              <a:t>Calculating </a:t>
            </a:r>
            <a:r>
              <a:rPr lang="en-US" altLang="ko-KR" dirty="0">
                <a:latin typeface="+mj-lt"/>
              </a:rPr>
              <a:t>Red and Blue </a:t>
            </a:r>
            <a:r>
              <a:rPr lang="en-US" altLang="ko-KR" dirty="0" smtClean="0">
                <a:latin typeface="+mj-lt"/>
              </a:rPr>
              <a:t>values </a:t>
            </a:r>
          </a:p>
          <a:p>
            <a:pPr lvl="1"/>
            <a:endParaRPr lang="en-US" altLang="ko-KR" dirty="0">
              <a:latin typeface="+mj-lt"/>
            </a:endParaRPr>
          </a:p>
          <a:p>
            <a:pPr lvl="1"/>
            <a:endParaRPr lang="en-US" altLang="ko-KR" dirty="0" smtClean="0">
              <a:latin typeface="+mj-lt"/>
            </a:endParaRPr>
          </a:p>
          <a:p>
            <a:pPr lvl="1"/>
            <a:endParaRPr lang="en-US" altLang="ko-KR" dirty="0">
              <a:latin typeface="+mj-lt"/>
            </a:endParaRPr>
          </a:p>
          <a:p>
            <a:pPr lvl="1"/>
            <a:endParaRPr lang="en-US" altLang="ko-KR" dirty="0" smtClean="0">
              <a:latin typeface="+mj-lt"/>
            </a:endParaRPr>
          </a:p>
          <a:p>
            <a:pPr lvl="1"/>
            <a:endParaRPr lang="en-US" altLang="ko-KR" dirty="0">
              <a:latin typeface="+mj-lt"/>
            </a:endParaRPr>
          </a:p>
          <a:p>
            <a:pPr lvl="1"/>
            <a:endParaRPr lang="en-US" altLang="ko-KR" dirty="0" smtClean="0">
              <a:latin typeface="+mj-lt"/>
            </a:endParaRPr>
          </a:p>
          <a:p>
            <a:pPr lvl="1"/>
            <a:endParaRPr lang="en-US" altLang="ko-KR" dirty="0">
              <a:latin typeface="+mj-lt"/>
            </a:endParaRPr>
          </a:p>
          <a:p>
            <a:pPr lvl="1"/>
            <a:r>
              <a:rPr lang="en-US" altLang="ko-KR" dirty="0" smtClean="0">
                <a:latin typeface="+mj-lt"/>
              </a:rPr>
              <a:t>Comparing chlorophyll values from the image of leaves</a:t>
            </a:r>
          </a:p>
          <a:p>
            <a:pPr lvl="1"/>
            <a:r>
              <a:rPr lang="en-US" altLang="ko-KR" dirty="0" smtClean="0">
                <a:latin typeface="+mj-lt"/>
              </a:rPr>
              <a:t>Classifying </a:t>
            </a:r>
            <a:r>
              <a:rPr lang="en-US" altLang="ko-KR" dirty="0" smtClean="0">
                <a:latin typeface="+mj-lt"/>
              </a:rPr>
              <a:t>normal leaves and bad leaves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661864" y="2552562"/>
            <a:ext cx="5483555" cy="1510404"/>
            <a:chOff x="964152" y="3861048"/>
            <a:chExt cx="5544616" cy="151216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164694"/>
              <a:ext cx="177165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" name="개체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5875594"/>
                </p:ext>
              </p:extLst>
            </p:nvPr>
          </p:nvGraphicFramePr>
          <p:xfrm>
            <a:off x="3731194" y="4121038"/>
            <a:ext cx="2419350" cy="992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수식" r:id="rId4" imgW="1587240" imgH="647640" progId="Equation.3">
                    <p:embed/>
                  </p:oleObj>
                </mc:Choice>
                <mc:Fallback>
                  <p:oleObj name="수식" r:id="rId4" imgW="1587240" imgH="647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1194" y="4121038"/>
                          <a:ext cx="2419350" cy="992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직사각형 7"/>
            <p:cNvSpPr/>
            <p:nvPr/>
          </p:nvSpPr>
          <p:spPr bwMode="auto">
            <a:xfrm>
              <a:off x="964152" y="3861048"/>
              <a:ext cx="5544616" cy="15121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 bwMode="auto">
          <a:xfrm>
            <a:off x="6618779" y="3387252"/>
            <a:ext cx="2227106" cy="585352"/>
          </a:xfrm>
          <a:prstGeom prst="rect">
            <a:avLst/>
          </a:prstGeom>
          <a:solidFill>
            <a:schemeClr val="bg1">
              <a:alpha val="0"/>
            </a:schemeClr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굴림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 bwMode="auto">
          <a:xfrm flipH="1">
            <a:off x="6145419" y="3789609"/>
            <a:ext cx="4647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직사각형 4"/>
          <p:cNvSpPr>
            <a:spLocks noChangeArrowheads="1"/>
          </p:cNvSpPr>
          <p:nvPr/>
        </p:nvSpPr>
        <p:spPr bwMode="auto">
          <a:xfrm>
            <a:off x="214313" y="5742080"/>
            <a:ext cx="857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defRPr/>
            </a:pPr>
            <a:r>
              <a:rPr lang="en-US" altLang="ko-KR" sz="1200" kern="0" smtClean="0">
                <a:solidFill>
                  <a:sysClr val="windowText" lastClr="000000"/>
                </a:solidFill>
                <a:latin typeface="+mj-lt"/>
                <a:ea typeface="굴림" pitchFamily="50" charset="-127"/>
              </a:rPr>
              <a:t>[1] </a:t>
            </a:r>
            <a:r>
              <a:rPr lang="en-US" altLang="ko-KR" sz="1200" err="1"/>
              <a:t>Mahmoodi</a:t>
            </a:r>
            <a:r>
              <a:rPr lang="en-US" altLang="ko-KR" sz="1200"/>
              <a:t>, Mahmood, et al. "Chlorophyll Content Estimation Using Image Processing Technique</a:t>
            </a:r>
            <a:r>
              <a:rPr lang="en-US" altLang="ko-KR" sz="1200" smtClean="0"/>
              <a:t>.“ WORLD </a:t>
            </a:r>
            <a:r>
              <a:rPr lang="en-US" altLang="ko-KR" sz="1200"/>
              <a:t>APPLIED SCIENCES </a:t>
            </a:r>
            <a:r>
              <a:rPr lang="en-US" altLang="ko-KR" sz="1200" smtClean="0"/>
              <a:t>JOURNAL,</a:t>
            </a:r>
            <a:r>
              <a:rPr lang="en-US" altLang="ko-KR" sz="1200" kern="0">
                <a:solidFill>
                  <a:sysClr val="windowText" lastClr="000000"/>
                </a:solidFill>
                <a:ea typeface="굴림" pitchFamily="50" charset="-127"/>
              </a:rPr>
              <a:t> pp.5~7,</a:t>
            </a:r>
            <a:r>
              <a:rPr lang="en-US" altLang="ko-KR" sz="1200"/>
              <a:t> JANUARY 2013</a:t>
            </a:r>
            <a:endParaRPr kumimoji="0" lang="en-US" altLang="ko-KR" sz="1200" kern="0">
              <a:solidFill>
                <a:sysClr val="windowText" lastClr="000000"/>
              </a:solidFill>
              <a:latin typeface="+mj-lt"/>
              <a:ea typeface="굴림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6660223" y="1014528"/>
            <a:ext cx="2107475" cy="3713052"/>
            <a:chOff x="3243414" y="1550368"/>
            <a:chExt cx="2388978" cy="4289899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3243414" y="2084621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Color masking</a:t>
              </a:r>
              <a:endParaRPr lang="ko-KR" altLang="en-US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3243414" y="2843548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Binarization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 of </a:t>
              </a:r>
              <a:br>
                <a:rPr lang="en-US" altLang="ko-KR" sz="1400" dirty="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</a:br>
              <a:r>
                <a:rPr lang="en-US" altLang="ko-KR" sz="1400" dirty="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an image</a:t>
              </a:r>
              <a:endParaRPr lang="ko-KR" altLang="en-US" sz="1400" dirty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3256128" y="3602475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Image restoration</a:t>
              </a:r>
              <a:endParaRPr lang="ko-KR" altLang="en-US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3251660" y="4377828"/>
              <a:ext cx="2376264" cy="5040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Calculating chlorophyl</a:t>
              </a:r>
              <a:r>
                <a:rPr lang="en-US" altLang="ko-KR" sz="1400">
                  <a:solidFill>
                    <a:schemeClr val="tx1"/>
                  </a:solidFill>
                  <a:latin typeface="+mj-lt"/>
                  <a:ea typeface="맑은 고딕" panose="020B0503020000020004" pitchFamily="50" charset="-127"/>
                </a:rPr>
                <a:t>l</a:t>
              </a:r>
              <a:endParaRPr lang="ko-KR" altLang="en-US"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35896" y="1550368"/>
              <a:ext cx="1548680" cy="355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smtClean="0">
                  <a:latin typeface="+mj-lt"/>
                  <a:ea typeface="맑은 고딕" panose="020B0503020000020004" pitchFamily="50" charset="-127"/>
                </a:rPr>
                <a:t>Image Input</a:t>
              </a:r>
              <a:endParaRPr lang="ko-KR" altLang="en-US" sz="1400">
                <a:latin typeface="+mj-lt"/>
                <a:ea typeface="맑은 고딕" panose="020B0503020000020004" pitchFamily="50" charset="-127"/>
              </a:endParaRPr>
            </a:p>
          </p:txBody>
        </p:sp>
        <p:cxnSp>
          <p:nvCxnSpPr>
            <p:cNvPr id="22" name="직선 화살표 연결선 21"/>
            <p:cNvCxnSpPr/>
            <p:nvPr/>
          </p:nvCxnSpPr>
          <p:spPr bwMode="auto">
            <a:xfrm>
              <a:off x="4435324" y="1858145"/>
              <a:ext cx="0" cy="2264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직선 화살표 연결선 22"/>
            <p:cNvCxnSpPr/>
            <p:nvPr/>
          </p:nvCxnSpPr>
          <p:spPr bwMode="auto">
            <a:xfrm>
              <a:off x="4444441" y="2600529"/>
              <a:ext cx="0" cy="2264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직선 화살표 연결선 23"/>
            <p:cNvCxnSpPr/>
            <p:nvPr/>
          </p:nvCxnSpPr>
          <p:spPr bwMode="auto">
            <a:xfrm>
              <a:off x="4435324" y="3368228"/>
              <a:ext cx="0" cy="2264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직선 화살표 연결선 24"/>
            <p:cNvCxnSpPr>
              <a:stCxn id="19" idx="2"/>
            </p:cNvCxnSpPr>
            <p:nvPr/>
          </p:nvCxnSpPr>
          <p:spPr bwMode="auto">
            <a:xfrm flipH="1">
              <a:off x="4435324" y="4106531"/>
              <a:ext cx="8936" cy="2594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직선 화살표 연결선 25"/>
            <p:cNvCxnSpPr/>
            <p:nvPr/>
          </p:nvCxnSpPr>
          <p:spPr bwMode="auto">
            <a:xfrm>
              <a:off x="4458729" y="4881884"/>
              <a:ext cx="0" cy="3308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3684388" y="5235761"/>
              <a:ext cx="1679699" cy="60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smtClean="0">
                  <a:latin typeface="+mj-lt"/>
                  <a:ea typeface="맑은 고딕" panose="020B0503020000020004" pitchFamily="50" charset="-127"/>
                </a:rPr>
                <a:t>Chlorophyll Level</a:t>
              </a:r>
              <a:endParaRPr lang="ko-KR" altLang="en-US" sz="1400">
                <a:latin typeface="+mj-lt"/>
                <a:ea typeface="맑은 고딕" panose="020B0503020000020004" pitchFamily="50" charset="-127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10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results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258638"/>
              </p:ext>
            </p:extLst>
          </p:nvPr>
        </p:nvGraphicFramePr>
        <p:xfrm>
          <a:off x="1763688" y="1412776"/>
          <a:ext cx="5856816" cy="230997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28408"/>
                <a:gridCol w="2928408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Original Image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Result Image</a:t>
                      </a:r>
                      <a:endParaRPr lang="ko-KR" altLang="en-US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leaf_h_31 (RGB:0.0262 / H:0.0178) </a:t>
                      </a: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9331"/>
              </p:ext>
            </p:extLst>
          </p:nvPr>
        </p:nvGraphicFramePr>
        <p:xfrm>
          <a:off x="1763688" y="4221088"/>
          <a:ext cx="5856816" cy="230997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28408"/>
                <a:gridCol w="2928408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Original Image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Result Image</a:t>
                      </a:r>
                      <a:endParaRPr lang="ko-KR" altLang="en-US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leaf_hl_05 (RGB:0.0434 / H:0.0093) </a:t>
                      </a: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results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461808"/>
              </p:ext>
            </p:extLst>
          </p:nvPr>
        </p:nvGraphicFramePr>
        <p:xfrm>
          <a:off x="1763688" y="1412776"/>
          <a:ext cx="5856816" cy="230997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28408"/>
                <a:gridCol w="2928408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Original Image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Result Image</a:t>
                      </a:r>
                      <a:endParaRPr lang="ko-KR" altLang="en-US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leaf_h_33 (RGB:0.0220 / H:0.0152)</a:t>
                      </a: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10156"/>
              </p:ext>
            </p:extLst>
          </p:nvPr>
        </p:nvGraphicFramePr>
        <p:xfrm>
          <a:off x="1763688" y="4221088"/>
          <a:ext cx="5856816" cy="230997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28408"/>
                <a:gridCol w="2928408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Original Image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Result Image</a:t>
                      </a:r>
                      <a:endParaRPr lang="ko-KR" altLang="en-US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leaf_hl_19 (RGB:0.0433 / H:0.0105)</a:t>
                      </a: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49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results</a:t>
            </a:r>
            <a:endParaRPr lang="ko-KR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00" y="1453598"/>
            <a:ext cx="6846401" cy="466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6093296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mtClean="0"/>
              <a:t>Chlorophyll value</a:t>
            </a:r>
            <a:endParaRPr lang="ko-KR" altLang="en-US" sz="1400" b="1" dirty="0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6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results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6070464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mtClean="0"/>
              <a:t>Comparison between chlorophyll value normal case and bad case</a:t>
            </a:r>
            <a:endParaRPr lang="ko-KR" altLang="en-US" sz="1400" b="1" dirty="0"/>
          </a:p>
        </p:txBody>
      </p:sp>
      <p:sp>
        <p:nvSpPr>
          <p:cNvPr id="6" name="TextBox 5"/>
          <p:cNvSpPr txBox="1"/>
          <p:nvPr/>
        </p:nvSpPr>
        <p:spPr>
          <a:xfrm rot="10800000">
            <a:off x="1044769" y="2636912"/>
            <a:ext cx="369332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ko-KR" sz="1200" b="1"/>
              <a:t>C</a:t>
            </a:r>
            <a:r>
              <a:rPr lang="en-US" altLang="ko-KR" sz="1200" b="1" smtClean="0"/>
              <a:t>hlorophll value</a:t>
            </a:r>
            <a:endParaRPr lang="ko-KR" alt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83868" y="116808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mtClean="0"/>
              <a:t>Training information</a:t>
            </a:r>
            <a:endParaRPr lang="ko-KR" altLang="en-US" sz="14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488939"/>
            <a:ext cx="61722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59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</a:rPr>
              <a:t>There </a:t>
            </a:r>
            <a:r>
              <a:rPr lang="en-US" altLang="ko-KR" dirty="0" smtClean="0">
                <a:latin typeface="+mj-lt"/>
              </a:rPr>
              <a:t>are </a:t>
            </a:r>
            <a:r>
              <a:rPr lang="en-US" altLang="ko-KR" dirty="0">
                <a:latin typeface="+mj-lt"/>
              </a:rPr>
              <a:t>difference between </a:t>
            </a:r>
            <a:r>
              <a:rPr lang="en-US" altLang="ko-KR" dirty="0" smtClean="0">
                <a:latin typeface="+mj-lt"/>
              </a:rPr>
              <a:t>normal leaves </a:t>
            </a:r>
            <a:r>
              <a:rPr lang="en-US" altLang="ko-KR" dirty="0">
                <a:latin typeface="+mj-lt"/>
              </a:rPr>
              <a:t>and </a:t>
            </a:r>
            <a:r>
              <a:rPr lang="en-US" altLang="ko-KR" dirty="0" smtClean="0">
                <a:latin typeface="+mj-lt"/>
              </a:rPr>
              <a:t>bad leaves</a:t>
            </a:r>
          </a:p>
          <a:p>
            <a:pPr lvl="1"/>
            <a:r>
              <a:rPr lang="en-US" altLang="ko-KR" dirty="0" smtClean="0">
                <a:latin typeface="+mj-lt"/>
              </a:rPr>
              <a:t>Compared chlorophyll value(</a:t>
            </a:r>
            <a:r>
              <a:rPr lang="en-US" altLang="ko-KR" dirty="0" err="1" smtClean="0">
                <a:latin typeface="+mj-lt"/>
              </a:rPr>
              <a:t>minimum,Maximum,mean</a:t>
            </a:r>
            <a:r>
              <a:rPr lang="en-US" altLang="ko-KR" dirty="0" smtClean="0">
                <a:latin typeface="+mj-lt"/>
              </a:rPr>
              <a:t>) </a:t>
            </a:r>
          </a:p>
          <a:p>
            <a:endParaRPr lang="en-US" altLang="ko-KR" dirty="0" smtClean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endParaRPr lang="en-US" altLang="ko-KR" dirty="0" smtClean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endParaRPr lang="en-US" altLang="ko-KR" dirty="0" smtClean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endParaRPr lang="en-US" altLang="ko-KR" dirty="0" smtClean="0">
              <a:latin typeface="+mj-lt"/>
            </a:endParaRPr>
          </a:p>
          <a:p>
            <a:pPr lvl="1"/>
            <a:r>
              <a:rPr lang="en-US" altLang="ko-KR" dirty="0" smtClean="0">
                <a:latin typeface="+mj-lt"/>
              </a:rPr>
              <a:t>In</a:t>
            </a:r>
            <a:r>
              <a:rPr lang="en-US" altLang="ko-KR" dirty="0">
                <a:latin typeface="+mj-lt"/>
              </a:rPr>
              <a:t> </a:t>
            </a:r>
            <a:r>
              <a:rPr lang="en-US" altLang="ko-KR" dirty="0" smtClean="0">
                <a:latin typeface="+mj-lt"/>
              </a:rPr>
              <a:t>this case,</a:t>
            </a:r>
            <a:r>
              <a:rPr lang="en-US" altLang="ko-KR" dirty="0">
                <a:latin typeface="+mj-lt"/>
              </a:rPr>
              <a:t> </a:t>
            </a:r>
            <a:r>
              <a:rPr lang="en-US" altLang="ko-KR" dirty="0" smtClean="0">
                <a:latin typeface="+mj-lt"/>
              </a:rPr>
              <a:t>chlorophyll</a:t>
            </a:r>
            <a:r>
              <a:rPr lang="en-US" altLang="ko-KR" dirty="0">
                <a:latin typeface="+mj-lt"/>
              </a:rPr>
              <a:t> value of </a:t>
            </a:r>
            <a:r>
              <a:rPr lang="en-US" altLang="ko-KR" dirty="0" smtClean="0">
                <a:latin typeface="+mj-lt"/>
              </a:rPr>
              <a:t>normal </a:t>
            </a:r>
            <a:r>
              <a:rPr lang="en-US" altLang="ko-KR" dirty="0" smtClean="0">
                <a:latin typeface="+mj-lt"/>
              </a:rPr>
              <a:t>case </a:t>
            </a:r>
            <a:r>
              <a:rPr lang="en-US" altLang="ko-KR" dirty="0">
                <a:latin typeface="+mj-lt"/>
              </a:rPr>
              <a:t>is </a:t>
            </a:r>
            <a:r>
              <a:rPr lang="en-US" altLang="ko-KR" dirty="0" smtClean="0">
                <a:latin typeface="+mj-lt"/>
              </a:rPr>
              <a:t>lower than</a:t>
            </a:r>
            <a:r>
              <a:rPr lang="en-US" altLang="ko-KR" dirty="0">
                <a:latin typeface="+mj-lt"/>
              </a:rPr>
              <a:t> </a:t>
            </a:r>
            <a:r>
              <a:rPr lang="en-US" altLang="ko-KR" dirty="0" smtClean="0">
                <a:latin typeface="+mj-lt"/>
              </a:rPr>
              <a:t>the value of the other</a:t>
            </a:r>
            <a:r>
              <a:rPr lang="en-US" altLang="ko-KR" dirty="0">
                <a:latin typeface="+mj-lt"/>
              </a:rPr>
              <a:t> </a:t>
            </a:r>
            <a:r>
              <a:rPr lang="en-US" altLang="ko-KR" dirty="0" smtClean="0">
                <a:latin typeface="+mj-lt"/>
              </a:rPr>
              <a:t>case</a:t>
            </a:r>
            <a:endParaRPr lang="en-US" altLang="ko-KR" dirty="0" smtClean="0">
              <a:latin typeface="+mj-lt"/>
            </a:endParaRPr>
          </a:p>
          <a:p>
            <a:pPr lvl="2"/>
            <a:r>
              <a:rPr lang="en-US" altLang="ko-KR" dirty="0" smtClean="0">
                <a:latin typeface="+mj-lt"/>
              </a:rPr>
              <a:t>Leaf</a:t>
            </a:r>
            <a:r>
              <a:rPr lang="en-US" altLang="ko-KR" dirty="0">
                <a:latin typeface="+mj-lt"/>
              </a:rPr>
              <a:t> </a:t>
            </a:r>
            <a:r>
              <a:rPr lang="en-US" altLang="ko-KR" dirty="0" smtClean="0">
                <a:latin typeface="+mj-lt"/>
              </a:rPr>
              <a:t>with </a:t>
            </a:r>
            <a:r>
              <a:rPr lang="en-US" altLang="ko-KR" dirty="0" smtClean="0">
                <a:latin typeface="+mj-lt"/>
              </a:rPr>
              <a:t>low chlorophyll </a:t>
            </a:r>
            <a:r>
              <a:rPr lang="en-US" altLang="ko-KR" dirty="0" smtClean="0">
                <a:latin typeface="+mj-lt"/>
              </a:rPr>
              <a:t>values has high probability </a:t>
            </a:r>
            <a:br>
              <a:rPr lang="en-US" altLang="ko-KR" dirty="0" smtClean="0">
                <a:latin typeface="+mj-lt"/>
              </a:rPr>
            </a:br>
            <a:r>
              <a:rPr lang="en-US" altLang="ko-KR" dirty="0" smtClean="0">
                <a:latin typeface="+mj-lt"/>
              </a:rPr>
              <a:t>for </a:t>
            </a:r>
            <a:r>
              <a:rPr lang="en-US" altLang="ko-KR" dirty="0" smtClean="0">
                <a:latin typeface="+mj-lt"/>
              </a:rPr>
              <a:t>normal case</a:t>
            </a:r>
            <a:endParaRPr lang="en-US" altLang="ko-KR" dirty="0" smtClean="0">
              <a:latin typeface="+mj-lt"/>
            </a:endParaRPr>
          </a:p>
          <a:p>
            <a:endParaRPr lang="ko-KR" altLang="en-US" dirty="0">
              <a:latin typeface="+mj-lt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013820"/>
              </p:ext>
            </p:extLst>
          </p:nvPr>
        </p:nvGraphicFramePr>
        <p:xfrm>
          <a:off x="395536" y="1916832"/>
          <a:ext cx="8424936" cy="280831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08312"/>
                <a:gridCol w="2808312"/>
                <a:gridCol w="2808312"/>
              </a:tblGrid>
              <a:tr h="626855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Normal </a:t>
                      </a:r>
                      <a:r>
                        <a:rPr lang="en-US" altLang="ko-KR" dirty="0" smtClean="0"/>
                        <a:t>case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Bad </a:t>
                      </a:r>
                      <a:r>
                        <a:rPr lang="en-US" altLang="ko-KR" dirty="0" smtClean="0"/>
                        <a:t>case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271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Chl (Min.)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0.0192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0.0229</a:t>
                      </a:r>
                      <a:endParaRPr lang="ko-KR" altLang="en-US"/>
                    </a:p>
                  </a:txBody>
                  <a:tcPr anchor="ctr"/>
                </a:tc>
              </a:tr>
              <a:tr h="7271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Chl (Max.)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0.0369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0.0621</a:t>
                      </a:r>
                      <a:endParaRPr lang="ko-KR" altLang="en-US"/>
                    </a:p>
                  </a:txBody>
                  <a:tcPr anchor="ctr"/>
                </a:tc>
              </a:tr>
              <a:tr h="7271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Chl (Mean)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0.0288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0.0337</a:t>
                      </a:r>
                      <a:endParaRPr lang="ko-KR" altLang="en-US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0" y="0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4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We proposed a new intelligent LED control system for the plant </a:t>
            </a:r>
            <a:r>
              <a:rPr lang="en-US" altLang="ko-KR" dirty="0" smtClean="0"/>
              <a:t>cultivation</a:t>
            </a:r>
            <a:endParaRPr lang="en-US" altLang="ko-KR" dirty="0"/>
          </a:p>
          <a:p>
            <a:r>
              <a:rPr lang="en-US" altLang="ko-KR" dirty="0" smtClean="0"/>
              <a:t>The proposed system..</a:t>
            </a:r>
          </a:p>
          <a:p>
            <a:pPr lvl="1"/>
            <a:r>
              <a:rPr lang="en-US" altLang="ko-KR" dirty="0" smtClean="0"/>
              <a:t>Detected the </a:t>
            </a:r>
            <a:r>
              <a:rPr lang="en-US" altLang="ko-KR" dirty="0" smtClean="0"/>
              <a:t>target plant position, </a:t>
            </a:r>
            <a:r>
              <a:rPr lang="en-US" altLang="ko-KR" dirty="0" smtClean="0"/>
              <a:t>and controlled the LED intensity according to the distance between the target plant and </a:t>
            </a:r>
            <a:r>
              <a:rPr lang="en-US" altLang="ko-KR" dirty="0" smtClean="0"/>
              <a:t>system</a:t>
            </a:r>
          </a:p>
          <a:p>
            <a:pPr lvl="1"/>
            <a:r>
              <a:rPr lang="en-US" altLang="ko-KR" dirty="0" smtClean="0"/>
              <a:t>Extracted </a:t>
            </a:r>
            <a:r>
              <a:rPr lang="en-US" altLang="ko-KR" dirty="0"/>
              <a:t>the leaf portion using color mask and </a:t>
            </a:r>
            <a:r>
              <a:rPr lang="en-US" altLang="ko-KR" dirty="0" err="1"/>
              <a:t>binarization</a:t>
            </a:r>
            <a:r>
              <a:rPr lang="en-US" altLang="ko-KR" dirty="0"/>
              <a:t>  </a:t>
            </a:r>
            <a:r>
              <a:rPr lang="en-US" altLang="ko-KR" dirty="0" smtClean="0"/>
              <a:t>and measured </a:t>
            </a:r>
            <a:r>
              <a:rPr lang="en-US" altLang="ko-KR" dirty="0"/>
              <a:t>chlorophyll value using image processing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The </a:t>
            </a:r>
            <a:r>
              <a:rPr lang="en-US" altLang="ko-KR" dirty="0" smtClean="0"/>
              <a:t>simulation </a:t>
            </a:r>
            <a:r>
              <a:rPr lang="en-US" altLang="ko-KR" dirty="0" smtClean="0"/>
              <a:t>results…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Shows </a:t>
            </a:r>
            <a:r>
              <a:rPr lang="en-US" altLang="ko-KR" dirty="0" smtClean="0"/>
              <a:t>the proposed system preserved the appropriate LED intensity for the target plant</a:t>
            </a:r>
          </a:p>
          <a:p>
            <a:pPr lvl="1"/>
            <a:r>
              <a:rPr lang="en-US" altLang="ko-KR" dirty="0" smtClean="0"/>
              <a:t>Reduced </a:t>
            </a:r>
            <a:r>
              <a:rPr lang="en-US" altLang="ko-KR" dirty="0" smtClean="0"/>
              <a:t>the power consumption </a:t>
            </a:r>
            <a:r>
              <a:rPr lang="en-US" altLang="ko-KR" dirty="0" smtClean="0"/>
              <a:t>significantly</a:t>
            </a:r>
          </a:p>
          <a:p>
            <a:pPr lvl="1"/>
            <a:r>
              <a:rPr lang="en-US" altLang="ko-KR" dirty="0"/>
              <a:t>Normal leaf chlorophyll value is more lower than bad leaf </a:t>
            </a:r>
            <a:r>
              <a:rPr lang="en-US" altLang="ko-KR" dirty="0" smtClean="0"/>
              <a:t>chlorophyll</a:t>
            </a:r>
            <a:endParaRPr lang="ko-KR" altLang="en-US" dirty="0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67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Benefits of Internet of Things</a:t>
            </a:r>
          </a:p>
          <a:p>
            <a:pPr lvl="1"/>
            <a:r>
              <a:rPr lang="en-US" altLang="ko-KR" dirty="0" smtClean="0"/>
              <a:t>Information : </a:t>
            </a:r>
            <a:r>
              <a:rPr lang="en-US" altLang="ko-KR" dirty="0" smtClean="0"/>
              <a:t>Providing </a:t>
            </a:r>
            <a:r>
              <a:rPr lang="en-US" altLang="ko-KR" dirty="0" smtClean="0"/>
              <a:t>more information helps making better decisions</a:t>
            </a:r>
          </a:p>
          <a:p>
            <a:pPr lvl="1"/>
            <a:r>
              <a:rPr lang="en-US" altLang="ko-KR" dirty="0" smtClean="0"/>
              <a:t>Monitor : </a:t>
            </a:r>
            <a:r>
              <a:rPr lang="en-US" altLang="ko-KR" dirty="0" smtClean="0"/>
              <a:t>monitoring environmental conditions </a:t>
            </a:r>
            <a:r>
              <a:rPr lang="en-US" altLang="ko-KR" dirty="0" smtClean="0"/>
              <a:t>can help users</a:t>
            </a:r>
          </a:p>
          <a:p>
            <a:pPr lvl="1"/>
            <a:r>
              <a:rPr lang="en-US" altLang="ko-KR" dirty="0" smtClean="0"/>
              <a:t>Time : the amount of time saved because of </a:t>
            </a:r>
            <a:r>
              <a:rPr lang="en-US" altLang="ko-KR" dirty="0" err="1" smtClean="0"/>
              <a:t>IoT’s</a:t>
            </a:r>
            <a:r>
              <a:rPr lang="en-US" altLang="ko-KR" dirty="0" smtClean="0"/>
              <a:t> convenience</a:t>
            </a:r>
          </a:p>
          <a:p>
            <a:pPr marL="485775" lvl="1" indent="0">
              <a:buNone/>
            </a:pPr>
            <a:endParaRPr lang="en-US" altLang="ko-KR" dirty="0" smtClean="0"/>
          </a:p>
          <a:p>
            <a:pPr marL="485775" lvl="1" indent="0">
              <a:buNone/>
            </a:pPr>
            <a:endParaRPr lang="en-US" altLang="ko-KR" dirty="0" smtClean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635111" y="6041379"/>
            <a:ext cx="3993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Monitoring System for user</a:t>
            </a:r>
            <a:endParaRPr lang="ko-KR" altLang="en-US" sz="1400" b="1" dirty="0">
              <a:latin typeface="+mj-ea"/>
              <a:ea typeface="+mj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98813" y="3212976"/>
            <a:ext cx="4309296" cy="1305398"/>
            <a:chOff x="198860" y="3421049"/>
            <a:chExt cx="4309296" cy="130539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60" y="3421049"/>
              <a:ext cx="1975461" cy="1268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958" y="3573016"/>
              <a:ext cx="981993" cy="784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오른쪽 화살표 10"/>
            <p:cNvSpPr/>
            <p:nvPr/>
          </p:nvSpPr>
          <p:spPr bwMode="auto">
            <a:xfrm rot="1978272">
              <a:off x="3828647" y="4103821"/>
              <a:ext cx="679509" cy="622626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" name="오른쪽 화살표 11"/>
            <p:cNvSpPr/>
            <p:nvPr/>
          </p:nvSpPr>
          <p:spPr bwMode="auto">
            <a:xfrm>
              <a:off x="1913959" y="3717032"/>
              <a:ext cx="641863" cy="698102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67" y="4729243"/>
            <a:ext cx="2357008" cy="143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79512" y="4365104"/>
            <a:ext cx="3993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Place information acquisition</a:t>
            </a:r>
            <a:endParaRPr lang="ko-KR" altLang="en-US" sz="1400" b="1" dirty="0">
              <a:latin typeface="+mj-ea"/>
              <a:ea typeface="+mj-ea"/>
            </a:endParaRPr>
          </a:p>
        </p:txBody>
      </p:sp>
      <p:pic>
        <p:nvPicPr>
          <p:cNvPr id="2055" name="Picture 7" descr="https://ci3.googleusercontent.com/proxy/Lr0_VqRnvyF2vOrjQxNKfSCnC-RYYlg-k4lj8xK7Xq9dSCPLlV3yXWmeTaZW1i6ttE9bDzHWVJ1QClTO=s0-d-e1-ft#http://pngimg.com/upload/tv_PNG477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47021"/>
            <a:ext cx="3154553" cy="22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00" y="3933056"/>
            <a:ext cx="3024000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959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Introduction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+mj-lt"/>
              </a:rPr>
              <a:t>Conventional home </a:t>
            </a:r>
            <a:r>
              <a:rPr lang="en-US" altLang="ko-KR" dirty="0" smtClean="0">
                <a:latin typeface="+mj-lt"/>
              </a:rPr>
              <a:t>plant cultivation</a:t>
            </a:r>
          </a:p>
          <a:p>
            <a:pPr lvl="1"/>
            <a:r>
              <a:rPr lang="en-US" altLang="ko-KR" dirty="0" smtClean="0">
                <a:latin typeface="+mj-lt"/>
              </a:rPr>
              <a:t>Many people have been cultivating vegetables at home to get vegetables</a:t>
            </a:r>
          </a:p>
          <a:p>
            <a:pPr lvl="1"/>
            <a:r>
              <a:rPr lang="en-US" altLang="ko-KR" dirty="0" smtClean="0">
                <a:latin typeface="+mj-lt"/>
              </a:rPr>
              <a:t>In this way, people can easily get fresh vegetables	</a:t>
            </a:r>
          </a:p>
          <a:p>
            <a:endParaRPr lang="en-US" altLang="ko-KR" dirty="0" smtClean="0">
              <a:latin typeface="+mj-lt"/>
              <a:ea typeface="맑은 고딕" panose="020B0503020000020004" pitchFamily="50" charset="-127"/>
            </a:endParaRPr>
          </a:p>
          <a:p>
            <a:endParaRPr lang="ko-KR" altLang="en-US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9" y="2924944"/>
            <a:ext cx="356751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66" y="2924944"/>
            <a:ext cx="335605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2766" y="5412357"/>
            <a:ext cx="3414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smtClean="0"/>
              <a:t>The old way home plant cultivation 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5412357"/>
            <a:ext cx="2465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smtClean="0"/>
              <a:t>The way cultivate lettuce</a:t>
            </a:r>
            <a:endParaRPr lang="ko-KR" altLang="en-US" sz="1400" b="1" dirty="0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72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+mj-lt"/>
              </a:rPr>
              <a:t>Limitation of </a:t>
            </a:r>
            <a:r>
              <a:rPr lang="en-US" altLang="ko-KR" dirty="0" smtClean="0">
                <a:latin typeface="+mj-lt"/>
              </a:rPr>
              <a:t>conventional home </a:t>
            </a:r>
            <a:r>
              <a:rPr lang="en-US" altLang="ko-KR" dirty="0" smtClean="0">
                <a:latin typeface="+mj-lt"/>
              </a:rPr>
              <a:t>plant cultivation</a:t>
            </a:r>
          </a:p>
          <a:p>
            <a:pPr lvl="1"/>
            <a:r>
              <a:rPr lang="en-US" altLang="ko-KR" dirty="0" smtClean="0">
                <a:latin typeface="+mj-lt"/>
              </a:rPr>
              <a:t>To </a:t>
            </a:r>
            <a:r>
              <a:rPr lang="en-US" altLang="ko-KR" dirty="0">
                <a:latin typeface="+mj-lt"/>
              </a:rPr>
              <a:t>make an environment for home plant cultivation, the amount of sunshine and water are </a:t>
            </a:r>
            <a:r>
              <a:rPr lang="en-US" altLang="ko-KR" dirty="0" smtClean="0">
                <a:latin typeface="+mj-lt"/>
              </a:rPr>
              <a:t>required</a:t>
            </a:r>
          </a:p>
          <a:p>
            <a:pPr lvl="1"/>
            <a:r>
              <a:rPr lang="en-US" altLang="ko-KR" dirty="0" smtClean="0">
                <a:latin typeface="+mj-lt"/>
              </a:rPr>
              <a:t>Due to changing weather conditions, it is difficult to provide the amount of sunshine to plants</a:t>
            </a:r>
          </a:p>
          <a:p>
            <a:pPr lvl="2"/>
            <a:r>
              <a:rPr lang="en-US" altLang="ko-KR" dirty="0" smtClean="0">
                <a:latin typeface="+mj-lt"/>
              </a:rPr>
              <a:t>Photosynthetic rate decreases in dark environment</a:t>
            </a:r>
          </a:p>
          <a:p>
            <a:pPr lvl="1"/>
            <a:endParaRPr lang="en-US" altLang="ko-KR" dirty="0">
              <a:latin typeface="+mj-lt"/>
            </a:endParaRPr>
          </a:p>
          <a:p>
            <a:endParaRPr lang="ko-KR" altLang="en-US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72027"/>
            <a:ext cx="3888432" cy="213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77992"/>
            <a:ext cx="3600400" cy="188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927035"/>
            <a:ext cx="3879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Plant growth in different light conditions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18426" y="5927035"/>
            <a:ext cx="4346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Photosynthetic rate in different light intensity</a:t>
            </a:r>
            <a:endParaRPr lang="ko-KR" altLang="en-US" sz="1400" b="1" dirty="0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23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+mj-lt"/>
              </a:rPr>
              <a:t>There is a method to use </a:t>
            </a:r>
            <a:r>
              <a:rPr lang="en-US" altLang="ko-KR" dirty="0" smtClean="0">
                <a:latin typeface="+mj-lt"/>
              </a:rPr>
              <a:t>the LED </a:t>
            </a:r>
            <a:r>
              <a:rPr lang="en-US" altLang="ko-KR" dirty="0" smtClean="0">
                <a:latin typeface="+mj-lt"/>
              </a:rPr>
              <a:t>grow light for </a:t>
            </a:r>
            <a:r>
              <a:rPr lang="en-US" altLang="ko-KR" dirty="0" smtClean="0">
                <a:latin typeface="+mj-lt"/>
              </a:rPr>
              <a:t>providing </a:t>
            </a:r>
            <a:r>
              <a:rPr lang="en-US" altLang="ko-KR" dirty="0" smtClean="0">
                <a:latin typeface="+mj-lt"/>
              </a:rPr>
              <a:t>the amount of sunshine artificially</a:t>
            </a:r>
            <a:endParaRPr lang="en-US" altLang="ko-KR" dirty="0">
              <a:latin typeface="+mj-lt"/>
            </a:endParaRPr>
          </a:p>
          <a:p>
            <a:endParaRPr lang="en-US" altLang="ko-KR" dirty="0" smtClean="0">
              <a:latin typeface="+mj-lt"/>
            </a:endParaRPr>
          </a:p>
          <a:p>
            <a:r>
              <a:rPr lang="en-US" altLang="ko-KR" dirty="0" smtClean="0">
                <a:latin typeface="+mj-lt"/>
              </a:rPr>
              <a:t>Advantages for the </a:t>
            </a:r>
            <a:r>
              <a:rPr lang="en-US" altLang="ko-KR" dirty="0" smtClean="0"/>
              <a:t>LED </a:t>
            </a:r>
            <a:r>
              <a:rPr lang="en-US" altLang="ko-KR" dirty="0"/>
              <a:t>grow </a:t>
            </a:r>
            <a:r>
              <a:rPr lang="en-US" altLang="ko-KR" dirty="0" smtClean="0"/>
              <a:t>light</a:t>
            </a:r>
            <a:endParaRPr lang="en-US" altLang="ko-KR" dirty="0" smtClean="0">
              <a:latin typeface="+mj-lt"/>
            </a:endParaRPr>
          </a:p>
          <a:p>
            <a:pPr lvl="1"/>
            <a:r>
              <a:rPr lang="en-US" altLang="ko-KR" dirty="0" smtClean="0">
                <a:latin typeface="+mj-lt"/>
              </a:rPr>
              <a:t>Supplying light efficiently</a:t>
            </a:r>
          </a:p>
          <a:p>
            <a:pPr lvl="1"/>
            <a:endParaRPr lang="en-US" altLang="ko-KR" dirty="0" smtClean="0">
              <a:latin typeface="+mj-lt"/>
            </a:endParaRPr>
          </a:p>
          <a:p>
            <a:pPr lvl="1"/>
            <a:r>
              <a:rPr lang="en-US" altLang="ko-KR" dirty="0" smtClean="0">
                <a:latin typeface="+mj-lt"/>
              </a:rPr>
              <a:t>Saving </a:t>
            </a:r>
            <a:r>
              <a:rPr lang="en-US" altLang="ko-KR" dirty="0" smtClean="0">
                <a:latin typeface="+mj-lt"/>
              </a:rPr>
              <a:t>electric energy</a:t>
            </a:r>
          </a:p>
          <a:p>
            <a:pPr lvl="1"/>
            <a:endParaRPr lang="en-US" altLang="ko-KR" dirty="0" smtClean="0">
              <a:latin typeface="+mj-lt"/>
            </a:endParaRPr>
          </a:p>
          <a:p>
            <a:pPr lvl="1"/>
            <a:r>
              <a:rPr lang="en-US" altLang="ko-KR" dirty="0" smtClean="0">
                <a:latin typeface="+mj-lt"/>
              </a:rPr>
              <a:t>Saving </a:t>
            </a:r>
            <a:r>
              <a:rPr lang="en-US" altLang="ko-KR" dirty="0" smtClean="0">
                <a:latin typeface="+mj-lt"/>
              </a:rPr>
              <a:t>household budget</a:t>
            </a:r>
          </a:p>
          <a:p>
            <a:pPr lvl="2"/>
            <a:endParaRPr lang="en-US" altLang="ko-KR" dirty="0" smtClean="0">
              <a:latin typeface="+mj-lt"/>
            </a:endParaRPr>
          </a:p>
          <a:p>
            <a:pPr lvl="1"/>
            <a:r>
              <a:rPr lang="en-US" altLang="ko-KR" dirty="0" smtClean="0">
                <a:latin typeface="+mj-lt"/>
              </a:rPr>
              <a:t>Adding the beauty at home</a:t>
            </a:r>
            <a:endParaRPr lang="en-US" altLang="ko-KR" dirty="0">
              <a:latin typeface="+mj-lt"/>
            </a:endParaRPr>
          </a:p>
          <a:p>
            <a:endParaRPr lang="en-US" altLang="ko-KR" dirty="0">
              <a:latin typeface="+mj-lt"/>
              <a:ea typeface="맑은 고딕" panose="020B0503020000020004" pitchFamily="50" charset="-127"/>
            </a:endParaRPr>
          </a:p>
          <a:p>
            <a:endParaRPr lang="ko-KR" altLang="en-US" dirty="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37169" y="6229099"/>
            <a:ext cx="3754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Comparison between LED </a:t>
            </a:r>
            <a:r>
              <a:rPr lang="en-US" altLang="ko-KR" sz="1400" b="1" dirty="0" smtClean="0"/>
              <a:t>grow light </a:t>
            </a:r>
            <a:r>
              <a:rPr lang="en-US" altLang="ko-KR" sz="1400" b="1" dirty="0" smtClean="0"/>
              <a:t>and </a:t>
            </a:r>
            <a:r>
              <a:rPr lang="en-US" altLang="ko-KR" sz="1400" b="1" dirty="0" smtClean="0"/>
              <a:t>other systems</a:t>
            </a:r>
            <a:endParaRPr lang="ko-KR" altLang="en-US" sz="1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357584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5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Conventional LED system for plant growth</a:t>
            </a:r>
          </a:p>
          <a:p>
            <a:pPr lvl="1"/>
            <a:r>
              <a:rPr lang="en-US" altLang="ko-KR" dirty="0" smtClean="0"/>
              <a:t>Users should control several conditions such as LED wavelength </a:t>
            </a:r>
            <a:br>
              <a:rPr lang="en-US" altLang="ko-KR" dirty="0" smtClean="0"/>
            </a:br>
            <a:r>
              <a:rPr lang="en-US" altLang="ko-KR" dirty="0" smtClean="0"/>
              <a:t>for plant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Difficulty </a:t>
            </a:r>
            <a:r>
              <a:rPr lang="en-US" altLang="ko-KR" dirty="0" smtClean="0"/>
              <a:t>for </a:t>
            </a:r>
            <a:r>
              <a:rPr lang="en-US" altLang="ko-KR" dirty="0" smtClean="0"/>
              <a:t>automation</a:t>
            </a:r>
            <a:endParaRPr lang="en-US" altLang="ko-KR" dirty="0" smtClean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691680" y="5902470"/>
            <a:ext cx="2376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Conventional LED system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5601930" y="5902669"/>
            <a:ext cx="2643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LED controller</a:t>
            </a:r>
            <a:endParaRPr lang="ko-KR" altLang="en-US" sz="1400" b="1" dirty="0"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44" y="3059258"/>
            <a:ext cx="31432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65" y="3429000"/>
            <a:ext cx="3897442" cy="218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 bwMode="auto">
          <a:xfrm>
            <a:off x="2267744" y="3059258"/>
            <a:ext cx="1296144" cy="729782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오른쪽 화살표 6"/>
          <p:cNvSpPr/>
          <p:nvPr/>
        </p:nvSpPr>
        <p:spPr bwMode="auto">
          <a:xfrm rot="2121086">
            <a:off x="3941198" y="3425997"/>
            <a:ext cx="919923" cy="576064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01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IoT</a:t>
            </a:r>
            <a:r>
              <a:rPr lang="en-US" altLang="ko-KR" dirty="0" smtClean="0"/>
              <a:t>-based LED </a:t>
            </a:r>
            <a:r>
              <a:rPr lang="en-US" altLang="ko-KR" dirty="0" smtClean="0"/>
              <a:t>system for plant growth</a:t>
            </a:r>
          </a:p>
          <a:p>
            <a:pPr lvl="1"/>
            <a:r>
              <a:rPr lang="en-US" altLang="ko-KR" dirty="0" smtClean="0"/>
              <a:t>It </a:t>
            </a:r>
            <a:r>
              <a:rPr lang="en-US" altLang="ko-KR" dirty="0" smtClean="0"/>
              <a:t>can control </a:t>
            </a:r>
            <a:r>
              <a:rPr lang="en-US" altLang="ko-KR" dirty="0" smtClean="0"/>
              <a:t>a proper </a:t>
            </a:r>
            <a:r>
              <a:rPr lang="en-US" altLang="ko-KR" dirty="0" smtClean="0"/>
              <a:t>led wavelength automatically checking several sensors around the plant</a:t>
            </a:r>
          </a:p>
          <a:p>
            <a:pPr lvl="1"/>
            <a:r>
              <a:rPr lang="en-US" altLang="ko-KR" dirty="0" smtClean="0"/>
              <a:t>Also, </a:t>
            </a:r>
            <a:r>
              <a:rPr lang="en-US" altLang="ko-KR" dirty="0"/>
              <a:t>plant information </a:t>
            </a:r>
            <a:r>
              <a:rPr lang="en-US" altLang="ko-KR" dirty="0" smtClean="0"/>
              <a:t>can be used</a:t>
            </a:r>
            <a:r>
              <a:rPr lang="en-US" altLang="ko-KR" dirty="0" smtClean="0"/>
              <a:t> for the automatic </a:t>
            </a:r>
            <a:r>
              <a:rPr lang="en-US" altLang="ko-KR" dirty="0" smtClean="0"/>
              <a:t>control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31" y="3356991"/>
            <a:ext cx="162071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85" y="3212976"/>
            <a:ext cx="2390775" cy="165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오른쪽 화살표 4"/>
          <p:cNvSpPr/>
          <p:nvPr/>
        </p:nvSpPr>
        <p:spPr bwMode="auto">
          <a:xfrm>
            <a:off x="6239251" y="3387029"/>
            <a:ext cx="576064" cy="468052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오른쪽 화살표 9"/>
          <p:cNvSpPr/>
          <p:nvPr/>
        </p:nvSpPr>
        <p:spPr bwMode="auto">
          <a:xfrm rot="10800000">
            <a:off x="6228183" y="4166008"/>
            <a:ext cx="576064" cy="468052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39" y="4293095"/>
            <a:ext cx="10287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9" y="3293354"/>
            <a:ext cx="1171747" cy="106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94427"/>
            <a:ext cx="1140774" cy="66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503548" y="5768868"/>
            <a:ext cx="2376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Sensors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619872" y="2905199"/>
            <a:ext cx="2376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Microcontroller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6588224" y="2866338"/>
            <a:ext cx="2376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Grow lights</a:t>
            </a:r>
            <a:endParaRPr lang="ko-KR" altLang="en-US" sz="1400" b="1" dirty="0">
              <a:latin typeface="+mj-ea"/>
              <a:ea typeface="+mj-ea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54" y="5346695"/>
            <a:ext cx="1105669" cy="96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오른쪽 화살표 20"/>
          <p:cNvSpPr/>
          <p:nvPr/>
        </p:nvSpPr>
        <p:spPr bwMode="auto">
          <a:xfrm>
            <a:off x="2987824" y="3423033"/>
            <a:ext cx="576064" cy="468052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오른쪽 화살표 21"/>
          <p:cNvSpPr/>
          <p:nvPr/>
        </p:nvSpPr>
        <p:spPr bwMode="auto">
          <a:xfrm rot="10800000">
            <a:off x="2915817" y="4166009"/>
            <a:ext cx="576064" cy="468052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6" y="4450705"/>
            <a:ext cx="1045652" cy="97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93" y="4458016"/>
            <a:ext cx="951557" cy="77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https://ci3.googleusercontent.com/proxy/Lr0_VqRnvyF2vOrjQxNKfSCnC-RYYlg-k4lj8xK7Xq9dSCPLlV3yXWmeTaZW1i6ttE9bDzHWVJ1QClTO=s0-d-e1-ft#http://pngimg.com/upload/tv_PNG477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815" y="4975465"/>
            <a:ext cx="1817409" cy="12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72" y="5015452"/>
            <a:ext cx="1754107" cy="95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위로 굽은 화살표 6"/>
          <p:cNvSpPr/>
          <p:nvPr/>
        </p:nvSpPr>
        <p:spPr bwMode="auto">
          <a:xfrm rot="5400000">
            <a:off x="3928779" y="4988269"/>
            <a:ext cx="720080" cy="729782"/>
          </a:xfrm>
          <a:prstGeom prst="bentUp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2982392" y="5811963"/>
            <a:ext cx="2376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+mj-ea"/>
                <a:ea typeface="+mj-ea"/>
              </a:rPr>
              <a:t>Monitor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2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924300" y="6473825"/>
            <a:ext cx="1081088" cy="339725"/>
          </a:xfrm>
        </p:spPr>
        <p:txBody>
          <a:bodyPr/>
          <a:lstStyle/>
          <a:p>
            <a:fld id="{F8F1B1EA-02C8-461F-AF7C-B2A05BAAA081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919317"/>
      </p:ext>
    </p:extLst>
  </p:cSld>
  <p:clrMapOvr>
    <a:masterClrMapping/>
  </p:clrMapOvr>
</p:sld>
</file>

<file path=ppt/theme/theme1.xml><?xml version="1.0" encoding="utf-8"?>
<a:theme xmlns:a="http://schemas.openxmlformats.org/drawingml/2006/main" name="패턴인식 발표자료-02">
  <a:themeElements>
    <a:clrScheme name="삼성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사용자 지정 14">
      <a:majorFont>
        <a:latin typeface="Tahoma"/>
        <a:ea typeface="맑은 고딕"/>
        <a:cs typeface=""/>
      </a:majorFont>
      <a:minorFont>
        <a:latin typeface="Tahom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삼성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삼성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삼성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삼성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삼성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삼성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삼성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삼성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삼성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삼성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삼성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삼성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패턴인식 발표자료-02</Template>
  <TotalTime>11725</TotalTime>
  <Words>1899</Words>
  <Application>Microsoft Office PowerPoint</Application>
  <PresentationFormat>화면 슬라이드 쇼(4:3)</PresentationFormat>
  <Paragraphs>516</Paragraphs>
  <Slides>38</Slides>
  <Notes>8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0" baseType="lpstr">
      <vt:lpstr>패턴인식 발표자료-02</vt:lpstr>
      <vt:lpstr>수식</vt:lpstr>
      <vt:lpstr>Intelligent LED Brightness Control System Using Internet-of-Things Technology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Components of system</vt:lpstr>
      <vt:lpstr>Concept of system</vt:lpstr>
      <vt:lpstr>Proposed algorithm</vt:lpstr>
      <vt:lpstr>Proposed algorithm</vt:lpstr>
      <vt:lpstr>Proposed algorithm</vt:lpstr>
      <vt:lpstr>Proposed algorithm</vt:lpstr>
      <vt:lpstr>Proposed algorithm</vt:lpstr>
      <vt:lpstr>Proposed algorithm</vt:lpstr>
      <vt:lpstr>Simulation environment</vt:lpstr>
      <vt:lpstr>Simulation environment</vt:lpstr>
      <vt:lpstr>Simulation results</vt:lpstr>
      <vt:lpstr>Simulation results</vt:lpstr>
      <vt:lpstr>Simulation results</vt:lpstr>
      <vt:lpstr>Simulation results</vt:lpstr>
      <vt:lpstr>Motivation</vt:lpstr>
      <vt:lpstr>Motivation</vt:lpstr>
      <vt:lpstr>Pre-processing</vt:lpstr>
      <vt:lpstr>Main processing</vt:lpstr>
      <vt:lpstr>Main processing</vt:lpstr>
      <vt:lpstr>Main processing</vt:lpstr>
      <vt:lpstr>Main processing</vt:lpstr>
      <vt:lpstr>Main processing</vt:lpstr>
      <vt:lpstr>Main processing</vt:lpstr>
      <vt:lpstr>Simulation results</vt:lpstr>
      <vt:lpstr>Simulation results</vt:lpstr>
      <vt:lpstr>Simulation results</vt:lpstr>
      <vt:lpstr>Simulation results</vt:lpstr>
      <vt:lpstr>Simulation results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기반 LED 조명 효율 향상을 위한 방열용 팬 제어 시뮬레이션</dc:title>
  <dc:creator>송우</dc:creator>
  <cp:lastModifiedBy>com</cp:lastModifiedBy>
  <cp:revision>272</cp:revision>
  <dcterms:created xsi:type="dcterms:W3CDTF">2015-05-22T07:09:27Z</dcterms:created>
  <dcterms:modified xsi:type="dcterms:W3CDTF">2015-07-11T13:22:00Z</dcterms:modified>
</cp:coreProperties>
</file>