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74" r:id="rId5"/>
    <p:sldId id="258" r:id="rId6"/>
    <p:sldId id="259" r:id="rId7"/>
    <p:sldId id="261" r:id="rId8"/>
    <p:sldId id="276" r:id="rId9"/>
    <p:sldId id="262" r:id="rId10"/>
    <p:sldId id="277" r:id="rId11"/>
    <p:sldId id="264" r:id="rId12"/>
    <p:sldId id="265" r:id="rId13"/>
    <p:sldId id="266" r:id="rId14"/>
    <p:sldId id="275" r:id="rId15"/>
    <p:sldId id="267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29157" autoAdjust="0"/>
    <p:restoredTop sz="93645" autoAdjust="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780" y="-8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3" Type="http://schemas.openxmlformats.org/officeDocument/2006/relationships/slide" Target="slides/slide4.xml"/><Relationship Id="rId7" Type="http://schemas.openxmlformats.org/officeDocument/2006/relationships/slide" Target="slides/slide10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5" Type="http://schemas.openxmlformats.org/officeDocument/2006/relationships/slide" Target="slides/slide6.xml"/><Relationship Id="rId10" Type="http://schemas.openxmlformats.org/officeDocument/2006/relationships/slide" Target="slides/slide16.xml"/><Relationship Id="rId4" Type="http://schemas.openxmlformats.org/officeDocument/2006/relationships/slide" Target="slides/slide5.xml"/><Relationship Id="rId9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74EC3A-7637-4FE4-9F23-ECF6A4F561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E564F02D-5FC7-4305-9C5A-6C2D30B068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EB4C00-6086-4A69-A6EC-C74DED0E2541}" type="slidenum">
              <a:rPr lang="en-US"/>
              <a:pPr/>
              <a:t>1</a:t>
            </a:fld>
            <a:endParaRPr lang="en-US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612475-6A32-4281-987B-801F30978002}" type="slidenum">
              <a:rPr lang="en-US"/>
              <a:pPr/>
              <a:t>10</a:t>
            </a:fld>
            <a:endParaRPr lang="en-US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300362-3F09-41DE-A738-146A5EB09055}" type="slidenum">
              <a:rPr lang="en-US"/>
              <a:pPr/>
              <a:t>11</a:t>
            </a:fld>
            <a:endParaRPr lang="en-US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BFA86F-58B6-4DD5-BC7F-12879BF6F511}" type="slidenum">
              <a:rPr lang="en-US"/>
              <a:pPr/>
              <a:t>12</a:t>
            </a:fld>
            <a:endParaRPr lang="en-US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39070B-64D9-4C2B-8346-E87912C9410D}" type="slidenum">
              <a:rPr lang="en-US"/>
              <a:pPr/>
              <a:t>13</a:t>
            </a:fld>
            <a:endParaRPr lang="en-US"/>
          </a:p>
        </p:txBody>
      </p:sp>
      <p:sp>
        <p:nvSpPr>
          <p:cNvPr id="5632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54B6D3-7862-41ED-896B-07F053DD2475}" type="slidenum">
              <a:rPr lang="en-US"/>
              <a:pPr/>
              <a:t>14</a:t>
            </a:fld>
            <a:endParaRPr lang="en-US"/>
          </a:p>
        </p:txBody>
      </p:sp>
      <p:sp>
        <p:nvSpPr>
          <p:cNvPr id="33793" name="Rectangle 1025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1026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8D6690-51B6-4359-8B48-1B33724F9997}" type="slidenum">
              <a:rPr lang="en-US"/>
              <a:pPr/>
              <a:t>15</a:t>
            </a:fld>
            <a:endParaRPr lang="en-US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5D3A7B-1B9B-4793-81C2-36B15E4DCB5E}" type="slidenum">
              <a:rPr lang="en-US"/>
              <a:pPr/>
              <a:t>16</a:t>
            </a:fld>
            <a:endParaRPr lang="en-US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0CD7EE-7224-430C-AF1F-82820F260471}" type="slidenum">
              <a:rPr lang="en-US"/>
              <a:pPr/>
              <a:t>17</a:t>
            </a:fld>
            <a:endParaRPr lang="en-US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90F91A-F9C7-4DD0-AD18-D9E285061465}" type="slidenum">
              <a:rPr lang="en-US"/>
              <a:pPr/>
              <a:t>18</a:t>
            </a:fld>
            <a:endParaRPr lang="en-US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699B5F-F601-4AA9-A6EA-0D46A8C80407}" type="slidenum">
              <a:rPr lang="en-US"/>
              <a:pPr/>
              <a:t>2</a:t>
            </a:fld>
            <a:endParaRPr lang="en-US"/>
          </a:p>
        </p:txBody>
      </p:sp>
      <p:sp>
        <p:nvSpPr>
          <p:cNvPr id="23553" name="Rectangle 1025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1026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37CCD8-869E-4CFF-9BFF-F0866F721F1A}" type="slidenum">
              <a:rPr lang="en-US"/>
              <a:pPr/>
              <a:t>3</a:t>
            </a:fld>
            <a:endParaRPr lang="en-US"/>
          </a:p>
        </p:txBody>
      </p:sp>
      <p:sp>
        <p:nvSpPr>
          <p:cNvPr id="54274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1C0C53-7F1E-484B-9F16-444297F839FD}" type="slidenum">
              <a:rPr lang="en-US"/>
              <a:pPr/>
              <a:t>4</a:t>
            </a:fld>
            <a:endParaRPr lang="en-US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EE4F00-6A81-4DF0-82F3-B7D2779BB9ED}" type="slidenum">
              <a:rPr lang="en-US"/>
              <a:pPr/>
              <a:t>5</a:t>
            </a:fld>
            <a:endParaRPr lang="en-US"/>
          </a:p>
        </p:txBody>
      </p:sp>
      <p:sp>
        <p:nvSpPr>
          <p:cNvPr id="25601" name="Rectangle 1025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1026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20BCEF-E66C-4ADD-B5A8-F25F23622EE3}" type="slidenum">
              <a:rPr lang="en-US"/>
              <a:pPr/>
              <a:t>6</a:t>
            </a:fld>
            <a:endParaRPr lang="en-US"/>
          </a:p>
        </p:txBody>
      </p:sp>
      <p:sp>
        <p:nvSpPr>
          <p:cNvPr id="27649" name="Rectangle 1025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1026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91EDE6-175B-4CB4-A489-C852AF69CAD3}" type="slidenum">
              <a:rPr lang="en-US"/>
              <a:pPr/>
              <a:t>7</a:t>
            </a:fld>
            <a:endParaRPr lang="en-US"/>
          </a:p>
        </p:txBody>
      </p:sp>
      <p:sp>
        <p:nvSpPr>
          <p:cNvPr id="58370" name="Rectangle 1026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1027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888B89-9D13-4094-9555-46E274B71593}" type="slidenum">
              <a:rPr lang="en-US"/>
              <a:pPr/>
              <a:t>8</a:t>
            </a:fld>
            <a:endParaRPr lang="en-US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C8A10C-07D0-43C6-B92D-4285FD80E4F1}" type="slidenum">
              <a:rPr lang="en-US"/>
              <a:pPr/>
              <a:t>9</a:t>
            </a:fld>
            <a:endParaRPr lang="en-US"/>
          </a:p>
        </p:txBody>
      </p:sp>
      <p:sp>
        <p:nvSpPr>
          <p:cNvPr id="6041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8452FF-6907-403D-A9B6-19F671E763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D4D483-8B2C-4D14-83CB-92DAFC8517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1513" cy="5629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29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44B5B3-B961-4B7E-969D-57B742F8F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0813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172200"/>
            <a:ext cx="190341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172200"/>
            <a:ext cx="289401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172200"/>
            <a:ext cx="1903413" cy="457200"/>
          </a:xfrm>
        </p:spPr>
        <p:txBody>
          <a:bodyPr/>
          <a:lstStyle>
            <a:lvl1pPr>
              <a:defRPr/>
            </a:lvl1pPr>
          </a:lstStyle>
          <a:p>
            <a:fld id="{56BA0675-F15F-43BD-B9EE-B3B2B0983B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68E79D-E073-4D48-8B41-F882E9AF1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1DE87E-D065-491F-BE83-87C18DE62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1D9BE1-0572-4767-8925-7702F8D363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2E569D-FE99-480F-AA92-EC70F687A9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A0FA69-703B-401D-A172-BAE036B30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088FE0-B698-4843-91DE-6163CB161A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37B422-1918-443B-8C93-00D1615747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88ADD9-971C-4B66-A30F-CDD1B34D8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A8D2B3-0FB3-4930-8BFB-B2C11915E3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7B8396-9B21-4DDA-A699-17BFDFA73B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233F31-BCE5-4805-996E-C0428DF8E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65138"/>
            <a:ext cx="2055813" cy="5664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5138"/>
            <a:ext cx="6019800" cy="5664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FB5A96-0C3F-4EA0-8EFD-1CFC551E46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5138"/>
            <a:ext cx="7770813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1722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1722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1722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0C7A4BED-DE89-4356-BA93-391A01ACF1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A6DA03-0B8F-4ED7-B430-C9B9C5EAF2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C62D25-5847-430B-82A8-3CFD395C7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C473AD-D3BC-49B8-843A-7E724713F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BC3222-654F-4E63-AE4D-7061236AE8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58D8D5-0072-4336-B217-BF417F5345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E8CF24-5504-4369-BEE9-8ED1BEBC72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8E9783-A46F-4D29-8278-05922A1A70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0813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172200"/>
            <a:ext cx="19034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172200"/>
            <a:ext cx="28940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172200"/>
            <a:ext cx="19034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D73A119-0971-41D8-9A5D-7C86610752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Times New Roman" pitchFamily="18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Times New Roman" pitchFamily="18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Times New Roman" pitchFamily="18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Times New Roman" pitchFamily="18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Times New Roman" pitchFamily="18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Times New Roman" pitchFamily="18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Times New Roman" pitchFamily="18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Times New Roman" pitchFamily="18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65138"/>
            <a:ext cx="7770813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1722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1722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1722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cs typeface="Arial Unicode MS" charset="0"/>
              </a:defRPr>
            </a:lvl1pPr>
          </a:lstStyle>
          <a:p>
            <a:fld id="{EA3B422B-9BF4-4C3E-A74E-16918833F4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Times New Roman" pitchFamily="18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Times New Roman" pitchFamily="18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Times New Roman" pitchFamily="18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Times New Roman" pitchFamily="18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Times New Roman" pitchFamily="18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Times New Roman" pitchFamily="18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Times New Roman" pitchFamily="18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Times New Roman" pitchFamily="18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2743200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>
                <a:solidFill>
                  <a:srgbClr val="FFFFFF"/>
                </a:solidFill>
              </a:rPr>
              <a:t>Improving Innovative Mathematical Model for </a:t>
            </a:r>
            <a:r>
              <a:rPr lang="en-US" sz="4800" b="1">
                <a:solidFill>
                  <a:srgbClr val="FF3300"/>
                </a:solidFill>
              </a:rPr>
              <a:t>Earthquake</a:t>
            </a:r>
            <a:r>
              <a:rPr lang="en-US" sz="4800" b="1">
                <a:solidFill>
                  <a:srgbClr val="FFFFFF"/>
                </a:solidFill>
              </a:rPr>
              <a:t> Prediction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09600" y="3505200"/>
            <a:ext cx="8153400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algn="ctr">
              <a:spcBef>
                <a:spcPts val="900"/>
              </a:spcBef>
              <a:buClrTx/>
              <a:buSzPct val="8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latin typeface="Verdana" pitchFamily="34" charset="0"/>
              </a:rPr>
              <a:t>By: Suganth Kannan</a:t>
            </a:r>
          </a:p>
          <a:p>
            <a:pPr algn="ctr">
              <a:spcBef>
                <a:spcPts val="900"/>
              </a:spcBef>
              <a:buClrTx/>
              <a:buSzPct val="8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latin typeface="Verdana" pitchFamily="34" charset="0"/>
              </a:rPr>
              <a:t>President, MathforUS LLC </a:t>
            </a:r>
          </a:p>
          <a:p>
            <a:pPr algn="ctr">
              <a:spcBef>
                <a:spcPts val="900"/>
              </a:spcBef>
              <a:buClrTx/>
              <a:buSzPct val="8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latin typeface="Verdana" pitchFamily="34" charset="0"/>
              </a:rPr>
              <a:t>Florida, USA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838200"/>
            <a:ext cx="8229600" cy="3124200"/>
          </a:xfrm>
          <a:ln/>
        </p:spPr>
        <p:txBody>
          <a:bodyPr/>
          <a:lstStyle/>
          <a:p>
            <a:pPr marL="341313" indent="-341313"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</a:rPr>
              <a:t>Using NEIC database, earthquake data collected in KML files</a:t>
            </a:r>
          </a:p>
          <a:p>
            <a:pPr marL="341313" indent="-341313"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</a:rPr>
              <a:t>Analyzed using Spatial connection model – Based on logical assumption that all earthquakes in a fault zone are related to one another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-46038"/>
            <a:ext cx="4876800" cy="701676"/>
          </a:xfrm>
          <a:noFill/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>
                <a:solidFill>
                  <a:srgbClr val="FFFFFF"/>
                </a:solidFill>
              </a:rPr>
              <a:t> 	Procedure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890713" y="1347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graphicFrame>
        <p:nvGraphicFramePr>
          <p:cNvPr id="68608" name="Object 0"/>
          <p:cNvGraphicFramePr>
            <a:graphicFrameLocks noChangeAspect="1"/>
          </p:cNvGraphicFramePr>
          <p:nvPr/>
        </p:nvGraphicFramePr>
        <p:xfrm>
          <a:off x="2743200" y="4102100"/>
          <a:ext cx="3429000" cy="2755900"/>
        </p:xfrm>
        <a:graphic>
          <a:graphicData uri="http://schemas.openxmlformats.org/presentationml/2006/ole">
            <p:oleObj spid="_x0000_s68608" name="Bitmap Image" r:id="rId4" imgW="5971429" imgH="4800000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-557213"/>
            <a:ext cx="3048000" cy="17986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</a:rPr>
              <a:t/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  </a:t>
            </a:r>
            <a:r>
              <a:rPr lang="en-US" sz="4000" b="1">
                <a:solidFill>
                  <a:srgbClr val="FFFFFF"/>
                </a:solidFill>
              </a:rPr>
              <a:t>Procedure</a:t>
            </a:r>
            <a:r>
              <a:rPr lang="en-US" sz="4000">
                <a:solidFill>
                  <a:srgbClr val="FFFFFF"/>
                </a:solidFill>
              </a:rPr>
              <a:t> </a:t>
            </a:r>
            <a:r>
              <a:rPr lang="en-US" sz="3600">
                <a:solidFill>
                  <a:srgbClr val="FFFFFF"/>
                </a:solidFill>
              </a:rPr>
              <a:t>      		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609600"/>
            <a:ext cx="7848600" cy="2819400"/>
          </a:xfrm>
          <a:ln/>
        </p:spPr>
        <p:txBody>
          <a:bodyPr/>
          <a:lstStyle/>
          <a:p>
            <a:pPr marL="341313" indent="-341313"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latin typeface="Microsoft Sans Serif" pitchFamily="34" charset="0"/>
              </a:rPr>
              <a:t>Range Identifier Function </a:t>
            </a:r>
          </a:p>
          <a:p>
            <a:pPr marL="341313" indent="-341313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latin typeface="Microsoft Sans Serif" pitchFamily="34" charset="0"/>
              </a:rPr>
              <a:t>	f(ri) = {[x1 * time lag 2] / [ Cos(ϴ) * x2 * time lag 1]}</a:t>
            </a:r>
          </a:p>
          <a:p>
            <a:pPr marL="341313" indent="-341313"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latin typeface="Microsoft Sans Serif" pitchFamily="34" charset="0"/>
              </a:rPr>
              <a:t>Relationship exists based on Angle, Distance, and Time</a:t>
            </a:r>
          </a:p>
          <a:p>
            <a:pPr marL="341313" indent="-341313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latin typeface="Microsoft Sans Serif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810000"/>
            <a:ext cx="4800600" cy="2479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>
                <a:solidFill>
                  <a:srgbClr val="FFFFFF"/>
                </a:solidFill>
              </a:rPr>
              <a:t>Procedure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914400"/>
            <a:ext cx="7772400" cy="5181600"/>
          </a:xfrm>
          <a:ln/>
        </p:spPr>
        <p:txBody>
          <a:bodyPr/>
          <a:lstStyle/>
          <a:p>
            <a:pPr marL="341313" indent="-341313"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latin typeface="Microsoft Sans Serif" pitchFamily="34" charset="0"/>
              </a:rPr>
              <a:t>Poisson Distribution operation</a:t>
            </a:r>
            <a:r>
              <a:rPr lang="en-US" sz="3600">
                <a:latin typeface="Microsoft Sans Serif" pitchFamily="34" charset="0"/>
              </a:rPr>
              <a:t> </a:t>
            </a:r>
            <a:r>
              <a:rPr lang="en-US">
                <a:latin typeface="Microsoft Sans Serif" pitchFamily="34" charset="0"/>
              </a:rPr>
              <a:t>applied for all Pri values</a:t>
            </a:r>
          </a:p>
          <a:p>
            <a:pPr marL="341313" indent="-341313"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latin typeface="Microsoft Sans Serif" pitchFamily="34" charset="0"/>
              </a:rPr>
              <a:t>Utilizing Distance Factor, Pri value for set is determined</a:t>
            </a:r>
          </a:p>
        </p:txBody>
      </p:sp>
      <p:graphicFrame>
        <p:nvGraphicFramePr>
          <p:cNvPr id="69632" name="Object 0"/>
          <p:cNvGraphicFramePr>
            <a:graphicFrameLocks noChangeAspect="1"/>
          </p:cNvGraphicFramePr>
          <p:nvPr/>
        </p:nvGraphicFramePr>
        <p:xfrm>
          <a:off x="2209800" y="3168650"/>
          <a:ext cx="5257800" cy="3689350"/>
        </p:xfrm>
        <a:graphic>
          <a:graphicData uri="http://schemas.openxmlformats.org/presentationml/2006/ole">
            <p:oleObj spid="_x0000_s69632" name="Bitmap Image" r:id="rId4" imgW="7763959" imgH="5447619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>
                <a:solidFill>
                  <a:srgbClr val="FFFFFF"/>
                </a:solidFill>
              </a:rPr>
              <a:t>Procedure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772400" cy="5181600"/>
          </a:xfrm>
          <a:ln/>
        </p:spPr>
        <p:txBody>
          <a:bodyPr/>
          <a:lstStyle/>
          <a:p>
            <a:pPr marL="341313" indent="-341313"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latin typeface="Microsoft Sans Serif" pitchFamily="34" charset="0"/>
              </a:rPr>
              <a:t>Exponential Distribution operation</a:t>
            </a:r>
            <a:r>
              <a:rPr lang="en-US" sz="3600">
                <a:latin typeface="Microsoft Sans Serif" pitchFamily="34" charset="0"/>
              </a:rPr>
              <a:t> </a:t>
            </a:r>
            <a:r>
              <a:rPr lang="en-US">
                <a:latin typeface="Microsoft Sans Serif" pitchFamily="34" charset="0"/>
              </a:rPr>
              <a:t>applied for all Range Identifier values</a:t>
            </a:r>
          </a:p>
          <a:p>
            <a:pPr marL="341313" indent="-341313"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latin typeface="Microsoft Sans Serif" pitchFamily="34" charset="0"/>
              </a:rPr>
              <a:t>Utilizing Distance Factor, Exponential value for fault zone is determined</a:t>
            </a:r>
          </a:p>
        </p:txBody>
      </p:sp>
      <p:graphicFrame>
        <p:nvGraphicFramePr>
          <p:cNvPr id="70656" name="Object 0"/>
          <p:cNvGraphicFramePr>
            <a:graphicFrameLocks noChangeAspect="1"/>
          </p:cNvGraphicFramePr>
          <p:nvPr/>
        </p:nvGraphicFramePr>
        <p:xfrm>
          <a:off x="1905000" y="3246438"/>
          <a:ext cx="5334000" cy="3611562"/>
        </p:xfrm>
        <a:graphic>
          <a:graphicData uri="http://schemas.openxmlformats.org/presentationml/2006/ole">
            <p:oleObj spid="_x0000_s70656" name="Bitmap Image" r:id="rId4" imgW="7763959" imgH="5257143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373063"/>
            <a:ext cx="3352800" cy="701675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>
                <a:solidFill>
                  <a:srgbClr val="FFFFFF"/>
                </a:solidFill>
              </a:rPr>
              <a:t>Results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604963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0" y="1600200"/>
          <a:ext cx="9144000" cy="2819400"/>
        </p:xfrm>
        <a:graphic>
          <a:graphicData uri="http://schemas.openxmlformats.org/presentationml/2006/ole">
            <p:oleObj spid="_x0000_s15364" r:id="rId4" imgW="7505755" imgH="1595449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FFFFFF"/>
                </a:solidFill>
              </a:rPr>
              <a:t>Discussion-Interpretation of Results</a:t>
            </a:r>
          </a:p>
        </p:txBody>
      </p:sp>
      <p:sp>
        <p:nvSpPr>
          <p:cNvPr id="17410" name="Rectangle 2"/>
          <p:cNvSpPr>
            <a:spLocks noChangeArrowheads="1"/>
          </p:cNvSpPr>
          <p:nvPr>
            <p:ph type="body" idx="1"/>
          </p:nvPr>
        </p:nvSpPr>
        <p:spPr>
          <a:xfrm>
            <a:off x="304800" y="838200"/>
            <a:ext cx="8229600" cy="236220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900"/>
              </a:spcBef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>
                <a:latin typeface="Microsoft Sans Serif" pitchFamily="34" charset="0"/>
              </a:rPr>
              <a:t>Fault zones have identifiable patterns in a predictable fashion</a:t>
            </a:r>
          </a:p>
          <a:p>
            <a:pPr marL="341313" indent="-341313">
              <a:lnSpc>
                <a:spcPct val="90000"/>
              </a:lnSpc>
              <a:spcBef>
                <a:spcPts val="900"/>
              </a:spcBef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>
                <a:latin typeface="Microsoft Sans Serif" pitchFamily="34" charset="0"/>
              </a:rPr>
              <a:t>Future Predictions can be made using the improved model</a:t>
            </a:r>
          </a:p>
        </p:txBody>
      </p:sp>
      <p:graphicFrame>
        <p:nvGraphicFramePr>
          <p:cNvPr id="71680" name="Object 0"/>
          <p:cNvGraphicFramePr>
            <a:graphicFrameLocks noChangeAspect="1"/>
          </p:cNvGraphicFramePr>
          <p:nvPr/>
        </p:nvGraphicFramePr>
        <p:xfrm>
          <a:off x="533400" y="3810000"/>
          <a:ext cx="3429000" cy="2755900"/>
        </p:xfrm>
        <a:graphic>
          <a:graphicData uri="http://schemas.openxmlformats.org/presentationml/2006/ole">
            <p:oleObj spid="_x0000_s71680" name="Bitmap Image" r:id="rId4" imgW="5971429" imgH="4800000" progId="Paint.Picture">
              <p:embed/>
            </p:oleObj>
          </a:graphicData>
        </a:graphic>
      </p:graphicFrame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5562600" y="3581400"/>
          <a:ext cx="3101975" cy="3048000"/>
        </p:xfrm>
        <a:graphic>
          <a:graphicData uri="http://schemas.openxmlformats.org/presentationml/2006/ole">
            <p:oleObj spid="_x0000_s71681" name="Bitmap Image" r:id="rId5" imgW="5458587" imgH="5761905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09600" y="228600"/>
            <a:ext cx="7772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</a:rPr>
              <a:t>Significance of Study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1219200"/>
            <a:ext cx="8763000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900"/>
              </a:spcBef>
              <a:buClr>
                <a:schemeClr val="bg1"/>
              </a:buClr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b="1">
                <a:solidFill>
                  <a:srgbClr val="FFFFFF"/>
                </a:solidFill>
                <a:latin typeface="Microsoft Sans Serif" pitchFamily="34" charset="0"/>
              </a:rPr>
              <a:t> Major Improvement</a:t>
            </a:r>
          </a:p>
          <a:p>
            <a:pPr>
              <a:spcBef>
                <a:spcPts val="900"/>
              </a:spcBef>
              <a:buClr>
                <a:schemeClr val="bg1"/>
              </a:buClr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600" b="1">
              <a:solidFill>
                <a:srgbClr val="FFFFFF"/>
              </a:solidFill>
              <a:latin typeface="Microsoft Sans Serif" pitchFamily="34" charset="0"/>
            </a:endParaRPr>
          </a:p>
          <a:p>
            <a:pPr>
              <a:spcBef>
                <a:spcPts val="900"/>
              </a:spcBef>
              <a:buClr>
                <a:schemeClr val="bg1"/>
              </a:buClr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b="1">
                <a:solidFill>
                  <a:srgbClr val="FFFFFF"/>
                </a:solidFill>
                <a:latin typeface="Microsoft Sans Serif" pitchFamily="34" charset="0"/>
              </a:rPr>
              <a:t> Greater accuracy in combination</a:t>
            </a:r>
          </a:p>
          <a:p>
            <a:pPr>
              <a:spcBef>
                <a:spcPts val="900"/>
              </a:spcBef>
              <a:buClr>
                <a:schemeClr val="bg1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b="1">
                <a:solidFill>
                  <a:srgbClr val="FFFFFF"/>
                </a:solidFill>
                <a:latin typeface="Microsoft Sans Serif" pitchFamily="34" charset="0"/>
              </a:rPr>
              <a:t> </a:t>
            </a:r>
          </a:p>
          <a:p>
            <a:pPr>
              <a:spcBef>
                <a:spcPts val="900"/>
              </a:spcBef>
              <a:buClr>
                <a:schemeClr val="bg1"/>
              </a:buClr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b="1">
                <a:solidFill>
                  <a:srgbClr val="FFFFFF"/>
                </a:solidFill>
                <a:latin typeface="Microsoft Sans Serif" pitchFamily="34" charset="0"/>
              </a:rPr>
              <a:t> FEMA can allocate necessary resources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>
                <a:solidFill>
                  <a:srgbClr val="FFFFFF"/>
                </a:solidFill>
              </a:rPr>
              <a:t>Applications and Future Research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7772400" cy="5006975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</a:rPr>
              <a:t>Save millions</a:t>
            </a:r>
            <a:r>
              <a:rPr lang="en-US"/>
              <a:t> of live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</a:rPr>
              <a:t>s by creating an evacuation timeframe</a:t>
            </a:r>
          </a:p>
          <a:p>
            <a:pPr marL="341313" indent="-341313">
              <a:lnSpc>
                <a:spcPct val="90000"/>
              </a:lnSpc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</a:rPr>
              <a:t>Fewe</a:t>
            </a:r>
            <a:r>
              <a:rPr lang="en-US">
                <a:latin typeface="Microsoft Sans Serif" pitchFamily="34" charset="0"/>
              </a:rPr>
              <a:t>r Insurance claim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</a:rPr>
              <a:t>s</a:t>
            </a:r>
          </a:p>
          <a:p>
            <a:pPr marL="341313" indent="-341313">
              <a:lnSpc>
                <a:spcPct val="90000"/>
              </a:lnSpc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</a:rPr>
              <a:t>Save money for various industries</a:t>
            </a:r>
          </a:p>
          <a:p>
            <a:pPr marL="341313" indent="-341313">
              <a:lnSpc>
                <a:spcPct val="90000"/>
              </a:lnSpc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latin typeface="Microsoft Sans Serif" pitchFamily="34" charset="0"/>
              </a:rPr>
              <a:t>Potentially could save billions of $$$$  for economy.</a:t>
            </a:r>
          </a:p>
          <a:p>
            <a:pPr marL="341313" indent="-341313">
              <a:lnSpc>
                <a:spcPct val="90000"/>
              </a:lnSpc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latin typeface="Microsoft Sans Serif" pitchFamily="34" charset="0"/>
              </a:rPr>
              <a:t>Team up with Leading Seismology Departments and utilize developed software</a:t>
            </a:r>
          </a:p>
          <a:p>
            <a:pPr marL="341313" indent="-341313">
              <a:lnSpc>
                <a:spcPct val="90000"/>
              </a:lnSpc>
              <a:buClr>
                <a:srgbClr val="FFFFFF"/>
              </a:buClr>
              <a:buFont typeface="Microsoft Sans Serif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latin typeface="Microsoft Sans Serif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>
          <a:xfrm>
            <a:off x="685800" y="2209800"/>
            <a:ext cx="8001000" cy="29718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</a:rPr>
              <a:t>Thank You for listening to my Presentation. 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/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Are there any questions?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733800" y="228600"/>
            <a:ext cx="2057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Q &amp; A?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457200"/>
            <a:ext cx="5105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>
                <a:solidFill>
                  <a:srgbClr val="FFFFFF"/>
                </a:solidFill>
              </a:rPr>
              <a:t>	Objective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438400"/>
            <a:ext cx="7772400" cy="2971800"/>
          </a:xfrm>
          <a:ln/>
        </p:spPr>
        <p:txBody>
          <a:bodyPr/>
          <a:lstStyle/>
          <a:p>
            <a:pPr indent="-341313">
              <a:lnSpc>
                <a:spcPct val="90000"/>
              </a:lnSpc>
              <a:spcBef>
                <a:spcPts val="11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4000" i="1">
                <a:latin typeface="Microsoft Sans Serif" pitchFamily="34" charset="0"/>
              </a:rPr>
              <a:t>The objective of this research is to improve upon a previously developed Innovative Mathematical Model for Earthquake Prediction.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FFFFFF"/>
                </a:solidFill>
              </a:rPr>
              <a:t>Background Research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481513"/>
          </a:xfrm>
          <a:ln/>
        </p:spPr>
        <p:txBody>
          <a:bodyPr/>
          <a:lstStyle/>
          <a:p>
            <a:pPr marL="341313" indent="-341313">
              <a:spcBef>
                <a:spcPct val="0"/>
              </a:spcBef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b="0"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</a:rPr>
              <a:t>M8-algorithm</a:t>
            </a:r>
          </a:p>
          <a:p>
            <a:pPr marL="341313" indent="-341313">
              <a:spcBef>
                <a:spcPct val="0"/>
              </a:spcBef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b="0"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</a:rPr>
              <a:t>Vapor theory and the earthquake cloud for prediction</a:t>
            </a:r>
          </a:p>
          <a:p>
            <a:pPr marL="341313" indent="-341313">
              <a:spcBef>
                <a:spcPct val="0"/>
              </a:spcBef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b="0"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</a:rPr>
              <a:t>Geoelectrical signals near Wak-Air and Boe-Air Dipoles during Izu Island Earthquake cluster</a:t>
            </a:r>
          </a:p>
          <a:p>
            <a:pPr marL="341313" indent="-341313">
              <a:spcBef>
                <a:spcPct val="0"/>
              </a:spcBef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600" b="0"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FFFFFF"/>
                </a:solidFill>
              </a:rPr>
              <a:t>Background Research </a:t>
            </a:r>
          </a:p>
        </p:txBody>
      </p:sp>
      <p:sp>
        <p:nvSpPr>
          <p:cNvPr id="6146" name="Rectangle 2"/>
          <p:cNvSpPr>
            <a:spLocks noChangeArrowheads="1"/>
          </p:cNvSpPr>
          <p:nvPr>
            <p:ph type="body" idx="1"/>
          </p:nvPr>
        </p:nvSpPr>
        <p:spPr>
          <a:xfrm>
            <a:off x="304800" y="1981200"/>
            <a:ext cx="8458200" cy="4481513"/>
          </a:xfrm>
          <a:ln/>
        </p:spPr>
        <p:txBody>
          <a:bodyPr/>
          <a:lstStyle/>
          <a:p>
            <a:pPr marL="341313" indent="-341313">
              <a:spcBef>
                <a:spcPct val="0"/>
              </a:spcBef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b="0"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</a:rPr>
              <a:t>Richter Scale - Logarithmic </a:t>
            </a:r>
          </a:p>
          <a:p>
            <a:pPr marL="341313" indent="-341313">
              <a:spcBef>
                <a:spcPct val="0"/>
              </a:spcBef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600" b="0"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</a:endParaRPr>
          </a:p>
          <a:p>
            <a:pPr marL="341313" indent="-341313">
              <a:spcBef>
                <a:spcPct val="0"/>
              </a:spcBef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b="0"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</a:rPr>
              <a:t>Epicenter – Point on surface above origin of earthquake </a:t>
            </a:r>
          </a:p>
          <a:p>
            <a:pPr marL="341313" indent="-341313">
              <a:spcBef>
                <a:spcPct val="0"/>
              </a:spcBef>
              <a:buClr>
                <a:srgbClr val="FFFFFF"/>
              </a:buClr>
              <a:buFont typeface="Microsoft Sans Serif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600" b="0"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</a:endParaRPr>
          </a:p>
          <a:p>
            <a:pPr marL="341313" indent="-341313">
              <a:spcBef>
                <a:spcPct val="0"/>
              </a:spcBef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b="0"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</a:rPr>
              <a:t>Intensity - Depends on distance from epicenter and earthquake’s magnitude  </a:t>
            </a:r>
          </a:p>
          <a:p>
            <a:pPr marL="341313" indent="-341313">
              <a:spcBef>
                <a:spcPct val="0"/>
              </a:spcBef>
              <a:buClr>
                <a:srgbClr val="FFFFFF"/>
              </a:buClr>
              <a:buFont typeface="Microsoft Sans Serif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600" b="0"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body"/>
          </p:nvPr>
        </p:nvSpPr>
        <p:spPr>
          <a:xfrm>
            <a:off x="0" y="914400"/>
            <a:ext cx="8915400" cy="5380038"/>
          </a:xfrm>
          <a:ln/>
        </p:spPr>
        <p:txBody>
          <a:bodyPr anchor="t"/>
          <a:lstStyle/>
          <a:p>
            <a:pPr marL="341313" indent="-341313">
              <a:spcBef>
                <a:spcPts val="900"/>
              </a:spcBef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>
                <a:solidFill>
                  <a:srgbClr val="FFFFFF"/>
                </a:solidFill>
                <a:effectLst/>
              </a:rPr>
              <a:t>Spanish Researcher Earthquake Correlation Theory and Magnet Theory</a:t>
            </a: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>
                <a:solidFill>
                  <a:srgbClr val="FFFFFF"/>
                </a:solidFill>
                <a:effectLst/>
              </a:rPr>
              <a:t>Low levels of Dilatancy before major earthquakes</a:t>
            </a:r>
            <a:r>
              <a:rPr lang="en-US" sz="3200">
                <a:solidFill>
                  <a:srgbClr val="FFFFFF"/>
                </a:solidFill>
                <a:effectLst/>
              </a:rPr>
              <a:t> </a:t>
            </a: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>
                <a:solidFill>
                  <a:srgbClr val="FFFFFF"/>
                </a:solidFill>
                <a:effectLst/>
              </a:rPr>
              <a:t>US, EU, Japan experiment on factors – Land deformations, Seismic wave velocities, Geomagnetic/electric phenomenons</a:t>
            </a:r>
            <a:endParaRPr lang="en-US" sz="3200">
              <a:solidFill>
                <a:srgbClr val="FFFFFF"/>
              </a:solidFill>
              <a:effectLst/>
            </a:endParaRPr>
          </a:p>
        </p:txBody>
      </p:sp>
      <p:sp>
        <p:nvSpPr>
          <p:cNvPr id="7170" name="Rectangle 2"/>
          <p:cNvSpPr>
            <a:spLocks noChangeArrowheads="1"/>
          </p:cNvSpPr>
          <p:nvPr>
            <p:ph type="title" idx="1"/>
          </p:nvPr>
        </p:nvSpPr>
        <p:spPr>
          <a:xfrm>
            <a:off x="685800" y="0"/>
            <a:ext cx="7772400" cy="1143000"/>
          </a:xfrm>
          <a:ln/>
        </p:spPr>
        <p:txBody>
          <a:bodyPr anchor="ctr"/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</a:rPr>
              <a:t>Background Research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228600"/>
            <a:ext cx="4876800" cy="763588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FFFFFF"/>
                </a:solidFill>
              </a:rPr>
              <a:t>Materials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90600"/>
            <a:ext cx="8839200" cy="5334000"/>
          </a:xfrm>
          <a:ln/>
        </p:spPr>
        <p:txBody>
          <a:bodyPr/>
          <a:lstStyle/>
          <a:p>
            <a:pPr marL="341313" indent="-341313"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latin typeface="Microsoft Sans Serif" pitchFamily="34" charset="0"/>
              </a:rPr>
              <a:t>Personal Workstation with 1 GB Graphic Card</a:t>
            </a:r>
          </a:p>
          <a:p>
            <a:pPr marL="341313" indent="-341313"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latin typeface="Microsoft Sans Serif" pitchFamily="34" charset="0"/>
              </a:rPr>
              <a:t>USGS NEIC Data on past earthquakes</a:t>
            </a:r>
          </a:p>
          <a:p>
            <a:pPr marL="341313" indent="-341313"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latin typeface="Microsoft Sans Serif" pitchFamily="34" charset="0"/>
              </a:rPr>
              <a:t>Google Earth Program</a:t>
            </a:r>
          </a:p>
          <a:p>
            <a:pPr marL="341313" indent="-341313"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latin typeface="Microsoft Sans Serif" pitchFamily="34" charset="0"/>
              </a:rPr>
              <a:t>KML earthquake data files</a:t>
            </a:r>
          </a:p>
          <a:p>
            <a:pPr marL="341313" indent="-341313"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latin typeface="Microsoft Sans Serif" pitchFamily="34" charset="0"/>
              </a:rPr>
              <a:t>Microsoft Excel</a:t>
            </a:r>
          </a:p>
          <a:p>
            <a:pPr marL="341313" indent="-341313"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latin typeface="Microsoft Sans Serif" pitchFamily="34" charset="0"/>
              </a:rPr>
              <a:t>Photoshop Program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body"/>
          </p:nvPr>
        </p:nvSpPr>
        <p:spPr>
          <a:xfrm>
            <a:off x="228600" y="1143000"/>
            <a:ext cx="8763000" cy="2286000"/>
          </a:xfrm>
          <a:ln/>
        </p:spPr>
        <p:txBody>
          <a:bodyPr anchor="t"/>
          <a:lstStyle/>
          <a:p>
            <a:pPr marL="341313" indent="-341313">
              <a:spcBef>
                <a:spcPts val="900"/>
              </a:spcBef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>
                <a:solidFill>
                  <a:srgbClr val="FFFFFF"/>
                </a:solidFill>
                <a:effectLst/>
              </a:rPr>
              <a:t>California, Central USA, Northeast USA, Hawaii, Turkey, and Japan</a:t>
            </a:r>
          </a:p>
          <a:p>
            <a:pPr marL="341313" indent="-341313">
              <a:spcBef>
                <a:spcPts val="900"/>
              </a:spcBef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>
                <a:solidFill>
                  <a:srgbClr val="FFFFFF"/>
                </a:solidFill>
                <a:effectLst/>
              </a:rPr>
              <a:t>Spatial Connection Model</a:t>
            </a:r>
          </a:p>
          <a:p>
            <a:pPr marL="341313" indent="-341313">
              <a:spcBef>
                <a:spcPts val="900"/>
              </a:spcBef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>
                <a:solidFill>
                  <a:srgbClr val="FFFFFF"/>
                </a:solidFill>
                <a:effectLst/>
              </a:rPr>
              <a:t>Poisson Range Identifier (Pri) Function</a:t>
            </a:r>
          </a:p>
          <a:p>
            <a:pPr marL="341313" indent="-341313">
              <a:spcBef>
                <a:spcPts val="900"/>
              </a:spcBef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>
                <a:solidFill>
                  <a:srgbClr val="FFFFFF"/>
                </a:solidFill>
                <a:effectLst/>
              </a:rPr>
              <a:t>Distance Factor (Df)	</a:t>
            </a:r>
          </a:p>
        </p:txBody>
      </p:sp>
      <p:sp>
        <p:nvSpPr>
          <p:cNvPr id="57347" name="Rectangle 1027"/>
          <p:cNvSpPr>
            <a:spLocks noGrp="1" noChangeArrowheads="1"/>
          </p:cNvSpPr>
          <p:nvPr>
            <p:ph type="title" idx="1"/>
          </p:nvPr>
        </p:nvSpPr>
        <p:spPr>
          <a:xfrm>
            <a:off x="2209800" y="228600"/>
            <a:ext cx="4953000" cy="763588"/>
          </a:xfrm>
          <a:ln/>
        </p:spPr>
        <p:txBody>
          <a:bodyPr anchor="ctr"/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</a:rPr>
              <a:t>Past Research</a:t>
            </a:r>
          </a:p>
        </p:txBody>
      </p:sp>
      <p:pic>
        <p:nvPicPr>
          <p:cNvPr id="57348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4343400" cy="2971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</p:pic>
      <p:pic>
        <p:nvPicPr>
          <p:cNvPr id="57349" name="Picture 1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81400"/>
            <a:ext cx="4495800" cy="2971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3200400" cy="5105400"/>
          </a:xfrm>
          <a:ln/>
        </p:spPr>
        <p:txBody>
          <a:bodyPr/>
          <a:lstStyle/>
          <a:p>
            <a:pPr marL="341313" indent="-341313">
              <a:spcBef>
                <a:spcPts val="900"/>
              </a:spcBef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>
                <a:latin typeface="Microsoft Sans Serif" pitchFamily="34" charset="0"/>
              </a:rPr>
              <a:t>California Zone Split into Two for Validation</a:t>
            </a:r>
          </a:p>
          <a:p>
            <a:pPr marL="341313" indent="-341313">
              <a:spcBef>
                <a:spcPts val="900"/>
              </a:spcBef>
              <a:buClr>
                <a:srgbClr val="FFFFFF"/>
              </a:buClr>
              <a:buFont typeface="Microsoft Sans Serif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>
                <a:latin typeface="Microsoft Sans Serif" pitchFamily="34" charset="0"/>
              </a:rPr>
              <a:t>Incorporation of Population Centers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5562600" cy="7635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FFFFFF"/>
                </a:solidFill>
              </a:rPr>
              <a:t>	Current Research</a:t>
            </a:r>
          </a:p>
        </p:txBody>
      </p:sp>
      <p:pic>
        <p:nvPicPr>
          <p:cNvPr id="10333" name="Picture 93" descr="Geologic Map of Califor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914400"/>
            <a:ext cx="4202113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1447800" y="304800"/>
            <a:ext cx="4876800" cy="763588"/>
          </a:xfrm>
          <a:ln/>
        </p:spPr>
        <p:txBody>
          <a:bodyPr anchor="ctr"/>
          <a:lstStyle/>
          <a:p>
            <a:pPr marL="0" indent="0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</a:rPr>
              <a:t>	Zonal Limits</a:t>
            </a:r>
          </a:p>
        </p:txBody>
      </p:sp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0" y="2209800"/>
          <a:ext cx="9144000" cy="2362200"/>
        </p:xfrm>
        <a:graphic>
          <a:graphicData uri="http://schemas.openxmlformats.org/presentationml/2006/ole">
            <p:oleObj spid="_x0000_s59400" name="Bitmap Image" r:id="rId4" imgW="6342857" imgH="1638529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Microsoft Sans Serif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Microsoft Sans Serif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373</Words>
  <PresentationFormat>On-screen Show (4:3)</PresentationFormat>
  <Paragraphs>85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Times New Roman</vt:lpstr>
      <vt:lpstr>Microsoft Sans Serif</vt:lpstr>
      <vt:lpstr>Arial</vt:lpstr>
      <vt:lpstr>Arial Unicode MS</vt:lpstr>
      <vt:lpstr>Wingdings</vt:lpstr>
      <vt:lpstr>Verdana</vt:lpstr>
      <vt:lpstr>Default Design</vt:lpstr>
      <vt:lpstr>Default Design</vt:lpstr>
      <vt:lpstr>Bitmap Image</vt:lpstr>
      <vt:lpstr>PBrush</vt:lpstr>
      <vt:lpstr>Improving Innovative Mathematical Model for Earthquake Prediction</vt:lpstr>
      <vt:lpstr> Objective</vt:lpstr>
      <vt:lpstr>Background Research </vt:lpstr>
      <vt:lpstr>Background Research </vt:lpstr>
      <vt:lpstr>Background Research</vt:lpstr>
      <vt:lpstr>Materials</vt:lpstr>
      <vt:lpstr>Past Research</vt:lpstr>
      <vt:lpstr> Current Research</vt:lpstr>
      <vt:lpstr> Zonal Limits</vt:lpstr>
      <vt:lpstr>  Procedure</vt:lpstr>
      <vt:lpstr>   Procedure         </vt:lpstr>
      <vt:lpstr>Procedure</vt:lpstr>
      <vt:lpstr>Procedure</vt:lpstr>
      <vt:lpstr>Results</vt:lpstr>
      <vt:lpstr>Discussion-Interpretation of Results</vt:lpstr>
      <vt:lpstr>Slide 16</vt:lpstr>
      <vt:lpstr>Applications and Future Research</vt:lpstr>
      <vt:lpstr>Thank You for listening to my Presentation.   Are there 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Solution for Bed Bug Eradication</dc:title>
  <dc:creator>RekhaKannan</dc:creator>
  <cp:lastModifiedBy>ravindra-s</cp:lastModifiedBy>
  <cp:revision>94</cp:revision>
  <cp:lastPrinted>1601-01-01T00:00:00Z</cp:lastPrinted>
  <dcterms:created xsi:type="dcterms:W3CDTF">2011-02-24T00:10:45Z</dcterms:created>
  <dcterms:modified xsi:type="dcterms:W3CDTF">2014-07-24T09:12:58Z</dcterms:modified>
</cp:coreProperties>
</file>