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89" r:id="rId5"/>
    <p:sldId id="284" r:id="rId6"/>
    <p:sldId id="291" r:id="rId7"/>
    <p:sldId id="292" r:id="rId8"/>
    <p:sldId id="260" r:id="rId9"/>
    <p:sldId id="271" r:id="rId10"/>
    <p:sldId id="270" r:id="rId11"/>
    <p:sldId id="267" r:id="rId12"/>
    <p:sldId id="268" r:id="rId13"/>
    <p:sldId id="269" r:id="rId14"/>
    <p:sldId id="272" r:id="rId15"/>
    <p:sldId id="264" r:id="rId16"/>
    <p:sldId id="259" r:id="rId17"/>
    <p:sldId id="256" r:id="rId18"/>
    <p:sldId id="274" r:id="rId19"/>
    <p:sldId id="275" r:id="rId20"/>
    <p:sldId id="288" r:id="rId21"/>
    <p:sldId id="290" r:id="rId22"/>
    <p:sldId id="265" r:id="rId23"/>
    <p:sldId id="281" r:id="rId24"/>
    <p:sldId id="266" r:id="rId25"/>
    <p:sldId id="273" r:id="rId26"/>
    <p:sldId id="287" r:id="rId27"/>
    <p:sldId id="278" r:id="rId28"/>
    <p:sldId id="285" r:id="rId29"/>
    <p:sldId id="279" r:id="rId30"/>
    <p:sldId id="280" r:id="rId31"/>
    <p:sldId id="282" r:id="rId32"/>
    <p:sldId id="283" r:id="rId33"/>
    <p:sldId id="277" r:id="rId34"/>
    <p:sldId id="276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4" autoAdjust="0"/>
    <p:restoredTop sz="94660"/>
  </p:normalViewPr>
  <p:slideViewPr>
    <p:cSldViewPr>
      <p:cViewPr>
        <p:scale>
          <a:sx n="73" d="100"/>
          <a:sy n="73" d="100"/>
        </p:scale>
        <p:origin x="-13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0E3-39DB-4B7C-89F4-0CC1199BB87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5D9A-B37D-43F0-A844-61C68C36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6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0E3-39DB-4B7C-89F4-0CC1199BB87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5D9A-B37D-43F0-A844-61C68C36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3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0E3-39DB-4B7C-89F4-0CC1199BB87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5D9A-B37D-43F0-A844-61C68C36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4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0E3-39DB-4B7C-89F4-0CC1199BB87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5D9A-B37D-43F0-A844-61C68C36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9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0E3-39DB-4B7C-89F4-0CC1199BB87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5D9A-B37D-43F0-A844-61C68C36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6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0E3-39DB-4B7C-89F4-0CC1199BB87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5D9A-B37D-43F0-A844-61C68C36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4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0E3-39DB-4B7C-89F4-0CC1199BB87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5D9A-B37D-43F0-A844-61C68C36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0E3-39DB-4B7C-89F4-0CC1199BB87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5D9A-B37D-43F0-A844-61C68C36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0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0E3-39DB-4B7C-89F4-0CC1199BB87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5D9A-B37D-43F0-A844-61C68C36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4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0E3-39DB-4B7C-89F4-0CC1199BB87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5D9A-B37D-43F0-A844-61C68C36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3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0E3-39DB-4B7C-89F4-0CC1199BB87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5D9A-B37D-43F0-A844-61C68C36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5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B0E3-39DB-4B7C-89F4-0CC1199BB87A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35D9A-B37D-43F0-A844-61C68C36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5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#_ENREF_57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#_ENREF_65"/><Relationship Id="rId4" Type="http://schemas.openxmlformats.org/officeDocument/2006/relationships/hyperlink" Target="#_ENREF_58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1" y="774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Biomarkers &amp; Pharmacogenomics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in CNS disorders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5" y="5574873"/>
            <a:ext cx="2916695" cy="978327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721" y="2286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Helvetica neue"/>
              </a:rPr>
              <a:t>Subbu</a:t>
            </a:r>
            <a:r>
              <a:rPr lang="en-US" sz="2400" dirty="0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elvetica neue"/>
              </a:rPr>
              <a:t>Apparsundaram</a:t>
            </a:r>
            <a:r>
              <a:rPr lang="en-US" sz="2400" dirty="0" smtClean="0">
                <a:solidFill>
                  <a:srgbClr val="0070C0"/>
                </a:solidFill>
                <a:latin typeface="Helvetica neue"/>
              </a:rPr>
              <a:t>, PhD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Helvetica neue"/>
              </a:rPr>
              <a:t>CSO, V </a:t>
            </a:r>
            <a:r>
              <a:rPr lang="en-US" sz="2400" dirty="0" err="1" smtClean="0">
                <a:solidFill>
                  <a:srgbClr val="0070C0"/>
                </a:solidFill>
                <a:latin typeface="Helvetica neue"/>
              </a:rPr>
              <a:t>ClinBio</a:t>
            </a:r>
            <a:endParaRPr lang="en-US" sz="2400" dirty="0" smtClean="0">
              <a:solidFill>
                <a:srgbClr val="0070C0"/>
              </a:solidFill>
              <a:latin typeface="Helvetica neue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Helvetica neue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Helvetica neue"/>
              </a:rPr>
              <a:t>subbu@vclinbio.com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Helvetica neue"/>
              </a:rPr>
              <a:t>+1 862 485 7489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Helvetica neue"/>
              </a:rPr>
              <a:t>www.vclinbio.com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05" y="5029200"/>
            <a:ext cx="1613536" cy="10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5557" y="6019800"/>
            <a:ext cx="3121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Sri Ramachandra University</a:t>
            </a: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Porur</a:t>
            </a:r>
            <a:r>
              <a:rPr lang="en-US" sz="2000" b="1" dirty="0" smtClean="0">
                <a:solidFill>
                  <a:srgbClr val="0070C0"/>
                </a:solidFill>
              </a:rPr>
              <a:t>, Chennai, India</a:t>
            </a:r>
          </a:p>
        </p:txBody>
      </p:sp>
    </p:spTree>
    <p:extLst>
      <p:ext uri="{BB962C8B-B14F-4D97-AF65-F5344CB8AC3E}">
        <p14:creationId xmlns:p14="http://schemas.microsoft.com/office/powerpoint/2010/main" val="16001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76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Tricyclic antidepressant metabolism by </a:t>
            </a:r>
            <a:r>
              <a:rPr lang="en-US" sz="3200" b="1" i="1" dirty="0">
                <a:solidFill>
                  <a:srgbClr val="0070C0"/>
                </a:solidFill>
              </a:rPr>
              <a:t>CYP2D6</a:t>
            </a:r>
            <a:r>
              <a:rPr lang="en-US" sz="3200" b="1" dirty="0">
                <a:solidFill>
                  <a:srgbClr val="0070C0"/>
                </a:solidFill>
              </a:rPr>
              <a:t> and </a:t>
            </a:r>
            <a:r>
              <a:rPr lang="en-US" sz="3200" b="1" i="1" dirty="0" smtClean="0">
                <a:solidFill>
                  <a:srgbClr val="0070C0"/>
                </a:solidFill>
              </a:rPr>
              <a:t>CYP2C19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7641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9400" y="1676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Clinical Pharmacology &amp; Therapeutics 93: 402-408, 2013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321900"/>
              </p:ext>
            </p:extLst>
          </p:nvPr>
        </p:nvGraphicFramePr>
        <p:xfrm>
          <a:off x="228600" y="3287014"/>
          <a:ext cx="8686800" cy="349478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32301"/>
                <a:gridCol w="2028047"/>
                <a:gridCol w="2197051"/>
                <a:gridCol w="2929401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Parent drug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CYP2C19 </a:t>
                      </a:r>
                      <a:r>
                        <a:rPr lang="en-US" sz="1600" b="1" dirty="0" smtClean="0">
                          <a:effectLst/>
                        </a:rPr>
                        <a:t>metabolite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CYP2D6 </a:t>
                      </a:r>
                      <a:r>
                        <a:rPr lang="en-US" sz="1600" b="1" dirty="0" smtClean="0">
                          <a:effectLst/>
                        </a:rPr>
                        <a:t>metabolite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Therapeutic drug </a:t>
                      </a:r>
                      <a:r>
                        <a:rPr lang="en-US" sz="1600" b="1" dirty="0" smtClean="0">
                          <a:effectLst/>
                        </a:rPr>
                        <a:t>monitoring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Amitriptyline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 smtClean="0">
                          <a:effectLst/>
                        </a:rPr>
                        <a:t>Nortriptyline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hydroxy</a:t>
                      </a:r>
                      <a:r>
                        <a:rPr lang="en-US" sz="1600" b="1" dirty="0">
                          <a:effectLst/>
                        </a:rPr>
                        <a:t>-amitriptyline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</a:rPr>
                        <a:t>amitriptyline + nortriptyline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Clomipramine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 smtClean="0">
                          <a:effectLst/>
                        </a:rPr>
                        <a:t>desmethyl</a:t>
                      </a:r>
                      <a:r>
                        <a:rPr lang="en-US" sz="1600" b="1" dirty="0" smtClean="0">
                          <a:effectLst/>
                        </a:rPr>
                        <a:t>-clomipramine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</a:rPr>
                        <a:t>hydroxy-clomipramine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</a:rPr>
                        <a:t>clomipramine + desmethyl-clomipramine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 smtClean="0">
                          <a:effectLst/>
                        </a:rPr>
                        <a:t>Desipramine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--------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</a:rPr>
                        <a:t>hydroxy-desipramine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desipramine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Doxepin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 smtClean="0">
                          <a:effectLst/>
                        </a:rPr>
                        <a:t>desmethyl</a:t>
                      </a:r>
                      <a:r>
                        <a:rPr lang="en-US" sz="1600" b="1" dirty="0" smtClean="0">
                          <a:effectLst/>
                        </a:rPr>
                        <a:t>-doxepin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hydroxy</a:t>
                      </a:r>
                      <a:r>
                        <a:rPr lang="en-US" sz="1600" b="1" dirty="0">
                          <a:effectLst/>
                        </a:rPr>
                        <a:t>-doxepin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</a:rPr>
                        <a:t>doxepin + desmethyl-doxepin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Imipramine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 smtClean="0">
                          <a:effectLst/>
                        </a:rPr>
                        <a:t>Desipramine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hydroxy</a:t>
                      </a:r>
                      <a:r>
                        <a:rPr lang="en-US" sz="1600" b="1" dirty="0">
                          <a:effectLst/>
                        </a:rPr>
                        <a:t>-imipramine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</a:rPr>
                        <a:t>imipramine + desmethyl-imipramine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 smtClean="0">
                          <a:effectLst/>
                        </a:rPr>
                        <a:t>Nortriptyline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--------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hydroxy-nortriptyline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nortriptyline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 smtClean="0">
                          <a:effectLst/>
                        </a:rPr>
                        <a:t>Trimipramine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 smtClean="0">
                          <a:effectLst/>
                        </a:rPr>
                        <a:t>desmethyl-trimipramine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hydroxy-trimipramine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trimipramine</a:t>
                      </a:r>
                      <a:r>
                        <a:rPr lang="en-US" sz="1600" b="1" dirty="0">
                          <a:effectLst/>
                        </a:rPr>
                        <a:t> + </a:t>
                      </a:r>
                      <a:r>
                        <a:rPr lang="en-US" sz="1600" b="1" dirty="0" err="1">
                          <a:effectLst/>
                        </a:rPr>
                        <a:t>desmethyl-trimipramine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44" marR="6404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2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35882"/>
              </p:ext>
            </p:extLst>
          </p:nvPr>
        </p:nvGraphicFramePr>
        <p:xfrm>
          <a:off x="228600" y="1109021"/>
          <a:ext cx="8001000" cy="315817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154499"/>
                <a:gridCol w="1851817"/>
                <a:gridCol w="2994684"/>
              </a:tblGrid>
              <a:tr h="121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Functional </a:t>
                      </a:r>
                      <a:r>
                        <a:rPr lang="en-US" sz="1800" dirty="0" smtClean="0">
                          <a:effectLst/>
                        </a:rPr>
                        <a:t>Status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Activity </a:t>
                      </a:r>
                      <a:r>
                        <a:rPr lang="en-US" sz="1800" dirty="0" smtClean="0">
                          <a:effectLst/>
                        </a:rPr>
                        <a:t>Value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Alleles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1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Functional / normal activity / </a:t>
                      </a:r>
                      <a:r>
                        <a:rPr lang="en-US" sz="1800" dirty="0" smtClean="0">
                          <a:effectLst/>
                        </a:rPr>
                        <a:t>wild-type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*</a:t>
                      </a:r>
                      <a:r>
                        <a:rPr lang="en-US" sz="1800" dirty="0" smtClean="0">
                          <a:effectLst/>
                        </a:rPr>
                        <a:t>1, </a:t>
                      </a:r>
                      <a:r>
                        <a:rPr lang="en-US" sz="1800" dirty="0">
                          <a:effectLst/>
                        </a:rPr>
                        <a:t>*2, *27, *33, *35, *</a:t>
                      </a:r>
                      <a:r>
                        <a:rPr lang="en-US" sz="1800" dirty="0" smtClean="0">
                          <a:effectLst/>
                        </a:rPr>
                        <a:t>45, </a:t>
                      </a:r>
                      <a:r>
                        <a:rPr lang="en-US" sz="1800" dirty="0">
                          <a:effectLst/>
                        </a:rPr>
                        <a:t>*</a:t>
                      </a:r>
                      <a:r>
                        <a:rPr lang="en-US" sz="1800" dirty="0" smtClean="0">
                          <a:effectLst/>
                        </a:rPr>
                        <a:t>46, </a:t>
                      </a:r>
                      <a:r>
                        <a:rPr lang="en-US" sz="1800" dirty="0">
                          <a:effectLst/>
                        </a:rPr>
                        <a:t>*39, *48, *53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1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Reduced function / decreased activity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0.5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*9, *10, *17, *29, *41, *49, *50, *54, *55, *59, *69, *72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0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Non-functional / no activity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*3, *4, *5, *6, *7, *8, *11, *12, *13, *14, *15, *16, *18, *19, *20, *21, *31, *36, *38, *40, *42, *44, *47, *51, *56, *57, *62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36493"/>
            <a:ext cx="82728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association between allelic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variants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 &amp; enzyme activity</a:t>
            </a:r>
            <a:r>
              <a:rPr lang="en-US" altLang="en-US" sz="2800" b="1" baseline="30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CYP2D6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71600" y="449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9423"/>
              </p:ext>
            </p:extLst>
          </p:nvPr>
        </p:nvGraphicFramePr>
        <p:xfrm>
          <a:off x="228600" y="4572000"/>
          <a:ext cx="8229600" cy="1981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397193"/>
                <a:gridCol w="2545510"/>
                <a:gridCol w="1286897"/>
              </a:tblGrid>
              <a:tr h="4953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Functional Status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Alleles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53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Functional / normal activity / </a:t>
                      </a:r>
                      <a:r>
                        <a:rPr lang="en-US" sz="1800" dirty="0" smtClean="0">
                          <a:effectLst/>
                        </a:rPr>
                        <a:t>wild-type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Loss-of-function / no or decreased activity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*2, *3, *4, *5, *6, *7, *8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Gain-of-function / increased activity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*17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162800" y="4495800"/>
            <a:ext cx="16002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CYP2C19</a:t>
            </a:r>
            <a:endParaRPr lang="en-US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759025" y="6488668"/>
            <a:ext cx="552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Clinical Pharmacology &amp; Therapeutics 93: 402-408,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376766"/>
              </p:ext>
            </p:extLst>
          </p:nvPr>
        </p:nvGraphicFramePr>
        <p:xfrm>
          <a:off x="685800" y="1219200"/>
          <a:ext cx="7543801" cy="4206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30992"/>
                <a:gridCol w="1531926"/>
                <a:gridCol w="1612258"/>
                <a:gridCol w="1467473"/>
                <a:gridCol w="1401152"/>
              </a:tblGrid>
              <a:tr h="86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Allele 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Allele 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CYP2D6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Diplotype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CYP2D6 Activity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Score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Phenotype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76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*1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1xN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*1/*1xN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≥3.0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UM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276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*</a:t>
                      </a:r>
                      <a:r>
                        <a:rPr lang="en-US" sz="2000" dirty="0" smtClean="0">
                          <a:effectLst/>
                        </a:rPr>
                        <a:t>2x2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*41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*2x2/*41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2.5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UM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276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*1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</a:rPr>
                        <a:t>*2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*1/*2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EM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76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*1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</a:rPr>
                        <a:t>*17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*1/*17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EM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76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*2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</a:rPr>
                        <a:t>*3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*2/*3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1.0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EM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76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*1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de-DE" sz="2000" b="1" dirty="0" smtClean="0">
                          <a:solidFill>
                            <a:schemeClr val="bg1"/>
                          </a:solidFill>
                          <a:effectLst/>
                        </a:rPr>
                        <a:t>4x2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*1/*4x2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1.0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EM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76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*10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</a:rPr>
                        <a:t>*10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*10/*</a:t>
                      </a:r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1.0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/>
                        </a:rPr>
                        <a:t>EM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276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*</a:t>
                      </a:r>
                      <a:r>
                        <a:rPr lang="de-DE" sz="2000" dirty="0" smtClean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</a:rPr>
                        <a:t>*10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*4/*10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0.5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IM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76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*5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</a:rPr>
                        <a:t>*6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*5/*</a:t>
                      </a:r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</a:rPr>
                        <a:t>PM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" y="-5209"/>
            <a:ext cx="838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CYP2D6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genotypes with resulting activity scores and phenotype classification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62785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</a:rPr>
              <a:t>EM </a:t>
            </a:r>
            <a:r>
              <a:rPr lang="de-DE" sz="2000" b="1" dirty="0">
                <a:solidFill>
                  <a:srgbClr val="0070C0"/>
                </a:solidFill>
              </a:rPr>
              <a:t>= extensive metabolizer; PM = poor </a:t>
            </a:r>
            <a:r>
              <a:rPr lang="de-DE" sz="2000" b="1" dirty="0" smtClean="0">
                <a:solidFill>
                  <a:srgbClr val="0070C0"/>
                </a:solidFill>
              </a:rPr>
              <a:t>metabolizer</a:t>
            </a:r>
          </a:p>
          <a:p>
            <a:r>
              <a:rPr lang="de-DE" sz="2000" b="1" dirty="0" smtClean="0">
                <a:solidFill>
                  <a:srgbClr val="0070C0"/>
                </a:solidFill>
              </a:rPr>
              <a:t>IM </a:t>
            </a:r>
            <a:r>
              <a:rPr lang="de-DE" sz="2000" b="1" dirty="0">
                <a:solidFill>
                  <a:srgbClr val="0070C0"/>
                </a:solidFill>
              </a:rPr>
              <a:t>= intermediate metabolizer; UM = ultrarapid </a:t>
            </a:r>
            <a:r>
              <a:rPr lang="de-DE" sz="2000" b="1" dirty="0" smtClean="0">
                <a:solidFill>
                  <a:srgbClr val="0070C0"/>
                </a:solidFill>
              </a:rPr>
              <a:t>metabolizer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488668"/>
            <a:ext cx="552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Clinical Pharmacology &amp; Therapeutics 93: 402-408,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243634"/>
              </p:ext>
            </p:extLst>
          </p:nvPr>
        </p:nvGraphicFramePr>
        <p:xfrm>
          <a:off x="228600" y="1447800"/>
          <a:ext cx="8686801" cy="483867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5800"/>
                <a:gridCol w="591442"/>
                <a:gridCol w="719944"/>
                <a:gridCol w="736517"/>
                <a:gridCol w="725468"/>
                <a:gridCol w="736517"/>
                <a:gridCol w="725468"/>
                <a:gridCol w="725468"/>
                <a:gridCol w="693553"/>
                <a:gridCol w="732220"/>
                <a:gridCol w="732220"/>
                <a:gridCol w="882184"/>
              </a:tblGrid>
              <a:tr h="294901">
                <a:tc grid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Predicted Metabolizer Phenotype (Range Multi-Ethnic </a:t>
                      </a:r>
                      <a:r>
                        <a:rPr lang="en-US" sz="1800" dirty="0" err="1">
                          <a:effectLst/>
                        </a:rPr>
                        <a:t>Frequency</a:t>
                      </a:r>
                      <a:r>
                        <a:rPr lang="en-US" sz="1800" baseline="30000" dirty="0" err="1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Allele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*1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*2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*1xN or *2xN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*3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*4 or *4xN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*5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*6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*9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*10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*17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*41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51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EM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 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4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EM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98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*1xN or *2xN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EM or UM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EM or UM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EM or UM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EM or UM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4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PM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PM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4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PM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PM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4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PM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4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PM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4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4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*10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4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*17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9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*41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" y="36493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predicted metabolizer phenotypes based on 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CYP2D6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diplotypes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025" y="6488668"/>
            <a:ext cx="552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Clinical Pharmacology &amp; Therapeutics 93: 402-408,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69679"/>
              </p:ext>
            </p:extLst>
          </p:nvPr>
        </p:nvGraphicFramePr>
        <p:xfrm>
          <a:off x="152400" y="2362200"/>
          <a:ext cx="8762997" cy="34329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62000"/>
                <a:gridCol w="788470"/>
                <a:gridCol w="899699"/>
                <a:gridCol w="903255"/>
                <a:gridCol w="903255"/>
                <a:gridCol w="903255"/>
                <a:gridCol w="903255"/>
                <a:gridCol w="903255"/>
                <a:gridCol w="903255"/>
                <a:gridCol w="893298"/>
              </a:tblGrid>
              <a:tr h="286247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Predicted Metabolizer Phenotype (Range Multi-Ethnic </a:t>
                      </a:r>
                      <a:r>
                        <a:rPr lang="en-US" sz="1600" b="1" dirty="0" err="1">
                          <a:effectLst/>
                        </a:rPr>
                        <a:t>Frequency</a:t>
                      </a:r>
                      <a:r>
                        <a:rPr lang="en-US" sz="1600" b="1" baseline="30000" dirty="0" err="1">
                          <a:effectLst/>
                        </a:rPr>
                        <a:t>a</a:t>
                      </a:r>
                      <a:r>
                        <a:rPr lang="en-US" sz="1600" b="1" dirty="0"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Allele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*1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*2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*3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*4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*5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*6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*7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*8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*</a:t>
                      </a:r>
                      <a:r>
                        <a:rPr lang="en-US" sz="1600" b="1" dirty="0" smtClean="0">
                          <a:effectLst/>
                        </a:rPr>
                        <a:t>17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78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*1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EM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286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*2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IM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6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*3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IM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6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*4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IM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6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*5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IM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6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*6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IM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6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*7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PM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IM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6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*8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IM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6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*17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UM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" y="36493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predicted metabolizer phenotypes based on 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CYP2C19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diplotypes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025" y="6488668"/>
            <a:ext cx="552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Clinical Pharmacology &amp; Therapeutics 93: 402-408,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90365"/>
              </p:ext>
            </p:extLst>
          </p:nvPr>
        </p:nvGraphicFramePr>
        <p:xfrm>
          <a:off x="304800" y="2133600"/>
          <a:ext cx="8610601" cy="33165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52329"/>
                <a:gridCol w="1112073"/>
                <a:gridCol w="1111349"/>
                <a:gridCol w="1111349"/>
                <a:gridCol w="1111349"/>
                <a:gridCol w="1111349"/>
                <a:gridCol w="1111349"/>
                <a:gridCol w="1289454"/>
              </a:tblGrid>
              <a:tr h="514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African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American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East Asian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European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Middle Eastern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Oceanian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South/Central Asian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*1</a:t>
                      </a:r>
                      <a:r>
                        <a:rPr lang="en-US" sz="1800" baseline="300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0.68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0.69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0.60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0.63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0.87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0.24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0.62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7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0.15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0.12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0.29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0.15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0.12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0.61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0.35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3357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0.0052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0.00028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0.089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0.0042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0.011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0.15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0.024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7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0.00093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0.0024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0.00049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0.0025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ND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ND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0.00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7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ND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0.00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0.00062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0.000073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ND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ND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0.00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7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0.00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0.00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0.00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0.00017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ND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ND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0.00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7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0.00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0.0012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0.00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0.0035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ND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ND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ND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7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*17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0.16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0.18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0.027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0.21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ND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ND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ND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" y="57092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frequencies</a:t>
            </a:r>
            <a:r>
              <a:rPr lang="en-US" altLang="en-US" sz="3200" b="1" baseline="30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CYP2C19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alleles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major race/ethnic groups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025" y="6488668"/>
            <a:ext cx="552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Clinical Pharmacology &amp; Therapeutics 93: 402-408,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656" y="1713131"/>
            <a:ext cx="170315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5-HT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SLC6A4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HTR1A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HTR1B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HTR2A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HTR3A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HTR3B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HTR6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TPH1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TPH2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863" y="1676400"/>
            <a:ext cx="18833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Norepinephrine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MAO-A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SLCA2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2001" y="3200400"/>
            <a:ext cx="1569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dopamine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SL6A3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DRD4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8881" y="1752600"/>
            <a:ext cx="16353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HPA axis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FKBP5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NR3C1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1752600"/>
            <a:ext cx="2362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Signal transduction &amp; 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growth factors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BDNF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GNB3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OPRM1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3962400"/>
            <a:ext cx="2362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enzymes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GSK3B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IDO2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1610" y="4267200"/>
            <a:ext cx="1664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glutamatergic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GR1K4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14980"/>
            <a:ext cx="7719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other pathways modulating antidepressant </a:t>
            </a:r>
            <a:r>
              <a:rPr lang="en-US" sz="2800" b="1" dirty="0" smtClean="0">
                <a:solidFill>
                  <a:srgbClr val="0070C0"/>
                </a:solidFill>
              </a:rPr>
              <a:t>action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1447800"/>
            <a:ext cx="907371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38780"/>
            <a:ext cx="572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antidepressant treatment algorithms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791200"/>
            <a:ext cx="286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Assurex</a:t>
            </a:r>
            <a:r>
              <a:rPr lang="en-US" sz="2800" i="1" dirty="0" smtClean="0"/>
              <a:t> </a:t>
            </a:r>
            <a:r>
              <a:rPr lang="en-US" sz="2800" dirty="0" err="1" smtClean="0"/>
              <a:t>GeneSight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03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399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clinical implications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017216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Patient stratification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procedures in clinical practice will be useful to achieve greater efficacy and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Genotyping (stratification)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prior to treatment may provide tailored therapies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differences in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genotypes (stratification)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be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investigated to facilitate dosing and regimen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t="6181" r="12351" b="3424"/>
          <a:stretch/>
        </p:blipFill>
        <p:spPr bwMode="auto">
          <a:xfrm>
            <a:off x="76200" y="1752600"/>
            <a:ext cx="8991600" cy="451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86" y="76200"/>
            <a:ext cx="7895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Omic</a:t>
            </a:r>
            <a:r>
              <a:rPr lang="en-US" sz="2800" b="1" dirty="0" smtClean="0">
                <a:solidFill>
                  <a:srgbClr val="0070C0"/>
                </a:solidFill>
              </a:rPr>
              <a:t> technologies can be applied in different phases of drug discovery and development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43400"/>
            <a:ext cx="2916695" cy="978327"/>
          </a:xfrm>
          <a:prstGeom prst="rect">
            <a:avLst/>
          </a:prstGeom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02200"/>
            <a:ext cx="1613536" cy="10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09800" y="5257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Sri Ramachandra University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Chennai, India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267200"/>
            <a:ext cx="32766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52800" y="1981200"/>
            <a:ext cx="2362200" cy="8382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te"/>
                <a:cs typeface="Arial" panose="020B0604020202020204" pitchFamily="34" charset="0"/>
              </a:rPr>
              <a:t>Patient stratification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te"/>
                <a:cs typeface="Arial" panose="020B0604020202020204" pitchFamily="34" charset="0"/>
              </a:rPr>
              <a:t>Efficacy &amp; Safety readouts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Helvetica neute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865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02" y="238780"/>
            <a:ext cx="8156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</a:rPr>
              <a:t>omics</a:t>
            </a:r>
            <a:r>
              <a:rPr lang="en-US" sz="3000" b="1" dirty="0" smtClean="0">
                <a:solidFill>
                  <a:srgbClr val="0070C0"/>
                </a:solidFill>
              </a:rPr>
              <a:t> based prediction of drug response profiling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4943" y="60270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Meyer et al.,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Annu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Rev.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Pharmacol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Toxicol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53:475-502, 2013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24589"/>
              </p:ext>
            </p:extLst>
          </p:nvPr>
        </p:nvGraphicFramePr>
        <p:xfrm>
          <a:off x="304799" y="1183991"/>
          <a:ext cx="8458201" cy="536920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68320"/>
                <a:gridCol w="799335"/>
                <a:gridCol w="892873"/>
                <a:gridCol w="1374740"/>
                <a:gridCol w="984996"/>
                <a:gridCol w="1236706"/>
                <a:gridCol w="724780"/>
                <a:gridCol w="909172"/>
                <a:gridCol w="967279"/>
              </a:tblGrid>
              <a:tr h="1143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Allele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African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African American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Caucasian      (European + North American)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Middle Eastern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East Asian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South</a:t>
                      </a:r>
                      <a:r>
                        <a:rPr lang="en-US" sz="1400" b="1" dirty="0" smtClean="0">
                          <a:effectLst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Central </a:t>
                      </a:r>
                      <a:r>
                        <a:rPr lang="en-US" sz="1400" b="1" dirty="0">
                          <a:effectLst/>
                        </a:rPr>
                        <a:t>Asian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Americas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Oceanian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</a:tr>
              <a:tr h="239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*1</a:t>
                      </a:r>
                      <a:r>
                        <a:rPr lang="en-US" sz="1100" baseline="300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0.39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0.41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0.52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0.59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0.34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0.53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0.62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0.70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rgbClr val="00B0F0"/>
                    </a:solidFill>
                  </a:tcPr>
                </a:tc>
              </a:tr>
              <a:tr h="239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*2</a:t>
                      </a:r>
                      <a:r>
                        <a:rPr lang="en-US" sz="1100" baseline="30000">
                          <a:effectLst/>
                        </a:rPr>
                        <a:t>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0.20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0.12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0.27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0.24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0.12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0.31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0.24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0.012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0.0003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0.0034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0.013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0.0013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0.0052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0.033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0.06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0.18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0.076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0.0045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0.065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0.11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0.011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0.06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0.058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0.028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0.023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0.058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0.025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0.016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0.049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0.0027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0.0091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0.0096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0.0002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0.0012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ND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0.0003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ND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0.0015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0.0010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0.0054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0.0008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0.014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0.013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42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*10</a:t>
                      </a:r>
                      <a:r>
                        <a:rPr lang="en-US" sz="1100" baseline="30000">
                          <a:effectLst/>
                        </a:rPr>
                        <a:t>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0.067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0.043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0.028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0.035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0.42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0.19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0.034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0.016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91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*14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0.0013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0.0092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0.0047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*17</a:t>
                      </a:r>
                      <a:r>
                        <a:rPr lang="en-US" sz="1100" baseline="30000">
                          <a:effectLst/>
                        </a:rPr>
                        <a:t>f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0.19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0.18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0.0027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0.014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0.0002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0.0038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0.023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0.0005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*36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0.0056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0.017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ND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ND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*41</a:t>
                      </a:r>
                      <a:r>
                        <a:rPr lang="en-US" sz="1100" baseline="30000">
                          <a:effectLst/>
                        </a:rPr>
                        <a:t>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0.10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0.10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0.092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0.22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0.022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0.10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0.057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xN</a:t>
                      </a:r>
                      <a:r>
                        <a:rPr lang="en-US" sz="1100" baseline="30000">
                          <a:effectLst/>
                        </a:rPr>
                        <a:t>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0.075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0.043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0.028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0.067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0.015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0.013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0.033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0.088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18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*1xN</a:t>
                      </a:r>
                      <a:r>
                        <a:rPr lang="en-US" sz="1100" baseline="30000">
                          <a:effectLst/>
                        </a:rPr>
                        <a:t>i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0.014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0.0044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0.0077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0.038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0.0031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0.0050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0.0078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0.11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*2xN</a:t>
                      </a:r>
                      <a:r>
                        <a:rPr lang="en-US" sz="1100" baseline="30000">
                          <a:effectLst/>
                        </a:rPr>
                        <a:t>i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0.015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0.016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0.013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0.036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0.0042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0.0050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0.023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42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*4xN</a:t>
                      </a:r>
                      <a:r>
                        <a:rPr lang="en-US" sz="1100" baseline="30000">
                          <a:effectLst/>
                        </a:rPr>
                        <a:t>i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3" marR="547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0.014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0.020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0.0028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</a:rPr>
                        <a:t>0.0036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0.00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63" marR="547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" y="57092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frequencies</a:t>
            </a:r>
            <a:r>
              <a:rPr lang="en-US" altLang="en-US" sz="3200" b="1" baseline="30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CYP2D6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 alleles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major race/ethnic groups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025" y="6488668"/>
            <a:ext cx="552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Clinical Pharmacology &amp; Therapeutics 93: 402-408,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6349"/>
            <a:ext cx="8686800" cy="56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602" y="238780"/>
            <a:ext cx="8156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</a:rPr>
              <a:t>o</a:t>
            </a:r>
            <a:r>
              <a:rPr lang="en-US" sz="3000" b="1" dirty="0" err="1" smtClean="0">
                <a:solidFill>
                  <a:srgbClr val="0070C0"/>
                </a:solidFill>
              </a:rPr>
              <a:t>mics</a:t>
            </a:r>
            <a:r>
              <a:rPr lang="en-US" sz="3000" b="1" dirty="0" smtClean="0">
                <a:solidFill>
                  <a:srgbClr val="0070C0"/>
                </a:solidFill>
              </a:rPr>
              <a:t> based prediction of drug response profiling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191204"/>
            <a:ext cx="89344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8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4770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9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12192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response: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~ 50% of patients with depression do not respond to their first treatment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 effects: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clinical studies, up to 30% of patients discontinues treatment due to intolerable side effects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Nonadherance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Up to 7% of patients receiving prescription for antidepressant drugs are non-adherent, with side effects most common reason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349974"/>
            <a:ext cx="36906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trial-and-error “roller coaster”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months/years of ‘trying’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 many side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medications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doctor visits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size fits 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886200"/>
            <a:ext cx="2239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Patient frustrations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35" y="191869"/>
            <a:ext cx="727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challenges in antidepressant therapy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547813"/>
            <a:ext cx="49244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5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54006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3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295400"/>
            <a:ext cx="70580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35" y="191869"/>
            <a:ext cx="803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multiple factors influence drug response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60270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Meyer et al.,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Annu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Rev.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Pharmacol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Toxicol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53:475-502, 2013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0480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Supplemental Table S4.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Association between allelic 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variants</a:t>
            </a:r>
            <a:r>
              <a:rPr kumimoji="0" lang="en-US" altLang="en-US" sz="1200" b="1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CYP2D6 enzyme activity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15880"/>
              </p:ext>
            </p:extLst>
          </p:nvPr>
        </p:nvGraphicFramePr>
        <p:xfrm>
          <a:off x="457200" y="2438400"/>
          <a:ext cx="7620000" cy="2438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071475"/>
                <a:gridCol w="2356954"/>
                <a:gridCol w="1191571"/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Functional Status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Alleles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References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Functional / normal activity / wild-</a:t>
                      </a:r>
                      <a:r>
                        <a:rPr lang="en-US" sz="1200" dirty="0" err="1">
                          <a:effectLst/>
                        </a:rPr>
                        <a:t>type</a:t>
                      </a:r>
                      <a:r>
                        <a:rPr lang="en-US" sz="1200" baseline="30000" dirty="0" err="1">
                          <a:effectLst/>
                        </a:rPr>
                        <a:t>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baseline="30000">
                          <a:effectLst/>
                          <a:hlinkClick r:id="rId3" action="ppaction://hlinkfile" tooltip="Romkes, 1991 #305"/>
                        </a:rPr>
                        <a:t>57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Loss-of-function / no or decreased activity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*2, *3, *4, *5, *6, *7, *8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baseline="30000" dirty="0">
                          <a:effectLst/>
                          <a:hlinkClick r:id="rId4" action="ppaction://hlinkfile" tooltip="De Morais, 1994 #307"/>
                        </a:rPr>
                        <a:t>58-64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Gain-of-function / increased activity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*17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baseline="30000" dirty="0">
                          <a:effectLst/>
                          <a:hlinkClick r:id="rId5" action="ppaction://hlinkfile" tooltip="Sim, 2006 #316"/>
                        </a:rPr>
                        <a:t>65-67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71600" y="449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76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Tricyclic antidepressant metabolism by </a:t>
            </a:r>
            <a:r>
              <a:rPr lang="en-US" sz="3200" b="1" i="1" dirty="0">
                <a:solidFill>
                  <a:srgbClr val="0070C0"/>
                </a:solidFill>
              </a:rPr>
              <a:t>CYP2D6</a:t>
            </a:r>
            <a:r>
              <a:rPr lang="en-US" sz="3200" b="1" dirty="0">
                <a:solidFill>
                  <a:srgbClr val="0070C0"/>
                </a:solidFill>
              </a:rPr>
              <a:t> and </a:t>
            </a:r>
            <a:r>
              <a:rPr lang="en-US" sz="3200" b="1" i="1" dirty="0" smtClean="0">
                <a:solidFill>
                  <a:srgbClr val="0070C0"/>
                </a:solidFill>
              </a:rPr>
              <a:t>CYP2C19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7" b="-1750"/>
          <a:stretch/>
        </p:blipFill>
        <p:spPr bwMode="auto">
          <a:xfrm>
            <a:off x="152400" y="1676400"/>
            <a:ext cx="8911770" cy="441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59025" y="6488668"/>
            <a:ext cx="552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Clinical Pharmacology &amp; Therapeutics 93: 402-408,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76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Tricyclic antidepressant metabolism by </a:t>
            </a:r>
            <a:r>
              <a:rPr lang="en-US" sz="3200" b="1" i="1" dirty="0">
                <a:solidFill>
                  <a:srgbClr val="0070C0"/>
                </a:solidFill>
              </a:rPr>
              <a:t>CYP2D6</a:t>
            </a:r>
            <a:r>
              <a:rPr lang="en-US" sz="3200" b="1" dirty="0">
                <a:solidFill>
                  <a:srgbClr val="0070C0"/>
                </a:solidFill>
              </a:rPr>
              <a:t> and </a:t>
            </a:r>
            <a:r>
              <a:rPr lang="en-US" sz="3200" b="1" i="1" dirty="0" smtClean="0">
                <a:solidFill>
                  <a:srgbClr val="0070C0"/>
                </a:solidFill>
              </a:rPr>
              <a:t>CYP2C19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2057400"/>
            <a:ext cx="9144000" cy="361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59025" y="6488668"/>
            <a:ext cx="552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Clinical Pharmacology &amp; Therapeutics 93: 402-408,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077200" cy="568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228600"/>
            <a:ext cx="225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GWAS studies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7060"/>
            <a:ext cx="8534400" cy="566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38780"/>
            <a:ext cx="6114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pharmacogenomics: phenytoin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025" y="6488668"/>
            <a:ext cx="552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Clinical Pharmacology &amp; Therapeutics 93: 402-408,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2057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response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 effects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Non-adherence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4310" y="3968974"/>
            <a:ext cx="43116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trial-and-error “roller coaster”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months/years of ‘trying’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 many side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medications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doctor visits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missed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710" y="3505200"/>
            <a:ext cx="3066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Patient frustrations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35" y="191869"/>
            <a:ext cx="523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challenges in drug therapy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710" y="1447800"/>
            <a:ext cx="3399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Clinicians frustrations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295400"/>
            <a:ext cx="3276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Ado-</a:t>
            </a:r>
            <a:r>
              <a:rPr lang="en-US" sz="1400" dirty="0" err="1" smtClean="0"/>
              <a:t>Trastuzumab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   </a:t>
            </a:r>
            <a:r>
              <a:rPr lang="en-US" sz="1400" dirty="0" err="1" smtClean="0"/>
              <a:t>Emtansine</a:t>
            </a:r>
            <a:r>
              <a:rPr lang="en-US" sz="1400" dirty="0"/>
              <a:t>	</a:t>
            </a:r>
            <a:r>
              <a:rPr lang="en-US" sz="1400" dirty="0" smtClean="0"/>
              <a:t>	ERBB2</a:t>
            </a:r>
            <a:endParaRPr lang="en-US" sz="1400" dirty="0"/>
          </a:p>
          <a:p>
            <a:r>
              <a:rPr lang="en-US" sz="1400" dirty="0" err="1"/>
              <a:t>Afatinib</a:t>
            </a:r>
            <a:r>
              <a:rPr lang="en-US" sz="1400" dirty="0"/>
              <a:t>	</a:t>
            </a:r>
            <a:r>
              <a:rPr lang="en-US" sz="1400" dirty="0" smtClean="0"/>
              <a:t>	EGFR</a:t>
            </a:r>
            <a:endParaRPr lang="en-US" sz="1400" dirty="0"/>
          </a:p>
          <a:p>
            <a:r>
              <a:rPr lang="en-US" sz="1400" dirty="0" err="1"/>
              <a:t>Anastrozole</a:t>
            </a:r>
            <a:r>
              <a:rPr lang="en-US" sz="1400" dirty="0"/>
              <a:t>	</a:t>
            </a:r>
            <a:r>
              <a:rPr lang="en-US" sz="1400" dirty="0" smtClean="0"/>
              <a:t>	ESR1</a:t>
            </a:r>
            <a:r>
              <a:rPr lang="en-US" sz="1400" dirty="0"/>
              <a:t>, PGR</a:t>
            </a:r>
          </a:p>
          <a:p>
            <a:r>
              <a:rPr lang="en-US" sz="1400" dirty="0"/>
              <a:t>Arsenic Trioxide	PML/RARA</a:t>
            </a:r>
          </a:p>
          <a:p>
            <a:r>
              <a:rPr lang="en-US" sz="1400" dirty="0" err="1" smtClean="0"/>
              <a:t>Bosutinib</a:t>
            </a:r>
            <a:r>
              <a:rPr lang="en-US" sz="1400" dirty="0" smtClean="0"/>
              <a:t>	</a:t>
            </a:r>
            <a:r>
              <a:rPr lang="en-US" sz="1400" dirty="0"/>
              <a:t>	BCR/ABL1</a:t>
            </a:r>
          </a:p>
          <a:p>
            <a:r>
              <a:rPr lang="en-US" sz="1400" dirty="0" err="1"/>
              <a:t>Brentuximab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Vedotin</a:t>
            </a:r>
            <a:r>
              <a:rPr lang="en-US" sz="1400" dirty="0"/>
              <a:t>	</a:t>
            </a:r>
            <a:r>
              <a:rPr lang="en-US" sz="1400" dirty="0" smtClean="0"/>
              <a:t>	TNFRSF8</a:t>
            </a:r>
            <a:endParaRPr lang="en-US" sz="1400" dirty="0"/>
          </a:p>
          <a:p>
            <a:r>
              <a:rPr lang="en-US" sz="1400" dirty="0" err="1"/>
              <a:t>Busulfan</a:t>
            </a: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dirty="0" err="1" smtClean="0"/>
              <a:t>Ph</a:t>
            </a:r>
            <a:r>
              <a:rPr lang="en-US" sz="1400" dirty="0" smtClean="0"/>
              <a:t> Chromosome</a:t>
            </a:r>
            <a:endParaRPr lang="en-US" sz="1400" dirty="0"/>
          </a:p>
          <a:p>
            <a:r>
              <a:rPr lang="en-US" sz="1400" dirty="0" err="1"/>
              <a:t>Capecitabine</a:t>
            </a:r>
            <a:r>
              <a:rPr lang="en-US" sz="1400" dirty="0"/>
              <a:t>	DPYD</a:t>
            </a:r>
          </a:p>
          <a:p>
            <a:r>
              <a:rPr lang="en-US" sz="1400" dirty="0" err="1"/>
              <a:t>Cetuximab</a:t>
            </a:r>
            <a:r>
              <a:rPr lang="en-US" sz="1400" dirty="0"/>
              <a:t> 		EGFR</a:t>
            </a:r>
          </a:p>
          <a:p>
            <a:r>
              <a:rPr lang="en-US" sz="1400" dirty="0" err="1"/>
              <a:t>Cetuximab</a:t>
            </a:r>
            <a:r>
              <a:rPr lang="en-US" sz="1400" dirty="0"/>
              <a:t> 		KRAS</a:t>
            </a:r>
          </a:p>
          <a:p>
            <a:r>
              <a:rPr lang="en-US" sz="1400" dirty="0"/>
              <a:t>Cisplatin	</a:t>
            </a:r>
            <a:r>
              <a:rPr lang="en-US" sz="1400" dirty="0" smtClean="0"/>
              <a:t>	</a:t>
            </a:r>
            <a:r>
              <a:rPr lang="en-US" sz="1400" i="1" dirty="0" smtClean="0"/>
              <a:t>TPMT</a:t>
            </a:r>
            <a:endParaRPr lang="en-US" sz="1400" i="1" dirty="0"/>
          </a:p>
          <a:p>
            <a:r>
              <a:rPr lang="en-US" sz="1400" dirty="0" err="1"/>
              <a:t>Crizotinib</a:t>
            </a:r>
            <a:r>
              <a:rPr lang="en-US" sz="1400" dirty="0"/>
              <a:t>	</a:t>
            </a:r>
            <a:r>
              <a:rPr lang="en-US" sz="1400" dirty="0" smtClean="0"/>
              <a:t>	ALK</a:t>
            </a:r>
            <a:endParaRPr lang="en-US" sz="1400" dirty="0"/>
          </a:p>
          <a:p>
            <a:r>
              <a:rPr lang="en-US" sz="1400" dirty="0" err="1"/>
              <a:t>Dabrafenib</a:t>
            </a:r>
            <a:r>
              <a:rPr lang="en-US" sz="1400" dirty="0"/>
              <a:t> (1)	BRAF</a:t>
            </a:r>
          </a:p>
          <a:p>
            <a:r>
              <a:rPr lang="en-US" sz="1400" dirty="0" err="1"/>
              <a:t>Dabrafenib</a:t>
            </a:r>
            <a:r>
              <a:rPr lang="en-US" sz="1400" dirty="0"/>
              <a:t> (2)	</a:t>
            </a:r>
            <a:r>
              <a:rPr lang="en-US" sz="1400" i="1" dirty="0"/>
              <a:t>G6PD</a:t>
            </a:r>
          </a:p>
          <a:p>
            <a:r>
              <a:rPr lang="en-US" sz="1400" dirty="0" err="1" smtClean="0"/>
              <a:t>Dasatinib</a:t>
            </a:r>
            <a:r>
              <a:rPr lang="en-US" sz="1400" dirty="0" smtClean="0"/>
              <a:t>	</a:t>
            </a:r>
            <a:r>
              <a:rPr lang="en-US" sz="1400" dirty="0"/>
              <a:t>	BCR/ABL1</a:t>
            </a:r>
          </a:p>
          <a:p>
            <a:r>
              <a:rPr lang="en-US" sz="1400" dirty="0" err="1"/>
              <a:t>Denileukin</a:t>
            </a:r>
            <a:r>
              <a:rPr lang="en-US" sz="1400" dirty="0"/>
              <a:t> </a:t>
            </a:r>
            <a:r>
              <a:rPr lang="en-US" sz="1400" dirty="0" err="1"/>
              <a:t>Diftitox</a:t>
            </a:r>
            <a:r>
              <a:rPr lang="en-US" sz="1400" dirty="0"/>
              <a:t>	IL2RA</a:t>
            </a:r>
          </a:p>
          <a:p>
            <a:r>
              <a:rPr lang="en-US" sz="1400" dirty="0" err="1"/>
              <a:t>Erlotinib</a:t>
            </a:r>
            <a:r>
              <a:rPr lang="en-US" sz="1400" dirty="0"/>
              <a:t> (1)	</a:t>
            </a:r>
            <a:r>
              <a:rPr lang="en-US" sz="1400" dirty="0" smtClean="0"/>
              <a:t>	EGFR</a:t>
            </a:r>
            <a:endParaRPr lang="en-US" sz="1400" dirty="0"/>
          </a:p>
          <a:p>
            <a:r>
              <a:rPr lang="en-US" sz="1400" dirty="0" err="1"/>
              <a:t>Erlotinib</a:t>
            </a:r>
            <a:r>
              <a:rPr lang="en-US" sz="1400" dirty="0"/>
              <a:t> (2)	</a:t>
            </a:r>
            <a:r>
              <a:rPr lang="en-US" sz="1400" dirty="0" smtClean="0"/>
              <a:t>	EGFR</a:t>
            </a:r>
          </a:p>
          <a:p>
            <a:r>
              <a:rPr lang="en-US" sz="1400" dirty="0" err="1"/>
              <a:t>Erlotinib</a:t>
            </a:r>
            <a:r>
              <a:rPr lang="en-US" sz="1400" dirty="0"/>
              <a:t> (1)	</a:t>
            </a:r>
            <a:r>
              <a:rPr lang="en-US" sz="1400" dirty="0" smtClean="0"/>
              <a:t>	EGFR</a:t>
            </a:r>
            <a:endParaRPr lang="en-US" sz="1400" dirty="0"/>
          </a:p>
          <a:p>
            <a:r>
              <a:rPr lang="en-US" sz="1400" dirty="0" err="1"/>
              <a:t>Erlotinib</a:t>
            </a:r>
            <a:r>
              <a:rPr lang="en-US" sz="1400" dirty="0"/>
              <a:t> (2)	</a:t>
            </a:r>
            <a:r>
              <a:rPr lang="en-US" sz="1400" dirty="0" smtClean="0"/>
              <a:t>	EGFR</a:t>
            </a:r>
            <a:endParaRPr lang="en-US" sz="1400" dirty="0"/>
          </a:p>
          <a:p>
            <a:r>
              <a:rPr lang="en-US" sz="1400" dirty="0" err="1"/>
              <a:t>Everolimus</a:t>
            </a:r>
            <a:r>
              <a:rPr lang="en-US" sz="1400" dirty="0"/>
              <a:t> (1)	ERBB2</a:t>
            </a:r>
          </a:p>
          <a:p>
            <a:r>
              <a:rPr lang="en-US" sz="1400" dirty="0" err="1"/>
              <a:t>Everolimus</a:t>
            </a:r>
            <a:r>
              <a:rPr lang="en-US" sz="1400" dirty="0"/>
              <a:t> (2)	ESR1</a:t>
            </a:r>
          </a:p>
          <a:p>
            <a:r>
              <a:rPr lang="en-US" sz="1400" dirty="0" err="1"/>
              <a:t>Exemestane</a:t>
            </a:r>
            <a:r>
              <a:rPr lang="en-US" sz="1400" dirty="0"/>
              <a:t>	</a:t>
            </a:r>
            <a:r>
              <a:rPr lang="en-US" sz="1400" dirty="0" smtClean="0"/>
              <a:t>	ESR1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352800" y="1326952"/>
            <a:ext cx="2971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Fluorouracil </a:t>
            </a:r>
            <a:r>
              <a:rPr lang="en-US" sz="1400" dirty="0"/>
              <a:t>(2)	DPYD</a:t>
            </a:r>
          </a:p>
          <a:p>
            <a:r>
              <a:rPr lang="en-US" sz="1400" dirty="0" err="1"/>
              <a:t>Fulvestrant</a:t>
            </a:r>
            <a:r>
              <a:rPr lang="en-US" sz="1400" dirty="0"/>
              <a:t>	</a:t>
            </a:r>
            <a:r>
              <a:rPr lang="en-US" sz="1400" dirty="0" smtClean="0"/>
              <a:t>	ESR1</a:t>
            </a:r>
            <a:endParaRPr lang="en-US" sz="1400" dirty="0"/>
          </a:p>
          <a:p>
            <a:r>
              <a:rPr lang="en-US" sz="1400" dirty="0" err="1"/>
              <a:t>Ibritumomab</a:t>
            </a:r>
            <a:r>
              <a:rPr lang="en-US" sz="1400" dirty="0"/>
              <a:t> </a:t>
            </a:r>
            <a:r>
              <a:rPr lang="en-US" sz="1400" dirty="0" err="1"/>
              <a:t>Tiuxetan</a:t>
            </a:r>
            <a:r>
              <a:rPr lang="en-US" sz="1400" dirty="0"/>
              <a:t>	MS4A1</a:t>
            </a:r>
          </a:p>
          <a:p>
            <a:r>
              <a:rPr lang="en-US" sz="1400" dirty="0" err="1"/>
              <a:t>Imatinib</a:t>
            </a:r>
            <a:r>
              <a:rPr lang="en-US" sz="1400" dirty="0"/>
              <a:t> (1)	</a:t>
            </a:r>
            <a:r>
              <a:rPr lang="en-US" sz="1400" dirty="0" smtClean="0"/>
              <a:t>	KIT</a:t>
            </a:r>
            <a:endParaRPr lang="en-US" sz="1400" dirty="0"/>
          </a:p>
          <a:p>
            <a:r>
              <a:rPr lang="en-US" sz="1400" dirty="0" err="1"/>
              <a:t>Imatinib</a:t>
            </a:r>
            <a:r>
              <a:rPr lang="en-US" sz="1400" dirty="0"/>
              <a:t> (2)	</a:t>
            </a:r>
            <a:r>
              <a:rPr lang="en-US" sz="1400" dirty="0" smtClean="0"/>
              <a:t>	BCR/ABL1</a:t>
            </a:r>
            <a:endParaRPr lang="en-US" sz="1400" dirty="0"/>
          </a:p>
          <a:p>
            <a:r>
              <a:rPr lang="en-US" sz="1400" dirty="0" err="1"/>
              <a:t>Imatinib</a:t>
            </a:r>
            <a:r>
              <a:rPr lang="en-US" sz="1400" dirty="0"/>
              <a:t> (3)	</a:t>
            </a:r>
            <a:r>
              <a:rPr lang="en-US" sz="1400" dirty="0" smtClean="0"/>
              <a:t>	PDGFRB</a:t>
            </a:r>
            <a:endParaRPr lang="en-US" sz="1400" dirty="0"/>
          </a:p>
          <a:p>
            <a:r>
              <a:rPr lang="en-US" sz="1400" dirty="0" err="1"/>
              <a:t>Imatinib</a:t>
            </a:r>
            <a:r>
              <a:rPr lang="en-US" sz="1400" dirty="0"/>
              <a:t> (4)	</a:t>
            </a:r>
            <a:r>
              <a:rPr lang="en-US" sz="1400" dirty="0" smtClean="0"/>
              <a:t>            FIP1L1/PDGFRA</a:t>
            </a:r>
            <a:endParaRPr lang="en-US" sz="1400" dirty="0"/>
          </a:p>
          <a:p>
            <a:r>
              <a:rPr lang="en-US" sz="1400" dirty="0" err="1"/>
              <a:t>Irinotecan</a:t>
            </a:r>
            <a:r>
              <a:rPr lang="en-US" sz="1400" dirty="0"/>
              <a:t>	</a:t>
            </a:r>
            <a:r>
              <a:rPr lang="en-US" sz="1400" dirty="0" smtClean="0"/>
              <a:t>                       UGT1A1</a:t>
            </a:r>
            <a:endParaRPr lang="en-US" sz="1400" dirty="0"/>
          </a:p>
          <a:p>
            <a:r>
              <a:rPr lang="en-US" sz="1400" dirty="0" err="1"/>
              <a:t>Lapatinib</a:t>
            </a:r>
            <a:r>
              <a:rPr lang="en-US" sz="1400" dirty="0"/>
              <a:t>	</a:t>
            </a:r>
            <a:r>
              <a:rPr lang="en-US" sz="1400" dirty="0" smtClean="0"/>
              <a:t>                        ERBB2</a:t>
            </a:r>
            <a:endParaRPr lang="en-US" sz="1400" dirty="0"/>
          </a:p>
          <a:p>
            <a:r>
              <a:rPr lang="en-US" sz="1400" dirty="0" err="1"/>
              <a:t>Letrozole</a:t>
            </a:r>
            <a:r>
              <a:rPr lang="en-US" sz="1400" dirty="0"/>
              <a:t>	</a:t>
            </a:r>
            <a:r>
              <a:rPr lang="en-US" sz="1400" dirty="0" smtClean="0"/>
              <a:t>                        ESR1</a:t>
            </a:r>
            <a:r>
              <a:rPr lang="en-US" sz="1400" dirty="0"/>
              <a:t>, PGR</a:t>
            </a:r>
          </a:p>
          <a:p>
            <a:r>
              <a:rPr lang="en-US" sz="1400" dirty="0" err="1"/>
              <a:t>Mercaptopurine</a:t>
            </a:r>
            <a:r>
              <a:rPr lang="en-US" sz="1400" dirty="0"/>
              <a:t>	</a:t>
            </a:r>
            <a:r>
              <a:rPr lang="en-US" sz="1400" i="1" dirty="0"/>
              <a:t>TPMT</a:t>
            </a:r>
          </a:p>
          <a:p>
            <a:r>
              <a:rPr lang="en-US" sz="1400" dirty="0" err="1"/>
              <a:t>Nilotinib</a:t>
            </a:r>
            <a:r>
              <a:rPr lang="en-US" sz="1400" dirty="0"/>
              <a:t> (1)	</a:t>
            </a:r>
            <a:r>
              <a:rPr lang="en-US" sz="1400" dirty="0" smtClean="0"/>
              <a:t>                       BCR/ABL1</a:t>
            </a:r>
            <a:endParaRPr lang="en-US" sz="1400" dirty="0"/>
          </a:p>
          <a:p>
            <a:r>
              <a:rPr lang="en-US" sz="1400" dirty="0" err="1"/>
              <a:t>Nilotinib</a:t>
            </a:r>
            <a:r>
              <a:rPr lang="en-US" sz="1400" dirty="0"/>
              <a:t> (2)	</a:t>
            </a:r>
            <a:r>
              <a:rPr lang="en-US" sz="1400" dirty="0" smtClean="0"/>
              <a:t>                       UGT1A1</a:t>
            </a:r>
            <a:endParaRPr lang="en-US" sz="1400" dirty="0"/>
          </a:p>
          <a:p>
            <a:r>
              <a:rPr lang="en-US" sz="1400" dirty="0" err="1"/>
              <a:t>Obinutuzumab</a:t>
            </a:r>
            <a:r>
              <a:rPr lang="en-US" sz="1400" dirty="0"/>
              <a:t>	MS4A1</a:t>
            </a:r>
          </a:p>
          <a:p>
            <a:r>
              <a:rPr lang="en-US" sz="1400" dirty="0" err="1"/>
              <a:t>Ofatumumab</a:t>
            </a:r>
            <a:r>
              <a:rPr lang="en-US" sz="1400" dirty="0"/>
              <a:t>	MS4A1</a:t>
            </a:r>
          </a:p>
          <a:p>
            <a:r>
              <a:rPr lang="en-US" sz="1400" dirty="0" err="1"/>
              <a:t>Omacetaxine</a:t>
            </a:r>
            <a:r>
              <a:rPr lang="en-US" sz="1400" dirty="0"/>
              <a:t>	BCR/ABL1</a:t>
            </a:r>
          </a:p>
          <a:p>
            <a:r>
              <a:rPr lang="en-US" sz="1400" dirty="0" err="1"/>
              <a:t>Panitumumab</a:t>
            </a:r>
            <a:r>
              <a:rPr lang="en-US" sz="1400" dirty="0"/>
              <a:t> (1)	EGFR</a:t>
            </a:r>
          </a:p>
          <a:p>
            <a:r>
              <a:rPr lang="en-US" sz="1400" dirty="0" err="1"/>
              <a:t>Panitumumab</a:t>
            </a:r>
            <a:r>
              <a:rPr lang="en-US" sz="1400" dirty="0"/>
              <a:t> (2)	KRAS</a:t>
            </a:r>
          </a:p>
          <a:p>
            <a:r>
              <a:rPr lang="en-US" sz="1400" dirty="0" err="1"/>
              <a:t>Pazopanib</a:t>
            </a:r>
            <a:r>
              <a:rPr lang="en-US" sz="1400" dirty="0"/>
              <a:t>	</a:t>
            </a:r>
            <a:r>
              <a:rPr lang="en-US" sz="1400" dirty="0" smtClean="0"/>
              <a:t>                       UGT1A1</a:t>
            </a:r>
            <a:endParaRPr lang="en-US" sz="1400" dirty="0"/>
          </a:p>
          <a:p>
            <a:r>
              <a:rPr lang="en-US" sz="1400" dirty="0" err="1"/>
              <a:t>Pertuzumab</a:t>
            </a:r>
            <a:r>
              <a:rPr lang="en-US" sz="1400" dirty="0"/>
              <a:t>	</a:t>
            </a:r>
            <a:r>
              <a:rPr lang="en-US" sz="1400" dirty="0" smtClean="0"/>
              <a:t>                       ERBB2</a:t>
            </a:r>
            <a:endParaRPr lang="en-US" sz="1400" dirty="0"/>
          </a:p>
          <a:p>
            <a:r>
              <a:rPr lang="en-US" sz="1400" dirty="0" err="1"/>
              <a:t>Ponatinib</a:t>
            </a:r>
            <a:r>
              <a:rPr lang="en-US" sz="1400" dirty="0"/>
              <a:t>	</a:t>
            </a:r>
            <a:r>
              <a:rPr lang="en-US" sz="1400" dirty="0" smtClean="0"/>
              <a:t>              BCR </a:t>
            </a:r>
            <a:r>
              <a:rPr lang="en-US" sz="1400" dirty="0"/>
              <a:t>–ABL </a:t>
            </a:r>
            <a:r>
              <a:rPr lang="en-US" sz="1400" dirty="0" smtClean="0"/>
              <a:t>T315I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1334631"/>
            <a:ext cx="281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Rituximab</a:t>
            </a:r>
            <a:r>
              <a:rPr lang="en-US" sz="1400" dirty="0"/>
              <a:t>	</a:t>
            </a:r>
            <a:r>
              <a:rPr lang="en-US" sz="1400" dirty="0" smtClean="0"/>
              <a:t>                       MS4A1</a:t>
            </a:r>
            <a:endParaRPr lang="en-US" sz="1400" dirty="0"/>
          </a:p>
          <a:p>
            <a:r>
              <a:rPr lang="en-US" sz="1400" dirty="0" err="1"/>
              <a:t>Tamoxifen</a:t>
            </a:r>
            <a:r>
              <a:rPr lang="en-US" sz="1400" dirty="0"/>
              <a:t> (1)	ESR1, PGR</a:t>
            </a:r>
          </a:p>
          <a:p>
            <a:r>
              <a:rPr lang="en-US" sz="1400" dirty="0" err="1"/>
              <a:t>Tamoxifen</a:t>
            </a:r>
            <a:r>
              <a:rPr lang="en-US" sz="1400" dirty="0"/>
              <a:t> (2)	F5</a:t>
            </a:r>
          </a:p>
          <a:p>
            <a:r>
              <a:rPr lang="en-US" sz="1400" dirty="0" err="1"/>
              <a:t>Tamoxifen</a:t>
            </a:r>
            <a:r>
              <a:rPr lang="en-US" sz="1400" dirty="0"/>
              <a:t> (3)	F2</a:t>
            </a:r>
          </a:p>
          <a:p>
            <a:r>
              <a:rPr lang="en-US" sz="1400" dirty="0" err="1"/>
              <a:t>Thioguanine</a:t>
            </a:r>
            <a:r>
              <a:rPr lang="en-US" sz="1400" dirty="0"/>
              <a:t>	</a:t>
            </a:r>
            <a:r>
              <a:rPr lang="en-US" sz="1400" dirty="0" smtClean="0"/>
              <a:t>	TPMT</a:t>
            </a:r>
            <a:endParaRPr lang="en-US" sz="1400" dirty="0"/>
          </a:p>
          <a:p>
            <a:r>
              <a:rPr lang="en-US" sz="1400" dirty="0" err="1"/>
              <a:t>Ticagrelor</a:t>
            </a: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i="1" dirty="0" smtClean="0"/>
              <a:t>CYP2C19</a:t>
            </a:r>
            <a:endParaRPr lang="en-US" sz="1400" i="1" dirty="0"/>
          </a:p>
          <a:p>
            <a:r>
              <a:rPr lang="en-US" sz="1400" dirty="0" err="1"/>
              <a:t>Tositumomab</a:t>
            </a:r>
            <a:r>
              <a:rPr lang="en-US" sz="1400" dirty="0"/>
              <a:t>	MS4A1</a:t>
            </a:r>
          </a:p>
          <a:p>
            <a:r>
              <a:rPr lang="en-US" sz="1400" dirty="0" err="1"/>
              <a:t>Trametinib</a:t>
            </a:r>
            <a:r>
              <a:rPr lang="en-US" sz="1400" dirty="0"/>
              <a:t>	</a:t>
            </a:r>
            <a:r>
              <a:rPr lang="en-US" sz="1400" dirty="0" smtClean="0"/>
              <a:t>	BRAF</a:t>
            </a:r>
            <a:endParaRPr lang="en-US" sz="1400" dirty="0"/>
          </a:p>
          <a:p>
            <a:r>
              <a:rPr lang="en-US" sz="1400" dirty="0" err="1"/>
              <a:t>Trastuzumab</a:t>
            </a:r>
            <a:r>
              <a:rPr lang="en-US" sz="1400" dirty="0"/>
              <a:t>	ERBB2</a:t>
            </a:r>
          </a:p>
          <a:p>
            <a:r>
              <a:rPr lang="en-US" sz="1400" dirty="0" err="1"/>
              <a:t>Tretinoin</a:t>
            </a:r>
            <a:r>
              <a:rPr lang="en-US" sz="1400" dirty="0"/>
              <a:t>		</a:t>
            </a:r>
            <a:r>
              <a:rPr lang="en-US" sz="1400" dirty="0" smtClean="0"/>
              <a:t>PML/RARA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454" y="24825"/>
            <a:ext cx="8016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FDA-</a:t>
            </a:r>
            <a:r>
              <a:rPr lang="en-US" sz="3200" b="1" dirty="0" err="1" smtClean="0">
                <a:solidFill>
                  <a:srgbClr val="0070C0"/>
                </a:solidFill>
              </a:rPr>
              <a:t>pharmacogenomic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biomarkers in labeling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57200"/>
            <a:ext cx="281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Oncology drugs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156877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Drug	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Therapeutic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Area	HUGO Symbol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Abacavir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Infectious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Diseases	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HLA-B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Atorvastatin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Endocrinology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LDLR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Azathioprine	Rheumatology	TPMT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Boceprevir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Infectious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Diseases	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IFNL3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Carglumic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Acid	Metabolic Disorders	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NAGS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Carisoprodol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Rheumatology	CYP2C19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Carvedilol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Cardiology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CYP2D6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Celecoxib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Rheumatology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CYP2C9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Cevimeline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Dental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CYP2D6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Chloroquine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Infectious Diseases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G6PD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Chlorpropamide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Endocrinology	G6PD</a:t>
            </a:r>
          </a:p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Clopidogrel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Cardiology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CYP2C19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Dapsone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Dermatology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G6PD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Dapsone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Infectious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Diseases	G6PD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Dexlansoprazole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Gastroenterology	CYP2C19</a:t>
            </a:r>
          </a:p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Dexlansoprazole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Gastroenterology	CYP1A2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Eltrombopag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Hematology	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F5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Eltrombopag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Hematology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SERPINC1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Esomeprazole	Gastroenterology	CYP2C19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Fluorouracil 		Dermatology	DPYD</a:t>
            </a:r>
          </a:p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Flurbiprofen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Rheumatology	CYP2C9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Glimepiride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Endocrinology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G6PD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Glipizide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Endocrinology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G6PD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Glyburide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Endocrinology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G6PD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121030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Ivacaftor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Pulmonary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CFTR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Lansoprazole	Gastroenterology	CYP2C19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Lenalidomide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Hematology	del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	5q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Lomitapide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Endocrinology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LDLR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Mafenide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Infectious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Diseases	G6PD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Maraviroc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Infectious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Diseases	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CCR5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Methylene Blue	Hematology	G6PD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Metoclopramide	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Gastroentrology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CYB5R1-4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Metoprolol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Cardiology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CYP2D6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Mipomersen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Endocrinology	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LDLR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Mycophenolic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Acid	Transplantation	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HPRT1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Nalidixic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Acid	Infectious Diseases	G6PD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Nitrofurantoin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Infectious Diseases	G6PD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Omeprazole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Gastroenterology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CYP2C19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Pantoprazole	Gastroenterology	CYP2C19</a:t>
            </a:r>
          </a:p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Peginterferon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alfa-2b	Infectious Diseases	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IFNL3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Pegloticase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Rheumatology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G6PD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Perphenazine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Psychiatry	CYP2D6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Phenytoin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Neurology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HLA-B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Prasugrel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Cardiology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CYP2C19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Pravastatin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Endocrinology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LDLR</a:t>
            </a:r>
          </a:p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Primaquine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Infectious Diseases	G6PD</a:t>
            </a: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Propafenone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Cardiology	CYP2D6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Propranolol	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Cardiology	CYP2D6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Quinidine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Cardiology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CYP2D6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54" y="24825"/>
            <a:ext cx="8016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FDA-</a:t>
            </a:r>
            <a:r>
              <a:rPr lang="en-US" sz="3200" b="1" dirty="0" err="1" smtClean="0">
                <a:solidFill>
                  <a:srgbClr val="0070C0"/>
                </a:solidFill>
              </a:rPr>
              <a:t>pharmacogenomic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biomarkers in labeling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84" y="457200"/>
            <a:ext cx="2156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other drugs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66800" y="1156877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Drug	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Therapeutic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Area	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HUGO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Symbol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524000"/>
            <a:ext cx="7239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Quinidine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Cardiology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CYP2D6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Quinine Sulfate	Infectious Diseases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G6PD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Rabeprazole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Gastroenterology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CYP2C19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Rifampin,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Infectious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Diseases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NAT1-2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Rosuvastatin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Endocrinology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LDLR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Simeprevir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Infectious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Diseases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IFNL3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Sodium Nitrite	Antidotal Therapy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G6PD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Sofosbuvir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Infectious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Diseases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IFNL3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Succimer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Hematology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G6PD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Sulfamethoxazole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Trimethoprim	Infectious Diseases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G6PD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Telaprevir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Infectious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Diseases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IFNL3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Terbinafine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Infectious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Diseases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CYP2D6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Ticagrelor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Cardiology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CYP2C19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Tolterodine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Genitourinary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CYP2D6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Voriconazole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Infectious Diseases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CYP2C19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Warfarin (1)	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Cardiology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Hematology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CYP2C9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Warfarin (2)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Cardiology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Hematology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VKORC1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Warfarin (3)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Cardiology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Hematology	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54" y="24825"/>
            <a:ext cx="8016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FDA-</a:t>
            </a:r>
            <a:r>
              <a:rPr lang="en-US" sz="3200" b="1" dirty="0" err="1" smtClean="0">
                <a:solidFill>
                  <a:srgbClr val="0070C0"/>
                </a:solidFill>
              </a:rPr>
              <a:t>pharmacogenomic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biomarkers in labeling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84" y="457200"/>
            <a:ext cx="2156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</a:t>
            </a:r>
            <a:r>
              <a:rPr lang="en-US" sz="3200" b="1" dirty="0" smtClean="0">
                <a:solidFill>
                  <a:srgbClr val="0070C0"/>
                </a:solidFill>
              </a:rPr>
              <a:t>ther drugs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6248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err="1"/>
              <a:t>PharmGKB</a:t>
            </a:r>
            <a:r>
              <a:rPr lang="en-US" b="1" dirty="0"/>
              <a:t>: </a:t>
            </a:r>
            <a:r>
              <a:rPr lang="en-US" b="1" dirty="0" smtClean="0"/>
              <a:t>http</a:t>
            </a:r>
            <a:r>
              <a:rPr lang="en-US" b="1" dirty="0"/>
              <a:t>://www.pharmgkb.org</a:t>
            </a:r>
          </a:p>
        </p:txBody>
      </p:sp>
    </p:spTree>
    <p:extLst>
      <p:ext uri="{BB962C8B-B14F-4D97-AF65-F5344CB8AC3E}">
        <p14:creationId xmlns:p14="http://schemas.microsoft.com/office/powerpoint/2010/main" val="40432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3352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Amitriptyline</a:t>
            </a:r>
          </a:p>
          <a:p>
            <a:r>
              <a:rPr lang="en-US" sz="2400" dirty="0" err="1">
                <a:solidFill>
                  <a:srgbClr val="0070C0"/>
                </a:solidFill>
              </a:rPr>
              <a:t>Aripiprazole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err="1">
                <a:solidFill>
                  <a:srgbClr val="0070C0"/>
                </a:solidFill>
              </a:rPr>
              <a:t>Atomoxetine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Citalopram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Clomipramine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Clozapine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Codeine</a:t>
            </a:r>
          </a:p>
          <a:p>
            <a:r>
              <a:rPr lang="en-US" sz="2400" dirty="0" err="1">
                <a:solidFill>
                  <a:srgbClr val="0070C0"/>
                </a:solidFill>
              </a:rPr>
              <a:t>Desipramine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i="1" dirty="0">
                <a:solidFill>
                  <a:srgbClr val="0070C0"/>
                </a:solidFill>
              </a:rPr>
              <a:t>Dextromethorphan </a:t>
            </a:r>
            <a:r>
              <a:rPr lang="en-US" sz="2400" i="1" dirty="0" smtClean="0">
                <a:solidFill>
                  <a:srgbClr val="0070C0"/>
                </a:solidFill>
              </a:rPr>
              <a:t>&amp;                                Quinidine</a:t>
            </a:r>
            <a:endParaRPr lang="en-US" sz="2400" i="1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Diazepam</a:t>
            </a:r>
          </a:p>
          <a:p>
            <a:r>
              <a:rPr lang="en-US" sz="2400" dirty="0">
                <a:solidFill>
                  <a:srgbClr val="0070C0"/>
                </a:solidFill>
              </a:rPr>
              <a:t>Doxepin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Fluoxetine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1828800"/>
            <a:ext cx="312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Fluvoxamine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 err="1" smtClean="0">
                <a:solidFill>
                  <a:srgbClr val="0070C0"/>
                </a:solidFill>
              </a:rPr>
              <a:t>loperidone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Imipramine</a:t>
            </a:r>
          </a:p>
          <a:p>
            <a:r>
              <a:rPr lang="en-US" sz="2400" dirty="0" err="1">
                <a:solidFill>
                  <a:srgbClr val="0070C0"/>
                </a:solidFill>
              </a:rPr>
              <a:t>Modafinil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err="1">
                <a:solidFill>
                  <a:srgbClr val="0070C0"/>
                </a:solidFill>
              </a:rPr>
              <a:t>Nortriptyline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Paroxetine</a:t>
            </a:r>
          </a:p>
          <a:p>
            <a:r>
              <a:rPr lang="en-US" sz="2400" dirty="0" err="1">
                <a:solidFill>
                  <a:srgbClr val="0070C0"/>
                </a:solidFill>
              </a:rPr>
              <a:t>Perphenazine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err="1">
                <a:solidFill>
                  <a:srgbClr val="0070C0"/>
                </a:solidFill>
              </a:rPr>
              <a:t>Pimozide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err="1">
                <a:solidFill>
                  <a:srgbClr val="0070C0"/>
                </a:solidFill>
              </a:rPr>
              <a:t>Protriptyline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err="1">
                <a:solidFill>
                  <a:srgbClr val="0070C0"/>
                </a:solidFill>
              </a:rPr>
              <a:t>Risperidone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i="1" dirty="0" err="1">
                <a:solidFill>
                  <a:srgbClr val="0070C0"/>
                </a:solidFill>
              </a:rPr>
              <a:t>Tetrabenazine</a:t>
            </a:r>
            <a:endParaRPr lang="en-US" sz="2400" i="1" dirty="0">
              <a:solidFill>
                <a:srgbClr val="0070C0"/>
              </a:solidFill>
            </a:endParaRPr>
          </a:p>
          <a:p>
            <a:r>
              <a:rPr lang="en-US" sz="2400" dirty="0" err="1">
                <a:solidFill>
                  <a:srgbClr val="0070C0"/>
                </a:solidFill>
              </a:rPr>
              <a:t>Thioridazine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1219200"/>
            <a:ext cx="1673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CYP2D6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38862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Phenytoin</a:t>
            </a:r>
            <a:r>
              <a:rPr lang="en-US" sz="2400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1219200"/>
            <a:ext cx="184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CYP2C19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828800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Citalopram</a:t>
            </a:r>
            <a:r>
              <a:rPr lang="en-US" sz="2400" dirty="0">
                <a:solidFill>
                  <a:srgbClr val="0070C0"/>
                </a:solidFill>
              </a:rPr>
              <a:t>	</a:t>
            </a:r>
          </a:p>
          <a:p>
            <a:r>
              <a:rPr lang="en-US" sz="2400" dirty="0" err="1">
                <a:solidFill>
                  <a:srgbClr val="0070C0"/>
                </a:solidFill>
              </a:rPr>
              <a:t>Clobazam</a:t>
            </a:r>
            <a:r>
              <a:rPr lang="en-US" sz="2400" dirty="0">
                <a:solidFill>
                  <a:srgbClr val="0070C0"/>
                </a:solidFill>
              </a:rPr>
              <a:t>	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Drospirenone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err="1" smtClean="0">
                <a:solidFill>
                  <a:srgbClr val="0070C0"/>
                </a:solidFill>
              </a:rPr>
              <a:t>Ethinyl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Estradiol	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6948" y="3392269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HLA-B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190" y="36493"/>
            <a:ext cx="7287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FDA – CNS Drugs: </a:t>
            </a: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pharmacogenomic</a:t>
            </a:r>
            <a:r>
              <a:rPr lang="en-US" sz="3200" b="1" dirty="0" smtClean="0">
                <a:solidFill>
                  <a:srgbClr val="0070C0"/>
                </a:solidFill>
              </a:rPr>
              <a:t> biomarkers in labeling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6948" y="4343400"/>
            <a:ext cx="14782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HLA-A </a:t>
            </a:r>
          </a:p>
          <a:p>
            <a:r>
              <a:rPr lang="en-US" sz="3600" b="1" i="1" dirty="0" smtClean="0">
                <a:solidFill>
                  <a:srgbClr val="0070C0"/>
                </a:solidFill>
              </a:rPr>
              <a:t>HLA-B</a:t>
            </a:r>
          </a:p>
          <a:p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0" y="54102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Carbamazepine</a:t>
            </a:r>
            <a:r>
              <a:rPr lang="en-US" sz="2400" dirty="0">
                <a:solidFill>
                  <a:srgbClr val="0070C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175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logos_2013_Oct_4366-35686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27" y="137623"/>
            <a:ext cx="693107" cy="827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9" y="1066300"/>
            <a:ext cx="7371995" cy="91440"/>
          </a:xfrm>
          <a:prstGeom prst="rect">
            <a:avLst/>
          </a:prstGeom>
          <a:gradFill>
            <a:gsLst>
              <a:gs pos="75000">
                <a:srgbClr val="BADCA3"/>
              </a:gs>
              <a:gs pos="15000">
                <a:srgbClr val="92D050"/>
              </a:gs>
              <a:gs pos="5833">
                <a:srgbClr val="0070C0"/>
              </a:gs>
              <a:gs pos="31680">
                <a:srgbClr val="0070C0"/>
              </a:gs>
              <a:gs pos="87500">
                <a:srgbClr val="CEE2CC"/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3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5" r="20421" b="22543"/>
          <a:stretch/>
        </p:blipFill>
        <p:spPr bwMode="auto">
          <a:xfrm>
            <a:off x="0" y="2971800"/>
            <a:ext cx="4004441" cy="23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6" r="18157" b="24728"/>
          <a:stretch/>
        </p:blipFill>
        <p:spPr bwMode="auto">
          <a:xfrm>
            <a:off x="5005552" y="3042745"/>
            <a:ext cx="4062248" cy="244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264" y="1371600"/>
            <a:ext cx="2425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# of SNPs per CYP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8" t="14852" r="5345" b="27372"/>
          <a:stretch/>
        </p:blipFill>
        <p:spPr bwMode="auto">
          <a:xfrm>
            <a:off x="3886200" y="1676400"/>
            <a:ext cx="1261496" cy="497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81600" y="1371600"/>
            <a:ext cx="3817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# drugs metabolized per CYP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6628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cytochrome P450 enzymes (CYPs)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62732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Preissner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2013</a:t>
            </a:r>
          </a:p>
          <a:p>
            <a:pPr algn="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PLOS one : e 8562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66800" y="3429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62200" y="33528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2800" y="33528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96000" y="3429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2590800"/>
            <a:ext cx="1673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CYP2D6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2590800"/>
            <a:ext cx="184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CYP2C19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1474</Words>
  <Application>Microsoft Office PowerPoint</Application>
  <PresentationFormat>On-screen Show (4:3)</PresentationFormat>
  <Paragraphs>902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Subbu Apparsundaram</dc:creator>
  <cp:lastModifiedBy>Subbu Apparsundaram</cp:lastModifiedBy>
  <cp:revision>242</cp:revision>
  <dcterms:created xsi:type="dcterms:W3CDTF">2014-09-06T09:26:57Z</dcterms:created>
  <dcterms:modified xsi:type="dcterms:W3CDTF">2014-09-10T13:30:21Z</dcterms:modified>
</cp:coreProperties>
</file>