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57" r:id="rId3"/>
    <p:sldId id="258" r:id="rId4"/>
    <p:sldId id="260" r:id="rId5"/>
    <p:sldId id="261" r:id="rId6"/>
    <p:sldId id="278" r:id="rId7"/>
    <p:sldId id="262" r:id="rId8"/>
    <p:sldId id="281" r:id="rId9"/>
    <p:sldId id="282" r:id="rId10"/>
    <p:sldId id="283" r:id="rId11"/>
    <p:sldId id="284" r:id="rId12"/>
    <p:sldId id="265" r:id="rId13"/>
    <p:sldId id="285" r:id="rId14"/>
    <p:sldId id="289" r:id="rId15"/>
    <p:sldId id="286" r:id="rId16"/>
    <p:sldId id="287" r:id="rId17"/>
    <p:sldId id="288" r:id="rId18"/>
    <p:sldId id="291" r:id="rId19"/>
    <p:sldId id="319" r:id="rId20"/>
    <p:sldId id="267" r:id="rId21"/>
    <p:sldId id="268" r:id="rId22"/>
    <p:sldId id="294" r:id="rId23"/>
    <p:sldId id="305" r:id="rId24"/>
    <p:sldId id="297" r:id="rId25"/>
    <p:sldId id="306" r:id="rId26"/>
    <p:sldId id="273" r:id="rId27"/>
    <p:sldId id="298" r:id="rId28"/>
    <p:sldId id="303" r:id="rId29"/>
    <p:sldId id="307" r:id="rId30"/>
    <p:sldId id="313" r:id="rId31"/>
    <p:sldId id="269" r:id="rId32"/>
    <p:sldId id="312" r:id="rId33"/>
    <p:sldId id="315" r:id="rId34"/>
    <p:sldId id="314" r:id="rId35"/>
    <p:sldId id="270" r:id="rId36"/>
    <p:sldId id="310" r:id="rId37"/>
    <p:sldId id="271" r:id="rId38"/>
    <p:sldId id="304" r:id="rId39"/>
    <p:sldId id="317" r:id="rId40"/>
    <p:sldId id="274" r:id="rId41"/>
    <p:sldId id="275" r:id="rId42"/>
    <p:sldId id="321" r:id="rId43"/>
    <p:sldId id="27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1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A4247-0574-4512-82F7-A11B1183FAF2}" type="doc">
      <dgm:prSet loTypeId="urn:microsoft.com/office/officeart/2005/8/layout/hList9" loCatId="list" qsTypeId="urn:microsoft.com/office/officeart/2005/8/quickstyle/3d2" qsCatId="3D" csTypeId="urn:microsoft.com/office/officeart/2005/8/colors/colorful1" csCatId="colorful" phldr="1"/>
      <dgm:spPr/>
      <dgm:t>
        <a:bodyPr/>
        <a:lstStyle/>
        <a:p>
          <a:endParaRPr lang="en-US"/>
        </a:p>
      </dgm:t>
    </dgm:pt>
    <dgm:pt modelId="{6E64FF54-403B-4518-AF03-7C7D9582D66E}">
      <dgm:prSet phldrT="[Text]"/>
      <dgm:spPr/>
      <dgm:t>
        <a:bodyPr/>
        <a:lstStyle/>
        <a:p>
          <a:r>
            <a:rPr lang="en-US" b="1" dirty="0" smtClean="0">
              <a:latin typeface="Arial" pitchFamily="34" charset="0"/>
              <a:cs typeface="Arial" pitchFamily="34" charset="0"/>
            </a:rPr>
            <a:t>Sources </a:t>
          </a:r>
          <a:endParaRPr lang="en-US" b="1" dirty="0">
            <a:latin typeface="Arial" pitchFamily="34" charset="0"/>
            <a:cs typeface="Arial" pitchFamily="34" charset="0"/>
          </a:endParaRPr>
        </a:p>
      </dgm:t>
    </dgm:pt>
    <dgm:pt modelId="{94FA247E-59CC-4EAD-979D-AC2836CE1D72}" type="parTrans" cxnId="{FE456A95-4CEB-40C4-8DAD-B5A3AEA7190D}">
      <dgm:prSet/>
      <dgm:spPr/>
      <dgm:t>
        <a:bodyPr/>
        <a:lstStyle/>
        <a:p>
          <a:endParaRPr lang="en-US"/>
        </a:p>
      </dgm:t>
    </dgm:pt>
    <dgm:pt modelId="{2FE97365-7D41-4C0A-8FE9-C4D12343F6CE}" type="sibTrans" cxnId="{FE456A95-4CEB-40C4-8DAD-B5A3AEA7190D}">
      <dgm:prSet/>
      <dgm:spPr/>
      <dgm:t>
        <a:bodyPr/>
        <a:lstStyle/>
        <a:p>
          <a:endParaRPr lang="en-US"/>
        </a:p>
      </dgm:t>
    </dgm:pt>
    <dgm:pt modelId="{C18B2937-868E-409B-B708-D153AF8D8920}">
      <dgm:prSet phldrT="[Text]"/>
      <dgm:spPr/>
      <dgm:t>
        <a:bodyPr/>
        <a:lstStyle/>
        <a:p>
          <a:r>
            <a:rPr lang="en-US" dirty="0" smtClean="0">
              <a:latin typeface="Arial" pitchFamily="34" charset="0"/>
              <a:cs typeface="Arial" pitchFamily="34" charset="0"/>
            </a:rPr>
            <a:t>Sunlight exposure</a:t>
          </a:r>
          <a:endParaRPr lang="en-US" dirty="0">
            <a:latin typeface="Arial" pitchFamily="34" charset="0"/>
            <a:cs typeface="Arial" pitchFamily="34" charset="0"/>
          </a:endParaRPr>
        </a:p>
      </dgm:t>
    </dgm:pt>
    <dgm:pt modelId="{71F74DE2-7A1E-41F4-8FC2-8AA1CA2C8C11}" type="parTrans" cxnId="{45505F0C-31CA-4681-9AE6-07FCFD0B256B}">
      <dgm:prSet/>
      <dgm:spPr/>
      <dgm:t>
        <a:bodyPr/>
        <a:lstStyle/>
        <a:p>
          <a:endParaRPr lang="en-US"/>
        </a:p>
      </dgm:t>
    </dgm:pt>
    <dgm:pt modelId="{C6E6338D-A94B-4280-AF95-AE93B44F3F23}" type="sibTrans" cxnId="{45505F0C-31CA-4681-9AE6-07FCFD0B256B}">
      <dgm:prSet/>
      <dgm:spPr/>
      <dgm:t>
        <a:bodyPr/>
        <a:lstStyle/>
        <a:p>
          <a:endParaRPr lang="en-US"/>
        </a:p>
      </dgm:t>
    </dgm:pt>
    <dgm:pt modelId="{4602F9E6-FDF4-4DCC-89AA-8D6F7B93094D}">
      <dgm:prSet phldrT="[Text]"/>
      <dgm:spPr/>
      <dgm:t>
        <a:bodyPr/>
        <a:lstStyle/>
        <a:p>
          <a:r>
            <a:rPr lang="en-US" dirty="0" smtClean="0">
              <a:latin typeface="Arial" pitchFamily="34" charset="0"/>
              <a:cs typeface="Arial" pitchFamily="34" charset="0"/>
            </a:rPr>
            <a:t>Diet – oily fish, egg yolk, mushrooms, dairy products </a:t>
          </a:r>
          <a:endParaRPr lang="en-US" dirty="0">
            <a:latin typeface="Arial" pitchFamily="34" charset="0"/>
            <a:cs typeface="Arial" pitchFamily="34" charset="0"/>
          </a:endParaRPr>
        </a:p>
      </dgm:t>
    </dgm:pt>
    <dgm:pt modelId="{72F806DE-BB6A-4B82-AE1C-F8DC21451204}" type="parTrans" cxnId="{12BBA264-06CD-4E66-A986-0FB9C1CA0DD5}">
      <dgm:prSet/>
      <dgm:spPr/>
      <dgm:t>
        <a:bodyPr/>
        <a:lstStyle/>
        <a:p>
          <a:endParaRPr lang="en-US"/>
        </a:p>
      </dgm:t>
    </dgm:pt>
    <dgm:pt modelId="{731B5543-4D6D-4A9E-B871-64D8F3375EBC}" type="sibTrans" cxnId="{12BBA264-06CD-4E66-A986-0FB9C1CA0DD5}">
      <dgm:prSet/>
      <dgm:spPr/>
      <dgm:t>
        <a:bodyPr/>
        <a:lstStyle/>
        <a:p>
          <a:endParaRPr lang="en-US"/>
        </a:p>
      </dgm:t>
    </dgm:pt>
    <dgm:pt modelId="{397894B0-B60A-4DBF-9520-400039CDE0E4}">
      <dgm:prSet phldrT="[Text]"/>
      <dgm:spPr/>
      <dgm:t>
        <a:bodyPr/>
        <a:lstStyle/>
        <a:p>
          <a:r>
            <a:rPr lang="en-US" b="1" dirty="0" smtClean="0">
              <a:latin typeface="Arial" pitchFamily="34" charset="0"/>
              <a:cs typeface="Arial" pitchFamily="34" charset="0"/>
            </a:rPr>
            <a:t>Reasons for deficiency</a:t>
          </a:r>
          <a:endParaRPr lang="en-US" b="1" dirty="0">
            <a:latin typeface="Arial" pitchFamily="34" charset="0"/>
            <a:cs typeface="Arial" pitchFamily="34" charset="0"/>
          </a:endParaRPr>
        </a:p>
      </dgm:t>
    </dgm:pt>
    <dgm:pt modelId="{A86287D7-C5BB-49C6-8C5C-ED6DA3553094}" type="parTrans" cxnId="{6609EF6D-873F-4934-B275-1A41487294A9}">
      <dgm:prSet/>
      <dgm:spPr/>
      <dgm:t>
        <a:bodyPr/>
        <a:lstStyle/>
        <a:p>
          <a:endParaRPr lang="en-US"/>
        </a:p>
      </dgm:t>
    </dgm:pt>
    <dgm:pt modelId="{115E8FF2-3CBB-4B26-9CB8-F088EA37862A}" type="sibTrans" cxnId="{6609EF6D-873F-4934-B275-1A41487294A9}">
      <dgm:prSet/>
      <dgm:spPr/>
      <dgm:t>
        <a:bodyPr/>
        <a:lstStyle/>
        <a:p>
          <a:endParaRPr lang="en-US"/>
        </a:p>
      </dgm:t>
    </dgm:pt>
    <dgm:pt modelId="{F7F97D22-703B-4EDA-81CB-31B11C6F6C78}">
      <dgm:prSet phldrT="[Text]"/>
      <dgm:spPr/>
      <dgm:t>
        <a:bodyPr/>
        <a:lstStyle/>
        <a:p>
          <a:r>
            <a:rPr lang="en-US" dirty="0" smtClean="0">
              <a:latin typeface="Arial" pitchFamily="34" charset="0"/>
              <a:cs typeface="Arial" pitchFamily="34" charset="0"/>
            </a:rPr>
            <a:t>Inadequate sunlight exposure – latitude, season, clothing, sunscreen use, indoor activity</a:t>
          </a:r>
          <a:endParaRPr lang="en-US" dirty="0">
            <a:latin typeface="Arial" pitchFamily="34" charset="0"/>
            <a:cs typeface="Arial" pitchFamily="34" charset="0"/>
          </a:endParaRPr>
        </a:p>
      </dgm:t>
    </dgm:pt>
    <dgm:pt modelId="{9531567B-1697-4FEF-ACF9-527955BE71E5}" type="parTrans" cxnId="{C7DEE475-C235-45E2-B0E2-23466E1ABFEE}">
      <dgm:prSet/>
      <dgm:spPr/>
      <dgm:t>
        <a:bodyPr/>
        <a:lstStyle/>
        <a:p>
          <a:endParaRPr lang="en-US"/>
        </a:p>
      </dgm:t>
    </dgm:pt>
    <dgm:pt modelId="{5F01FAFF-B1F0-4F66-9194-0503EF24A555}" type="sibTrans" cxnId="{C7DEE475-C235-45E2-B0E2-23466E1ABFEE}">
      <dgm:prSet/>
      <dgm:spPr/>
      <dgm:t>
        <a:bodyPr/>
        <a:lstStyle/>
        <a:p>
          <a:endParaRPr lang="en-US"/>
        </a:p>
      </dgm:t>
    </dgm:pt>
    <dgm:pt modelId="{2025C03F-9F94-4246-9086-660B14606C0E}">
      <dgm:prSet phldrT="[Text]"/>
      <dgm:spPr/>
      <dgm:t>
        <a:bodyPr/>
        <a:lstStyle/>
        <a:p>
          <a:r>
            <a:rPr lang="en-US" dirty="0" smtClean="0">
              <a:latin typeface="Arial" pitchFamily="34" charset="0"/>
              <a:cs typeface="Arial" pitchFamily="34" charset="0"/>
            </a:rPr>
            <a:t>Obesity, skin pigmentation, ageing, genetics </a:t>
          </a:r>
          <a:endParaRPr lang="en-US" dirty="0">
            <a:latin typeface="Arial" pitchFamily="34" charset="0"/>
            <a:cs typeface="Arial" pitchFamily="34" charset="0"/>
          </a:endParaRPr>
        </a:p>
      </dgm:t>
    </dgm:pt>
    <dgm:pt modelId="{9F0C9441-640F-4C6F-AEF0-183EA29019AB}" type="parTrans" cxnId="{AFFD242B-572F-46AE-BCBF-CFC7030B1D3C}">
      <dgm:prSet/>
      <dgm:spPr/>
      <dgm:t>
        <a:bodyPr/>
        <a:lstStyle/>
        <a:p>
          <a:endParaRPr lang="en-US"/>
        </a:p>
      </dgm:t>
    </dgm:pt>
    <dgm:pt modelId="{9E4F1A77-C69D-4024-81AB-EAA14483479A}" type="sibTrans" cxnId="{AFFD242B-572F-46AE-BCBF-CFC7030B1D3C}">
      <dgm:prSet/>
      <dgm:spPr/>
      <dgm:t>
        <a:bodyPr/>
        <a:lstStyle/>
        <a:p>
          <a:endParaRPr lang="en-US"/>
        </a:p>
      </dgm:t>
    </dgm:pt>
    <dgm:pt modelId="{2E4389EF-5EA2-4CF7-B118-2BC55125D7CC}">
      <dgm:prSet/>
      <dgm:spPr/>
      <dgm:t>
        <a:bodyPr/>
        <a:lstStyle/>
        <a:p>
          <a:r>
            <a:rPr lang="en-US" dirty="0" smtClean="0">
              <a:latin typeface="Arial" pitchFamily="34" charset="0"/>
              <a:cs typeface="Arial" pitchFamily="34" charset="0"/>
            </a:rPr>
            <a:t>Fortified food items – milk, cheese, orange juice, cereals</a:t>
          </a:r>
          <a:endParaRPr lang="en-US" dirty="0">
            <a:latin typeface="Arial" pitchFamily="34" charset="0"/>
            <a:cs typeface="Arial" pitchFamily="34" charset="0"/>
          </a:endParaRPr>
        </a:p>
      </dgm:t>
    </dgm:pt>
    <dgm:pt modelId="{B3E20A08-BCCC-40DD-886E-517E1B3A1AF7}" type="parTrans" cxnId="{F927B540-8CCC-4B63-AB43-E93FE84C0C1F}">
      <dgm:prSet/>
      <dgm:spPr/>
      <dgm:t>
        <a:bodyPr/>
        <a:lstStyle/>
        <a:p>
          <a:endParaRPr lang="en-US"/>
        </a:p>
      </dgm:t>
    </dgm:pt>
    <dgm:pt modelId="{03D985AC-D12E-48EE-8A05-CBFEDAE804B4}" type="sibTrans" cxnId="{F927B540-8CCC-4B63-AB43-E93FE84C0C1F}">
      <dgm:prSet/>
      <dgm:spPr/>
      <dgm:t>
        <a:bodyPr/>
        <a:lstStyle/>
        <a:p>
          <a:endParaRPr lang="en-US"/>
        </a:p>
      </dgm:t>
    </dgm:pt>
    <dgm:pt modelId="{47A24887-3109-46A4-934A-633A2D783DB2}">
      <dgm:prSet/>
      <dgm:spPr/>
      <dgm:t>
        <a:bodyPr/>
        <a:lstStyle/>
        <a:p>
          <a:r>
            <a:rPr lang="en-US" dirty="0" smtClean="0">
              <a:latin typeface="Arial" pitchFamily="34" charset="0"/>
              <a:cs typeface="Arial" pitchFamily="34" charset="0"/>
            </a:rPr>
            <a:t>Pharmaceuticals – multivitamins or vitamin D supplements</a:t>
          </a:r>
          <a:endParaRPr lang="en-US" dirty="0">
            <a:latin typeface="Arial" pitchFamily="34" charset="0"/>
            <a:cs typeface="Arial" pitchFamily="34" charset="0"/>
          </a:endParaRPr>
        </a:p>
      </dgm:t>
    </dgm:pt>
    <dgm:pt modelId="{A7B409AE-789B-4093-A49A-3E8F6D7D224F}" type="parTrans" cxnId="{17301B4A-359A-45FC-901C-746696015D7D}">
      <dgm:prSet/>
      <dgm:spPr/>
      <dgm:t>
        <a:bodyPr/>
        <a:lstStyle/>
        <a:p>
          <a:endParaRPr lang="en-US"/>
        </a:p>
      </dgm:t>
    </dgm:pt>
    <dgm:pt modelId="{7DB945DD-A269-494D-8293-A2D776AE04CE}" type="sibTrans" cxnId="{17301B4A-359A-45FC-901C-746696015D7D}">
      <dgm:prSet/>
      <dgm:spPr/>
      <dgm:t>
        <a:bodyPr/>
        <a:lstStyle/>
        <a:p>
          <a:endParaRPr lang="en-US"/>
        </a:p>
      </dgm:t>
    </dgm:pt>
    <dgm:pt modelId="{DE7701E1-0ED0-4361-8156-88CCC48160F1}">
      <dgm:prSet/>
      <dgm:spPr/>
      <dgm:t>
        <a:bodyPr/>
        <a:lstStyle/>
        <a:p>
          <a:r>
            <a:rPr lang="en-US" dirty="0" smtClean="0">
              <a:latin typeface="Arial" pitchFamily="34" charset="0"/>
              <a:cs typeface="Arial" pitchFamily="34" charset="0"/>
            </a:rPr>
            <a:t>Repeated, unplanned pregnancies in deficient mothers </a:t>
          </a:r>
          <a:endParaRPr lang="en-US" dirty="0">
            <a:latin typeface="Arial" pitchFamily="34" charset="0"/>
            <a:cs typeface="Arial" pitchFamily="34" charset="0"/>
          </a:endParaRPr>
        </a:p>
      </dgm:t>
    </dgm:pt>
    <dgm:pt modelId="{8D475637-EDD6-4DA7-853F-0DA50F6DA756}" type="parTrans" cxnId="{66E98166-1C8A-42AF-93AD-F3BE0BC73166}">
      <dgm:prSet/>
      <dgm:spPr/>
      <dgm:t>
        <a:bodyPr/>
        <a:lstStyle/>
        <a:p>
          <a:endParaRPr lang="en-US"/>
        </a:p>
      </dgm:t>
    </dgm:pt>
    <dgm:pt modelId="{8E7DA83F-73B2-4EEC-B7F5-4F791622C384}" type="sibTrans" cxnId="{66E98166-1C8A-42AF-93AD-F3BE0BC73166}">
      <dgm:prSet/>
      <dgm:spPr/>
      <dgm:t>
        <a:bodyPr/>
        <a:lstStyle/>
        <a:p>
          <a:endParaRPr lang="en-US"/>
        </a:p>
      </dgm:t>
    </dgm:pt>
    <dgm:pt modelId="{FAB2E470-49DE-4617-A4B2-93042620CD4E}">
      <dgm:prSet/>
      <dgm:spPr/>
      <dgm:t>
        <a:bodyPr/>
        <a:lstStyle/>
        <a:p>
          <a:r>
            <a:rPr lang="en-US" dirty="0" smtClean="0">
              <a:latin typeface="Arial" pitchFamily="34" charset="0"/>
              <a:cs typeface="Arial" pitchFamily="34" charset="0"/>
            </a:rPr>
            <a:t>Food fads – low dietary intake, high </a:t>
          </a:r>
          <a:r>
            <a:rPr lang="en-US" dirty="0" err="1" smtClean="0">
              <a:latin typeface="Arial" pitchFamily="34" charset="0"/>
              <a:cs typeface="Arial" pitchFamily="34" charset="0"/>
            </a:rPr>
            <a:t>fibre</a:t>
          </a:r>
          <a:r>
            <a:rPr lang="en-US" dirty="0" smtClean="0">
              <a:latin typeface="Arial" pitchFamily="34" charset="0"/>
              <a:cs typeface="Arial" pitchFamily="34" charset="0"/>
            </a:rPr>
            <a:t> diet, lack of universal food fortification</a:t>
          </a:r>
          <a:endParaRPr lang="en-US" dirty="0">
            <a:latin typeface="Arial" pitchFamily="34" charset="0"/>
            <a:cs typeface="Arial" pitchFamily="34" charset="0"/>
          </a:endParaRPr>
        </a:p>
      </dgm:t>
    </dgm:pt>
    <dgm:pt modelId="{4E68CF4A-11B8-47F4-9ACC-12F4969DE8CC}" type="parTrans" cxnId="{23B67E5A-AF79-4A7A-8A8A-A28A104D4F97}">
      <dgm:prSet/>
      <dgm:spPr/>
      <dgm:t>
        <a:bodyPr/>
        <a:lstStyle/>
        <a:p>
          <a:endParaRPr lang="en-US"/>
        </a:p>
      </dgm:t>
    </dgm:pt>
    <dgm:pt modelId="{32AFF360-0E7E-46E9-836F-AB98F8769953}" type="sibTrans" cxnId="{23B67E5A-AF79-4A7A-8A8A-A28A104D4F97}">
      <dgm:prSet/>
      <dgm:spPr/>
      <dgm:t>
        <a:bodyPr/>
        <a:lstStyle/>
        <a:p>
          <a:endParaRPr lang="en-US"/>
        </a:p>
      </dgm:t>
    </dgm:pt>
    <dgm:pt modelId="{FD8F486F-EAD7-4C6F-BFCA-2E5A1E3B5CCB}" type="pres">
      <dgm:prSet presAssocID="{6DCA4247-0574-4512-82F7-A11B1183FAF2}" presName="list" presStyleCnt="0">
        <dgm:presLayoutVars>
          <dgm:dir/>
          <dgm:animLvl val="lvl"/>
        </dgm:presLayoutVars>
      </dgm:prSet>
      <dgm:spPr/>
      <dgm:t>
        <a:bodyPr/>
        <a:lstStyle/>
        <a:p>
          <a:endParaRPr lang="en-US"/>
        </a:p>
      </dgm:t>
    </dgm:pt>
    <dgm:pt modelId="{6E06D96C-25E6-4737-91FD-59132A2911DA}" type="pres">
      <dgm:prSet presAssocID="{6E64FF54-403B-4518-AF03-7C7D9582D66E}" presName="posSpace" presStyleCnt="0"/>
      <dgm:spPr/>
    </dgm:pt>
    <dgm:pt modelId="{E609AF31-1AD0-4C31-982A-7132CD944E37}" type="pres">
      <dgm:prSet presAssocID="{6E64FF54-403B-4518-AF03-7C7D9582D66E}" presName="vertFlow" presStyleCnt="0"/>
      <dgm:spPr/>
    </dgm:pt>
    <dgm:pt modelId="{13918C19-A44A-44CB-96CF-CDCD41268044}" type="pres">
      <dgm:prSet presAssocID="{6E64FF54-403B-4518-AF03-7C7D9582D66E}" presName="topSpace" presStyleCnt="0"/>
      <dgm:spPr/>
    </dgm:pt>
    <dgm:pt modelId="{87BCF59F-2540-4AE5-BCE8-1296AD51123C}" type="pres">
      <dgm:prSet presAssocID="{6E64FF54-403B-4518-AF03-7C7D9582D66E}" presName="firstComp" presStyleCnt="0"/>
      <dgm:spPr/>
    </dgm:pt>
    <dgm:pt modelId="{5ACEBFBE-3AAA-4B93-AF12-665D56B73EC5}" type="pres">
      <dgm:prSet presAssocID="{6E64FF54-403B-4518-AF03-7C7D9582D66E}" presName="firstChild" presStyleLbl="bgAccFollowNode1" presStyleIdx="0" presStyleCnt="8"/>
      <dgm:spPr/>
      <dgm:t>
        <a:bodyPr/>
        <a:lstStyle/>
        <a:p>
          <a:endParaRPr lang="en-US"/>
        </a:p>
      </dgm:t>
    </dgm:pt>
    <dgm:pt modelId="{F54A50C3-E239-43B4-8E0A-C2F5285D5B60}" type="pres">
      <dgm:prSet presAssocID="{6E64FF54-403B-4518-AF03-7C7D9582D66E}" presName="firstChildTx" presStyleLbl="bgAccFollowNode1" presStyleIdx="0" presStyleCnt="8">
        <dgm:presLayoutVars>
          <dgm:bulletEnabled val="1"/>
        </dgm:presLayoutVars>
      </dgm:prSet>
      <dgm:spPr/>
      <dgm:t>
        <a:bodyPr/>
        <a:lstStyle/>
        <a:p>
          <a:endParaRPr lang="en-US"/>
        </a:p>
      </dgm:t>
    </dgm:pt>
    <dgm:pt modelId="{5C6C3DBE-853E-4994-843B-FB9F8FFFCD11}" type="pres">
      <dgm:prSet presAssocID="{4602F9E6-FDF4-4DCC-89AA-8D6F7B93094D}" presName="comp" presStyleCnt="0"/>
      <dgm:spPr/>
    </dgm:pt>
    <dgm:pt modelId="{43AE2419-B0D0-4E4E-A5D0-393BF9CA7D24}" type="pres">
      <dgm:prSet presAssocID="{4602F9E6-FDF4-4DCC-89AA-8D6F7B93094D}" presName="child" presStyleLbl="bgAccFollowNode1" presStyleIdx="1" presStyleCnt="8"/>
      <dgm:spPr/>
      <dgm:t>
        <a:bodyPr/>
        <a:lstStyle/>
        <a:p>
          <a:endParaRPr lang="en-US"/>
        </a:p>
      </dgm:t>
    </dgm:pt>
    <dgm:pt modelId="{D69ED6B4-431B-425A-BD3F-705545AC2F76}" type="pres">
      <dgm:prSet presAssocID="{4602F9E6-FDF4-4DCC-89AA-8D6F7B93094D}" presName="childTx" presStyleLbl="bgAccFollowNode1" presStyleIdx="1" presStyleCnt="8">
        <dgm:presLayoutVars>
          <dgm:bulletEnabled val="1"/>
        </dgm:presLayoutVars>
      </dgm:prSet>
      <dgm:spPr/>
      <dgm:t>
        <a:bodyPr/>
        <a:lstStyle/>
        <a:p>
          <a:endParaRPr lang="en-US"/>
        </a:p>
      </dgm:t>
    </dgm:pt>
    <dgm:pt modelId="{B50F7B93-BB87-4D66-8649-FD4A79323066}" type="pres">
      <dgm:prSet presAssocID="{2E4389EF-5EA2-4CF7-B118-2BC55125D7CC}" presName="comp" presStyleCnt="0"/>
      <dgm:spPr/>
    </dgm:pt>
    <dgm:pt modelId="{2C6FB4EC-92DF-4163-BEA0-57928E7F8673}" type="pres">
      <dgm:prSet presAssocID="{2E4389EF-5EA2-4CF7-B118-2BC55125D7CC}" presName="child" presStyleLbl="bgAccFollowNode1" presStyleIdx="2" presStyleCnt="8"/>
      <dgm:spPr/>
      <dgm:t>
        <a:bodyPr/>
        <a:lstStyle/>
        <a:p>
          <a:endParaRPr lang="en-US"/>
        </a:p>
      </dgm:t>
    </dgm:pt>
    <dgm:pt modelId="{CBE79AB2-9073-458A-B854-FE89395F7DC6}" type="pres">
      <dgm:prSet presAssocID="{2E4389EF-5EA2-4CF7-B118-2BC55125D7CC}" presName="childTx" presStyleLbl="bgAccFollowNode1" presStyleIdx="2" presStyleCnt="8">
        <dgm:presLayoutVars>
          <dgm:bulletEnabled val="1"/>
        </dgm:presLayoutVars>
      </dgm:prSet>
      <dgm:spPr/>
      <dgm:t>
        <a:bodyPr/>
        <a:lstStyle/>
        <a:p>
          <a:endParaRPr lang="en-US"/>
        </a:p>
      </dgm:t>
    </dgm:pt>
    <dgm:pt modelId="{5288FF94-D2E7-49D4-BCFB-886173EBCED2}" type="pres">
      <dgm:prSet presAssocID="{47A24887-3109-46A4-934A-633A2D783DB2}" presName="comp" presStyleCnt="0"/>
      <dgm:spPr/>
    </dgm:pt>
    <dgm:pt modelId="{ED9A736D-7C13-4E6C-B833-1A1FB6B4F1E7}" type="pres">
      <dgm:prSet presAssocID="{47A24887-3109-46A4-934A-633A2D783DB2}" presName="child" presStyleLbl="bgAccFollowNode1" presStyleIdx="3" presStyleCnt="8"/>
      <dgm:spPr/>
      <dgm:t>
        <a:bodyPr/>
        <a:lstStyle/>
        <a:p>
          <a:endParaRPr lang="en-US"/>
        </a:p>
      </dgm:t>
    </dgm:pt>
    <dgm:pt modelId="{814C631E-EF22-4FC5-936D-43DF965253C7}" type="pres">
      <dgm:prSet presAssocID="{47A24887-3109-46A4-934A-633A2D783DB2}" presName="childTx" presStyleLbl="bgAccFollowNode1" presStyleIdx="3" presStyleCnt="8">
        <dgm:presLayoutVars>
          <dgm:bulletEnabled val="1"/>
        </dgm:presLayoutVars>
      </dgm:prSet>
      <dgm:spPr/>
      <dgm:t>
        <a:bodyPr/>
        <a:lstStyle/>
        <a:p>
          <a:endParaRPr lang="en-US"/>
        </a:p>
      </dgm:t>
    </dgm:pt>
    <dgm:pt modelId="{C98F54D1-3292-41BE-8BA2-CC5F68CA23C7}" type="pres">
      <dgm:prSet presAssocID="{6E64FF54-403B-4518-AF03-7C7D9582D66E}" presName="negSpace" presStyleCnt="0"/>
      <dgm:spPr/>
    </dgm:pt>
    <dgm:pt modelId="{DEB422B7-414C-49CB-9618-5DF6F98D526B}" type="pres">
      <dgm:prSet presAssocID="{6E64FF54-403B-4518-AF03-7C7D9582D66E}" presName="circle" presStyleLbl="node1" presStyleIdx="0" presStyleCnt="2"/>
      <dgm:spPr/>
      <dgm:t>
        <a:bodyPr/>
        <a:lstStyle/>
        <a:p>
          <a:endParaRPr lang="en-US"/>
        </a:p>
      </dgm:t>
    </dgm:pt>
    <dgm:pt modelId="{4EADD42C-72C2-4307-9837-B7329FE63BF7}" type="pres">
      <dgm:prSet presAssocID="{2FE97365-7D41-4C0A-8FE9-C4D12343F6CE}" presName="transSpace" presStyleCnt="0"/>
      <dgm:spPr/>
    </dgm:pt>
    <dgm:pt modelId="{6B171B6A-64B2-40FD-942D-F0F14E07B556}" type="pres">
      <dgm:prSet presAssocID="{397894B0-B60A-4DBF-9520-400039CDE0E4}" presName="posSpace" presStyleCnt="0"/>
      <dgm:spPr/>
    </dgm:pt>
    <dgm:pt modelId="{E8D1A896-BAC9-4C7B-B836-832BF6B88AFB}" type="pres">
      <dgm:prSet presAssocID="{397894B0-B60A-4DBF-9520-400039CDE0E4}" presName="vertFlow" presStyleCnt="0"/>
      <dgm:spPr/>
    </dgm:pt>
    <dgm:pt modelId="{17EBE0A0-2387-43F5-A5AB-EC57CD499190}" type="pres">
      <dgm:prSet presAssocID="{397894B0-B60A-4DBF-9520-400039CDE0E4}" presName="topSpace" presStyleCnt="0"/>
      <dgm:spPr/>
    </dgm:pt>
    <dgm:pt modelId="{16FC2EF0-4B64-4089-9A15-9B0CD4E4C341}" type="pres">
      <dgm:prSet presAssocID="{397894B0-B60A-4DBF-9520-400039CDE0E4}" presName="firstComp" presStyleCnt="0"/>
      <dgm:spPr/>
    </dgm:pt>
    <dgm:pt modelId="{461D0784-8F5A-4013-8459-C6D28349E43E}" type="pres">
      <dgm:prSet presAssocID="{397894B0-B60A-4DBF-9520-400039CDE0E4}" presName="firstChild" presStyleLbl="bgAccFollowNode1" presStyleIdx="4" presStyleCnt="8"/>
      <dgm:spPr/>
      <dgm:t>
        <a:bodyPr/>
        <a:lstStyle/>
        <a:p>
          <a:endParaRPr lang="en-US"/>
        </a:p>
      </dgm:t>
    </dgm:pt>
    <dgm:pt modelId="{84C45390-D4E7-4ADB-B274-9FF9BE3F8492}" type="pres">
      <dgm:prSet presAssocID="{397894B0-B60A-4DBF-9520-400039CDE0E4}" presName="firstChildTx" presStyleLbl="bgAccFollowNode1" presStyleIdx="4" presStyleCnt="8">
        <dgm:presLayoutVars>
          <dgm:bulletEnabled val="1"/>
        </dgm:presLayoutVars>
      </dgm:prSet>
      <dgm:spPr/>
      <dgm:t>
        <a:bodyPr/>
        <a:lstStyle/>
        <a:p>
          <a:endParaRPr lang="en-US"/>
        </a:p>
      </dgm:t>
    </dgm:pt>
    <dgm:pt modelId="{6352EBFF-5CAE-4582-9745-7FC24FFB6CC5}" type="pres">
      <dgm:prSet presAssocID="{2025C03F-9F94-4246-9086-660B14606C0E}" presName="comp" presStyleCnt="0"/>
      <dgm:spPr/>
    </dgm:pt>
    <dgm:pt modelId="{D8454A0D-6E15-4644-A2B2-1DCD2DF6D8C1}" type="pres">
      <dgm:prSet presAssocID="{2025C03F-9F94-4246-9086-660B14606C0E}" presName="child" presStyleLbl="bgAccFollowNode1" presStyleIdx="5" presStyleCnt="8"/>
      <dgm:spPr/>
      <dgm:t>
        <a:bodyPr/>
        <a:lstStyle/>
        <a:p>
          <a:endParaRPr lang="en-US"/>
        </a:p>
      </dgm:t>
    </dgm:pt>
    <dgm:pt modelId="{76C0EB63-4DCE-4774-A98B-D7A8D640AF5F}" type="pres">
      <dgm:prSet presAssocID="{2025C03F-9F94-4246-9086-660B14606C0E}" presName="childTx" presStyleLbl="bgAccFollowNode1" presStyleIdx="5" presStyleCnt="8">
        <dgm:presLayoutVars>
          <dgm:bulletEnabled val="1"/>
        </dgm:presLayoutVars>
      </dgm:prSet>
      <dgm:spPr/>
      <dgm:t>
        <a:bodyPr/>
        <a:lstStyle/>
        <a:p>
          <a:endParaRPr lang="en-US"/>
        </a:p>
      </dgm:t>
    </dgm:pt>
    <dgm:pt modelId="{B01478A1-7C3A-4DBE-B4C9-955775B92E8B}" type="pres">
      <dgm:prSet presAssocID="{FAB2E470-49DE-4617-A4B2-93042620CD4E}" presName="comp" presStyleCnt="0"/>
      <dgm:spPr/>
    </dgm:pt>
    <dgm:pt modelId="{CD45BAB6-73CA-4C7A-9DB1-7A97973B02F1}" type="pres">
      <dgm:prSet presAssocID="{FAB2E470-49DE-4617-A4B2-93042620CD4E}" presName="child" presStyleLbl="bgAccFollowNode1" presStyleIdx="6" presStyleCnt="8"/>
      <dgm:spPr/>
      <dgm:t>
        <a:bodyPr/>
        <a:lstStyle/>
        <a:p>
          <a:endParaRPr lang="en-US"/>
        </a:p>
      </dgm:t>
    </dgm:pt>
    <dgm:pt modelId="{7D4E8636-F320-4019-A68A-E615E7E89B00}" type="pres">
      <dgm:prSet presAssocID="{FAB2E470-49DE-4617-A4B2-93042620CD4E}" presName="childTx" presStyleLbl="bgAccFollowNode1" presStyleIdx="6" presStyleCnt="8">
        <dgm:presLayoutVars>
          <dgm:bulletEnabled val="1"/>
        </dgm:presLayoutVars>
      </dgm:prSet>
      <dgm:spPr/>
      <dgm:t>
        <a:bodyPr/>
        <a:lstStyle/>
        <a:p>
          <a:endParaRPr lang="en-US"/>
        </a:p>
      </dgm:t>
    </dgm:pt>
    <dgm:pt modelId="{AEBB36CD-1D20-4CC3-9B88-57729661F7B7}" type="pres">
      <dgm:prSet presAssocID="{DE7701E1-0ED0-4361-8156-88CCC48160F1}" presName="comp" presStyleCnt="0"/>
      <dgm:spPr/>
    </dgm:pt>
    <dgm:pt modelId="{515AED3D-2D6A-47E1-921E-7D38B7487C88}" type="pres">
      <dgm:prSet presAssocID="{DE7701E1-0ED0-4361-8156-88CCC48160F1}" presName="child" presStyleLbl="bgAccFollowNode1" presStyleIdx="7" presStyleCnt="8"/>
      <dgm:spPr/>
      <dgm:t>
        <a:bodyPr/>
        <a:lstStyle/>
        <a:p>
          <a:endParaRPr lang="en-US"/>
        </a:p>
      </dgm:t>
    </dgm:pt>
    <dgm:pt modelId="{B978B0F4-26A4-48EE-8C7B-CD6BDC09F315}" type="pres">
      <dgm:prSet presAssocID="{DE7701E1-0ED0-4361-8156-88CCC48160F1}" presName="childTx" presStyleLbl="bgAccFollowNode1" presStyleIdx="7" presStyleCnt="8">
        <dgm:presLayoutVars>
          <dgm:bulletEnabled val="1"/>
        </dgm:presLayoutVars>
      </dgm:prSet>
      <dgm:spPr/>
      <dgm:t>
        <a:bodyPr/>
        <a:lstStyle/>
        <a:p>
          <a:endParaRPr lang="en-US"/>
        </a:p>
      </dgm:t>
    </dgm:pt>
    <dgm:pt modelId="{A74C6AED-4602-47F7-9E18-350E42241991}" type="pres">
      <dgm:prSet presAssocID="{397894B0-B60A-4DBF-9520-400039CDE0E4}" presName="negSpace" presStyleCnt="0"/>
      <dgm:spPr/>
    </dgm:pt>
    <dgm:pt modelId="{816A08D2-E290-4DCB-872E-3C59A232358E}" type="pres">
      <dgm:prSet presAssocID="{397894B0-B60A-4DBF-9520-400039CDE0E4}" presName="circle" presStyleLbl="node1" presStyleIdx="1" presStyleCnt="2"/>
      <dgm:spPr/>
      <dgm:t>
        <a:bodyPr/>
        <a:lstStyle/>
        <a:p>
          <a:endParaRPr lang="en-US"/>
        </a:p>
      </dgm:t>
    </dgm:pt>
  </dgm:ptLst>
  <dgm:cxnLst>
    <dgm:cxn modelId="{361C4A92-1F15-45E7-9CE7-6A953FDD4346}" type="presOf" srcId="{DE7701E1-0ED0-4361-8156-88CCC48160F1}" destId="{B978B0F4-26A4-48EE-8C7B-CD6BDC09F315}" srcOrd="1" destOrd="0" presId="urn:microsoft.com/office/officeart/2005/8/layout/hList9"/>
    <dgm:cxn modelId="{CACDA4D0-CDE8-49C9-B4DE-62556DA5293B}" type="presOf" srcId="{F7F97D22-703B-4EDA-81CB-31B11C6F6C78}" destId="{84C45390-D4E7-4ADB-B274-9FF9BE3F8492}" srcOrd="1" destOrd="0" presId="urn:microsoft.com/office/officeart/2005/8/layout/hList9"/>
    <dgm:cxn modelId="{72A961D3-7ADC-4F6B-8ADA-EE1EF0104EF0}" type="presOf" srcId="{4602F9E6-FDF4-4DCC-89AA-8D6F7B93094D}" destId="{D69ED6B4-431B-425A-BD3F-705545AC2F76}" srcOrd="1" destOrd="0" presId="urn:microsoft.com/office/officeart/2005/8/layout/hList9"/>
    <dgm:cxn modelId="{3BED24E3-11A2-4805-8566-76AB698B2570}" type="presOf" srcId="{FAB2E470-49DE-4617-A4B2-93042620CD4E}" destId="{CD45BAB6-73CA-4C7A-9DB1-7A97973B02F1}" srcOrd="0" destOrd="0" presId="urn:microsoft.com/office/officeart/2005/8/layout/hList9"/>
    <dgm:cxn modelId="{37778F83-B0F4-4CD1-8B07-E5BCF88EB6C0}" type="presOf" srcId="{2E4389EF-5EA2-4CF7-B118-2BC55125D7CC}" destId="{CBE79AB2-9073-458A-B854-FE89395F7DC6}" srcOrd="1" destOrd="0" presId="urn:microsoft.com/office/officeart/2005/8/layout/hList9"/>
    <dgm:cxn modelId="{B53300AC-3CC1-4AFA-AB51-056641DB2232}" type="presOf" srcId="{4602F9E6-FDF4-4DCC-89AA-8D6F7B93094D}" destId="{43AE2419-B0D0-4E4E-A5D0-393BF9CA7D24}" srcOrd="0" destOrd="0" presId="urn:microsoft.com/office/officeart/2005/8/layout/hList9"/>
    <dgm:cxn modelId="{10DCBC25-76DE-4A60-9836-F93C026E0A60}" type="presOf" srcId="{F7F97D22-703B-4EDA-81CB-31B11C6F6C78}" destId="{461D0784-8F5A-4013-8459-C6D28349E43E}" srcOrd="0" destOrd="0" presId="urn:microsoft.com/office/officeart/2005/8/layout/hList9"/>
    <dgm:cxn modelId="{3F650B5C-0AD2-45D8-9893-70E6EBCDA9F9}" type="presOf" srcId="{397894B0-B60A-4DBF-9520-400039CDE0E4}" destId="{816A08D2-E290-4DCB-872E-3C59A232358E}" srcOrd="0" destOrd="0" presId="urn:microsoft.com/office/officeart/2005/8/layout/hList9"/>
    <dgm:cxn modelId="{AFFD242B-572F-46AE-BCBF-CFC7030B1D3C}" srcId="{397894B0-B60A-4DBF-9520-400039CDE0E4}" destId="{2025C03F-9F94-4246-9086-660B14606C0E}" srcOrd="1" destOrd="0" parTransId="{9F0C9441-640F-4C6F-AEF0-183EA29019AB}" sibTransId="{9E4F1A77-C69D-4024-81AB-EAA14483479A}"/>
    <dgm:cxn modelId="{9BF076D4-8979-4A77-AE3B-C3C796502921}" type="presOf" srcId="{C18B2937-868E-409B-B708-D153AF8D8920}" destId="{F54A50C3-E239-43B4-8E0A-C2F5285D5B60}" srcOrd="1" destOrd="0" presId="urn:microsoft.com/office/officeart/2005/8/layout/hList9"/>
    <dgm:cxn modelId="{291985B9-9332-40D7-905E-2B2C42273AF5}" type="presOf" srcId="{2025C03F-9F94-4246-9086-660B14606C0E}" destId="{76C0EB63-4DCE-4774-A98B-D7A8D640AF5F}" srcOrd="1" destOrd="0" presId="urn:microsoft.com/office/officeart/2005/8/layout/hList9"/>
    <dgm:cxn modelId="{45505F0C-31CA-4681-9AE6-07FCFD0B256B}" srcId="{6E64FF54-403B-4518-AF03-7C7D9582D66E}" destId="{C18B2937-868E-409B-B708-D153AF8D8920}" srcOrd="0" destOrd="0" parTransId="{71F74DE2-7A1E-41F4-8FC2-8AA1CA2C8C11}" sibTransId="{C6E6338D-A94B-4280-AF95-AE93B44F3F23}"/>
    <dgm:cxn modelId="{F927B540-8CCC-4B63-AB43-E93FE84C0C1F}" srcId="{6E64FF54-403B-4518-AF03-7C7D9582D66E}" destId="{2E4389EF-5EA2-4CF7-B118-2BC55125D7CC}" srcOrd="2" destOrd="0" parTransId="{B3E20A08-BCCC-40DD-886E-517E1B3A1AF7}" sibTransId="{03D985AC-D12E-48EE-8A05-CBFEDAE804B4}"/>
    <dgm:cxn modelId="{C7DEE475-C235-45E2-B0E2-23466E1ABFEE}" srcId="{397894B0-B60A-4DBF-9520-400039CDE0E4}" destId="{F7F97D22-703B-4EDA-81CB-31B11C6F6C78}" srcOrd="0" destOrd="0" parTransId="{9531567B-1697-4FEF-ACF9-527955BE71E5}" sibTransId="{5F01FAFF-B1F0-4F66-9194-0503EF24A555}"/>
    <dgm:cxn modelId="{12BBA264-06CD-4E66-A986-0FB9C1CA0DD5}" srcId="{6E64FF54-403B-4518-AF03-7C7D9582D66E}" destId="{4602F9E6-FDF4-4DCC-89AA-8D6F7B93094D}" srcOrd="1" destOrd="0" parTransId="{72F806DE-BB6A-4B82-AE1C-F8DC21451204}" sibTransId="{731B5543-4D6D-4A9E-B871-64D8F3375EBC}"/>
    <dgm:cxn modelId="{D2ED0532-8E06-476B-8F0B-22C23B119912}" type="presOf" srcId="{2E4389EF-5EA2-4CF7-B118-2BC55125D7CC}" destId="{2C6FB4EC-92DF-4163-BEA0-57928E7F8673}" srcOrd="0" destOrd="0" presId="urn:microsoft.com/office/officeart/2005/8/layout/hList9"/>
    <dgm:cxn modelId="{FE456A95-4CEB-40C4-8DAD-B5A3AEA7190D}" srcId="{6DCA4247-0574-4512-82F7-A11B1183FAF2}" destId="{6E64FF54-403B-4518-AF03-7C7D9582D66E}" srcOrd="0" destOrd="0" parTransId="{94FA247E-59CC-4EAD-979D-AC2836CE1D72}" sibTransId="{2FE97365-7D41-4C0A-8FE9-C4D12343F6CE}"/>
    <dgm:cxn modelId="{F9AA718E-6EA3-4FCA-9273-FBCA6BC12F77}" type="presOf" srcId="{6E64FF54-403B-4518-AF03-7C7D9582D66E}" destId="{DEB422B7-414C-49CB-9618-5DF6F98D526B}" srcOrd="0" destOrd="0" presId="urn:microsoft.com/office/officeart/2005/8/layout/hList9"/>
    <dgm:cxn modelId="{17301B4A-359A-45FC-901C-746696015D7D}" srcId="{6E64FF54-403B-4518-AF03-7C7D9582D66E}" destId="{47A24887-3109-46A4-934A-633A2D783DB2}" srcOrd="3" destOrd="0" parTransId="{A7B409AE-789B-4093-A49A-3E8F6D7D224F}" sibTransId="{7DB945DD-A269-494D-8293-A2D776AE04CE}"/>
    <dgm:cxn modelId="{EC8997AC-E317-414A-8497-6C4DA234A5F7}" type="presOf" srcId="{DE7701E1-0ED0-4361-8156-88CCC48160F1}" destId="{515AED3D-2D6A-47E1-921E-7D38B7487C88}" srcOrd="0" destOrd="0" presId="urn:microsoft.com/office/officeart/2005/8/layout/hList9"/>
    <dgm:cxn modelId="{83209545-CD26-4603-80C3-6379AB3D9E04}" type="presOf" srcId="{2025C03F-9F94-4246-9086-660B14606C0E}" destId="{D8454A0D-6E15-4644-A2B2-1DCD2DF6D8C1}" srcOrd="0" destOrd="0" presId="urn:microsoft.com/office/officeart/2005/8/layout/hList9"/>
    <dgm:cxn modelId="{B15222AE-B0C3-469C-A904-77202A9944EA}" type="presOf" srcId="{47A24887-3109-46A4-934A-633A2D783DB2}" destId="{814C631E-EF22-4FC5-936D-43DF965253C7}" srcOrd="1" destOrd="0" presId="urn:microsoft.com/office/officeart/2005/8/layout/hList9"/>
    <dgm:cxn modelId="{D6463151-C6CF-41E4-8774-AF2DD5D11901}" type="presOf" srcId="{47A24887-3109-46A4-934A-633A2D783DB2}" destId="{ED9A736D-7C13-4E6C-B833-1A1FB6B4F1E7}" srcOrd="0" destOrd="0" presId="urn:microsoft.com/office/officeart/2005/8/layout/hList9"/>
    <dgm:cxn modelId="{67DD7EE5-03E7-4784-8A5E-054389905028}" type="presOf" srcId="{C18B2937-868E-409B-B708-D153AF8D8920}" destId="{5ACEBFBE-3AAA-4B93-AF12-665D56B73EC5}" srcOrd="0" destOrd="0" presId="urn:microsoft.com/office/officeart/2005/8/layout/hList9"/>
    <dgm:cxn modelId="{DD1FAA76-2876-43AD-92C7-6981D4B94EA5}" type="presOf" srcId="{6DCA4247-0574-4512-82F7-A11B1183FAF2}" destId="{FD8F486F-EAD7-4C6F-BFCA-2E5A1E3B5CCB}" srcOrd="0" destOrd="0" presId="urn:microsoft.com/office/officeart/2005/8/layout/hList9"/>
    <dgm:cxn modelId="{8F69064D-6D88-4EF0-B52F-AFC903913708}" type="presOf" srcId="{FAB2E470-49DE-4617-A4B2-93042620CD4E}" destId="{7D4E8636-F320-4019-A68A-E615E7E89B00}" srcOrd="1" destOrd="0" presId="urn:microsoft.com/office/officeart/2005/8/layout/hList9"/>
    <dgm:cxn modelId="{6609EF6D-873F-4934-B275-1A41487294A9}" srcId="{6DCA4247-0574-4512-82F7-A11B1183FAF2}" destId="{397894B0-B60A-4DBF-9520-400039CDE0E4}" srcOrd="1" destOrd="0" parTransId="{A86287D7-C5BB-49C6-8C5C-ED6DA3553094}" sibTransId="{115E8FF2-3CBB-4B26-9CB8-F088EA37862A}"/>
    <dgm:cxn modelId="{23B67E5A-AF79-4A7A-8A8A-A28A104D4F97}" srcId="{397894B0-B60A-4DBF-9520-400039CDE0E4}" destId="{FAB2E470-49DE-4617-A4B2-93042620CD4E}" srcOrd="2" destOrd="0" parTransId="{4E68CF4A-11B8-47F4-9ACC-12F4969DE8CC}" sibTransId="{32AFF360-0E7E-46E9-836F-AB98F8769953}"/>
    <dgm:cxn modelId="{66E98166-1C8A-42AF-93AD-F3BE0BC73166}" srcId="{397894B0-B60A-4DBF-9520-400039CDE0E4}" destId="{DE7701E1-0ED0-4361-8156-88CCC48160F1}" srcOrd="3" destOrd="0" parTransId="{8D475637-EDD6-4DA7-853F-0DA50F6DA756}" sibTransId="{8E7DA83F-73B2-4EEC-B7F5-4F791622C384}"/>
    <dgm:cxn modelId="{8F6C289A-86F6-4E28-86C2-F6F3E2DAB47D}" type="presParOf" srcId="{FD8F486F-EAD7-4C6F-BFCA-2E5A1E3B5CCB}" destId="{6E06D96C-25E6-4737-91FD-59132A2911DA}" srcOrd="0" destOrd="0" presId="urn:microsoft.com/office/officeart/2005/8/layout/hList9"/>
    <dgm:cxn modelId="{53127B73-F65A-4FE5-A246-EE7FA2172561}" type="presParOf" srcId="{FD8F486F-EAD7-4C6F-BFCA-2E5A1E3B5CCB}" destId="{E609AF31-1AD0-4C31-982A-7132CD944E37}" srcOrd="1" destOrd="0" presId="urn:microsoft.com/office/officeart/2005/8/layout/hList9"/>
    <dgm:cxn modelId="{4A81EEF7-B200-45B0-9B8B-BEFDE3D0CF33}" type="presParOf" srcId="{E609AF31-1AD0-4C31-982A-7132CD944E37}" destId="{13918C19-A44A-44CB-96CF-CDCD41268044}" srcOrd="0" destOrd="0" presId="urn:microsoft.com/office/officeart/2005/8/layout/hList9"/>
    <dgm:cxn modelId="{2F00FDD2-1A91-4FAB-8E6D-33FDFDBAD900}" type="presParOf" srcId="{E609AF31-1AD0-4C31-982A-7132CD944E37}" destId="{87BCF59F-2540-4AE5-BCE8-1296AD51123C}" srcOrd="1" destOrd="0" presId="urn:microsoft.com/office/officeart/2005/8/layout/hList9"/>
    <dgm:cxn modelId="{595CC934-82D9-4D59-B6DC-05229EA6EF64}" type="presParOf" srcId="{87BCF59F-2540-4AE5-BCE8-1296AD51123C}" destId="{5ACEBFBE-3AAA-4B93-AF12-665D56B73EC5}" srcOrd="0" destOrd="0" presId="urn:microsoft.com/office/officeart/2005/8/layout/hList9"/>
    <dgm:cxn modelId="{8F01079B-1684-45A1-8435-05243BA3C3D9}" type="presParOf" srcId="{87BCF59F-2540-4AE5-BCE8-1296AD51123C}" destId="{F54A50C3-E239-43B4-8E0A-C2F5285D5B60}" srcOrd="1" destOrd="0" presId="urn:microsoft.com/office/officeart/2005/8/layout/hList9"/>
    <dgm:cxn modelId="{E735FFC8-3666-431F-B15F-B5953BCC8A05}" type="presParOf" srcId="{E609AF31-1AD0-4C31-982A-7132CD944E37}" destId="{5C6C3DBE-853E-4994-843B-FB9F8FFFCD11}" srcOrd="2" destOrd="0" presId="urn:microsoft.com/office/officeart/2005/8/layout/hList9"/>
    <dgm:cxn modelId="{09F37CFB-0655-4C13-8084-760031B273DE}" type="presParOf" srcId="{5C6C3DBE-853E-4994-843B-FB9F8FFFCD11}" destId="{43AE2419-B0D0-4E4E-A5D0-393BF9CA7D24}" srcOrd="0" destOrd="0" presId="urn:microsoft.com/office/officeart/2005/8/layout/hList9"/>
    <dgm:cxn modelId="{78C330BF-91C9-415C-B36C-2966C263FA53}" type="presParOf" srcId="{5C6C3DBE-853E-4994-843B-FB9F8FFFCD11}" destId="{D69ED6B4-431B-425A-BD3F-705545AC2F76}" srcOrd="1" destOrd="0" presId="urn:microsoft.com/office/officeart/2005/8/layout/hList9"/>
    <dgm:cxn modelId="{E419CDA4-702F-45B2-A473-B355E5F6D1D4}" type="presParOf" srcId="{E609AF31-1AD0-4C31-982A-7132CD944E37}" destId="{B50F7B93-BB87-4D66-8649-FD4A79323066}" srcOrd="3" destOrd="0" presId="urn:microsoft.com/office/officeart/2005/8/layout/hList9"/>
    <dgm:cxn modelId="{B1941D21-09FB-406F-9ED2-FA5C913F6677}" type="presParOf" srcId="{B50F7B93-BB87-4D66-8649-FD4A79323066}" destId="{2C6FB4EC-92DF-4163-BEA0-57928E7F8673}" srcOrd="0" destOrd="0" presId="urn:microsoft.com/office/officeart/2005/8/layout/hList9"/>
    <dgm:cxn modelId="{558562A3-2E16-4C72-8C89-CEAD86AD1168}" type="presParOf" srcId="{B50F7B93-BB87-4D66-8649-FD4A79323066}" destId="{CBE79AB2-9073-458A-B854-FE89395F7DC6}" srcOrd="1" destOrd="0" presId="urn:microsoft.com/office/officeart/2005/8/layout/hList9"/>
    <dgm:cxn modelId="{7C7EBA69-E423-40A5-9D0C-1563051FEBE4}" type="presParOf" srcId="{E609AF31-1AD0-4C31-982A-7132CD944E37}" destId="{5288FF94-D2E7-49D4-BCFB-886173EBCED2}" srcOrd="4" destOrd="0" presId="urn:microsoft.com/office/officeart/2005/8/layout/hList9"/>
    <dgm:cxn modelId="{0A51DF95-362D-4DB5-886A-A946FA903065}" type="presParOf" srcId="{5288FF94-D2E7-49D4-BCFB-886173EBCED2}" destId="{ED9A736D-7C13-4E6C-B833-1A1FB6B4F1E7}" srcOrd="0" destOrd="0" presId="urn:microsoft.com/office/officeart/2005/8/layout/hList9"/>
    <dgm:cxn modelId="{5738DF32-7AAA-427B-AA26-72CC0E586197}" type="presParOf" srcId="{5288FF94-D2E7-49D4-BCFB-886173EBCED2}" destId="{814C631E-EF22-4FC5-936D-43DF965253C7}" srcOrd="1" destOrd="0" presId="urn:microsoft.com/office/officeart/2005/8/layout/hList9"/>
    <dgm:cxn modelId="{35A9C183-11A1-4E2A-A1F1-2661B30151E0}" type="presParOf" srcId="{FD8F486F-EAD7-4C6F-BFCA-2E5A1E3B5CCB}" destId="{C98F54D1-3292-41BE-8BA2-CC5F68CA23C7}" srcOrd="2" destOrd="0" presId="urn:microsoft.com/office/officeart/2005/8/layout/hList9"/>
    <dgm:cxn modelId="{CF689594-E87B-4CD2-99A1-EDD5216D8156}" type="presParOf" srcId="{FD8F486F-EAD7-4C6F-BFCA-2E5A1E3B5CCB}" destId="{DEB422B7-414C-49CB-9618-5DF6F98D526B}" srcOrd="3" destOrd="0" presId="urn:microsoft.com/office/officeart/2005/8/layout/hList9"/>
    <dgm:cxn modelId="{75E44B4E-D69A-4474-9BB6-E8F0BCAF497F}" type="presParOf" srcId="{FD8F486F-EAD7-4C6F-BFCA-2E5A1E3B5CCB}" destId="{4EADD42C-72C2-4307-9837-B7329FE63BF7}" srcOrd="4" destOrd="0" presId="urn:microsoft.com/office/officeart/2005/8/layout/hList9"/>
    <dgm:cxn modelId="{56B36BA8-9875-4DB3-9761-2C2924F11B71}" type="presParOf" srcId="{FD8F486F-EAD7-4C6F-BFCA-2E5A1E3B5CCB}" destId="{6B171B6A-64B2-40FD-942D-F0F14E07B556}" srcOrd="5" destOrd="0" presId="urn:microsoft.com/office/officeart/2005/8/layout/hList9"/>
    <dgm:cxn modelId="{BD28FD72-97D1-45A2-BE91-84CC4D55C61F}" type="presParOf" srcId="{FD8F486F-EAD7-4C6F-BFCA-2E5A1E3B5CCB}" destId="{E8D1A896-BAC9-4C7B-B836-832BF6B88AFB}" srcOrd="6" destOrd="0" presId="urn:microsoft.com/office/officeart/2005/8/layout/hList9"/>
    <dgm:cxn modelId="{6AA08345-A388-4E9E-BE4E-548713445FD4}" type="presParOf" srcId="{E8D1A896-BAC9-4C7B-B836-832BF6B88AFB}" destId="{17EBE0A0-2387-43F5-A5AB-EC57CD499190}" srcOrd="0" destOrd="0" presId="urn:microsoft.com/office/officeart/2005/8/layout/hList9"/>
    <dgm:cxn modelId="{EAFBF401-180F-463D-BA51-81DA0D6FEE98}" type="presParOf" srcId="{E8D1A896-BAC9-4C7B-B836-832BF6B88AFB}" destId="{16FC2EF0-4B64-4089-9A15-9B0CD4E4C341}" srcOrd="1" destOrd="0" presId="urn:microsoft.com/office/officeart/2005/8/layout/hList9"/>
    <dgm:cxn modelId="{4CDFB861-C1EF-4FED-9A3E-4CA61B84D048}" type="presParOf" srcId="{16FC2EF0-4B64-4089-9A15-9B0CD4E4C341}" destId="{461D0784-8F5A-4013-8459-C6D28349E43E}" srcOrd="0" destOrd="0" presId="urn:microsoft.com/office/officeart/2005/8/layout/hList9"/>
    <dgm:cxn modelId="{B5F22AAD-78BE-4E8C-BDB3-1AA457DCC614}" type="presParOf" srcId="{16FC2EF0-4B64-4089-9A15-9B0CD4E4C341}" destId="{84C45390-D4E7-4ADB-B274-9FF9BE3F8492}" srcOrd="1" destOrd="0" presId="urn:microsoft.com/office/officeart/2005/8/layout/hList9"/>
    <dgm:cxn modelId="{8AD5CD97-2D80-40BE-B4B5-3005ABD8C279}" type="presParOf" srcId="{E8D1A896-BAC9-4C7B-B836-832BF6B88AFB}" destId="{6352EBFF-5CAE-4582-9745-7FC24FFB6CC5}" srcOrd="2" destOrd="0" presId="urn:microsoft.com/office/officeart/2005/8/layout/hList9"/>
    <dgm:cxn modelId="{E327C951-A523-4D9B-BD2F-9FFD8FF0672E}" type="presParOf" srcId="{6352EBFF-5CAE-4582-9745-7FC24FFB6CC5}" destId="{D8454A0D-6E15-4644-A2B2-1DCD2DF6D8C1}" srcOrd="0" destOrd="0" presId="urn:microsoft.com/office/officeart/2005/8/layout/hList9"/>
    <dgm:cxn modelId="{7E7021B9-F4DD-40C8-8C85-0F77F165A2F3}" type="presParOf" srcId="{6352EBFF-5CAE-4582-9745-7FC24FFB6CC5}" destId="{76C0EB63-4DCE-4774-A98B-D7A8D640AF5F}" srcOrd="1" destOrd="0" presId="urn:microsoft.com/office/officeart/2005/8/layout/hList9"/>
    <dgm:cxn modelId="{2D7B609B-1FEF-4710-8451-76C21CBD2E7F}" type="presParOf" srcId="{E8D1A896-BAC9-4C7B-B836-832BF6B88AFB}" destId="{B01478A1-7C3A-4DBE-B4C9-955775B92E8B}" srcOrd="3" destOrd="0" presId="urn:microsoft.com/office/officeart/2005/8/layout/hList9"/>
    <dgm:cxn modelId="{6B6D78C5-3721-4762-9451-8FFB7EF825D3}" type="presParOf" srcId="{B01478A1-7C3A-4DBE-B4C9-955775B92E8B}" destId="{CD45BAB6-73CA-4C7A-9DB1-7A97973B02F1}" srcOrd="0" destOrd="0" presId="urn:microsoft.com/office/officeart/2005/8/layout/hList9"/>
    <dgm:cxn modelId="{5C57CDC4-8BAE-4881-A237-E73D4815456F}" type="presParOf" srcId="{B01478A1-7C3A-4DBE-B4C9-955775B92E8B}" destId="{7D4E8636-F320-4019-A68A-E615E7E89B00}" srcOrd="1" destOrd="0" presId="urn:microsoft.com/office/officeart/2005/8/layout/hList9"/>
    <dgm:cxn modelId="{9D652C35-5F6A-4F8B-9C9D-6EC5FB84EF0C}" type="presParOf" srcId="{E8D1A896-BAC9-4C7B-B836-832BF6B88AFB}" destId="{AEBB36CD-1D20-4CC3-9B88-57729661F7B7}" srcOrd="4" destOrd="0" presId="urn:microsoft.com/office/officeart/2005/8/layout/hList9"/>
    <dgm:cxn modelId="{11327EF5-D36C-40AA-BC06-DD9C79B7A687}" type="presParOf" srcId="{AEBB36CD-1D20-4CC3-9B88-57729661F7B7}" destId="{515AED3D-2D6A-47E1-921E-7D38B7487C88}" srcOrd="0" destOrd="0" presId="urn:microsoft.com/office/officeart/2005/8/layout/hList9"/>
    <dgm:cxn modelId="{C04A8B3F-C4DD-43B4-9CCE-E6D985E4F613}" type="presParOf" srcId="{AEBB36CD-1D20-4CC3-9B88-57729661F7B7}" destId="{B978B0F4-26A4-48EE-8C7B-CD6BDC09F315}" srcOrd="1" destOrd="0" presId="urn:microsoft.com/office/officeart/2005/8/layout/hList9"/>
    <dgm:cxn modelId="{9BAD2A2B-094A-4AD5-AD1C-C9C3691B1FB6}" type="presParOf" srcId="{FD8F486F-EAD7-4C6F-BFCA-2E5A1E3B5CCB}" destId="{A74C6AED-4602-47F7-9E18-350E42241991}" srcOrd="7" destOrd="0" presId="urn:microsoft.com/office/officeart/2005/8/layout/hList9"/>
    <dgm:cxn modelId="{1D8B76F1-A6C5-4D57-97FC-94061CE71BE9}" type="presParOf" srcId="{FD8F486F-EAD7-4C6F-BFCA-2E5A1E3B5CCB}" destId="{816A08D2-E290-4DCB-872E-3C59A232358E}" srcOrd="8" destOrd="0" presId="urn:microsoft.com/office/officeart/2005/8/layout/hList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6B4EE-40F9-4080-B0F8-7609FD48F4FB}"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A39765EB-8AB4-4C52-B8A7-B8985ECB921D}">
      <dgm:prSet phldrT="[Text]"/>
      <dgm:spPr/>
      <dgm:t>
        <a:bodyPr/>
        <a:lstStyle/>
        <a:p>
          <a:r>
            <a:rPr lang="en-US" b="1" dirty="0" smtClean="0">
              <a:latin typeface="Arial" pitchFamily="34" charset="0"/>
              <a:cs typeface="Arial" pitchFamily="34" charset="0"/>
            </a:rPr>
            <a:t>Presumed misconception</a:t>
          </a:r>
          <a:endParaRPr lang="en-US" b="1" dirty="0">
            <a:latin typeface="Arial" pitchFamily="34" charset="0"/>
            <a:cs typeface="Arial" pitchFamily="34" charset="0"/>
          </a:endParaRPr>
        </a:p>
      </dgm:t>
    </dgm:pt>
    <dgm:pt modelId="{0413DBF6-CD97-4E6F-A9D3-434A69B921CE}" type="parTrans" cxnId="{18B40B2F-ED71-4EF0-A832-EC793971196C}">
      <dgm:prSet/>
      <dgm:spPr/>
      <dgm:t>
        <a:bodyPr/>
        <a:lstStyle/>
        <a:p>
          <a:endParaRPr lang="en-US"/>
        </a:p>
      </dgm:t>
    </dgm:pt>
    <dgm:pt modelId="{974089F5-38FC-409C-AFD3-5A73173F5231}" type="sibTrans" cxnId="{18B40B2F-ED71-4EF0-A832-EC793971196C}">
      <dgm:prSet/>
      <dgm:spPr/>
      <dgm:t>
        <a:bodyPr/>
        <a:lstStyle/>
        <a:p>
          <a:endParaRPr lang="en-US"/>
        </a:p>
      </dgm:t>
    </dgm:pt>
    <dgm:pt modelId="{A387E82A-8CA2-43D4-9120-4602B8C5A864}">
      <dgm:prSet phldrT="[Text]"/>
      <dgm:spPr/>
      <dgm:t>
        <a:bodyPr/>
        <a:lstStyle/>
        <a:p>
          <a:r>
            <a:rPr lang="en-US" b="1" dirty="0" smtClean="0">
              <a:latin typeface="Arial" pitchFamily="34" charset="0"/>
              <a:cs typeface="Arial" pitchFamily="34" charset="0"/>
            </a:rPr>
            <a:t>Proved reality</a:t>
          </a:r>
          <a:endParaRPr lang="en-US" b="1" dirty="0">
            <a:latin typeface="Arial" pitchFamily="34" charset="0"/>
            <a:cs typeface="Arial" pitchFamily="34" charset="0"/>
          </a:endParaRPr>
        </a:p>
      </dgm:t>
    </dgm:pt>
    <dgm:pt modelId="{8FCD3C1A-7912-4AFE-AE53-39F21130D8A3}" type="parTrans" cxnId="{312DB407-5F1C-461D-B9D2-4ED1A0B0C162}">
      <dgm:prSet/>
      <dgm:spPr/>
      <dgm:t>
        <a:bodyPr/>
        <a:lstStyle/>
        <a:p>
          <a:endParaRPr lang="en-US"/>
        </a:p>
      </dgm:t>
    </dgm:pt>
    <dgm:pt modelId="{14E6D596-255D-4722-BC2E-339EA3E7944B}" type="sibTrans" cxnId="{312DB407-5F1C-461D-B9D2-4ED1A0B0C162}">
      <dgm:prSet/>
      <dgm:spPr/>
      <dgm:t>
        <a:bodyPr/>
        <a:lstStyle/>
        <a:p>
          <a:endParaRPr lang="en-US"/>
        </a:p>
      </dgm:t>
    </dgm:pt>
    <dgm:pt modelId="{CF82A0E8-6ED6-437F-92B8-7B8A6E6AC7B6}">
      <dgm:prSet phldrT="[Text]" custT="1"/>
      <dgm:spPr/>
      <dgm:t>
        <a:bodyPr/>
        <a:lstStyle/>
        <a:p>
          <a:r>
            <a:rPr lang="en-US" sz="2200" dirty="0" smtClean="0">
              <a:latin typeface="Arial" pitchFamily="34" charset="0"/>
              <a:cs typeface="Arial" pitchFamily="34" charset="0"/>
            </a:rPr>
            <a:t>Vitamin D deficiency along with low calcium intake is very common in India (50-90%) in all the age groups and both sexes across the country </a:t>
          </a:r>
          <a:endParaRPr lang="en-US" sz="2200" dirty="0">
            <a:latin typeface="Arial" pitchFamily="34" charset="0"/>
            <a:cs typeface="Arial" pitchFamily="34" charset="0"/>
          </a:endParaRPr>
        </a:p>
      </dgm:t>
    </dgm:pt>
    <dgm:pt modelId="{59252B40-2CFE-4407-AE43-5AF01FAC4323}" type="parTrans" cxnId="{702A132F-B076-4550-84FF-B8A81134F701}">
      <dgm:prSet/>
      <dgm:spPr/>
      <dgm:t>
        <a:bodyPr/>
        <a:lstStyle/>
        <a:p>
          <a:endParaRPr lang="en-US"/>
        </a:p>
      </dgm:t>
    </dgm:pt>
    <dgm:pt modelId="{CD796744-CE96-45B4-A580-334A9AEF942F}" type="sibTrans" cxnId="{702A132F-B076-4550-84FF-B8A81134F701}">
      <dgm:prSet/>
      <dgm:spPr/>
      <dgm:t>
        <a:bodyPr/>
        <a:lstStyle/>
        <a:p>
          <a:endParaRPr lang="en-US"/>
        </a:p>
      </dgm:t>
    </dgm:pt>
    <dgm:pt modelId="{0D7A854A-ACE7-4609-9918-CA7E6A4A39C1}">
      <dgm:prSet phldrT="[Text]" custT="1"/>
      <dgm:spPr/>
      <dgm:t>
        <a:bodyPr/>
        <a:lstStyle/>
        <a:p>
          <a:r>
            <a:rPr lang="en-US" sz="2200" dirty="0" smtClean="0">
              <a:latin typeface="Arial" pitchFamily="34" charset="0"/>
              <a:cs typeface="Arial" pitchFamily="34" charset="0"/>
            </a:rPr>
            <a:t>Vast tropical country extending from 8.4°N to 37.6°N latitude with ample sunshine throughout the year so vitamin D deficiency is unlikely</a:t>
          </a:r>
          <a:endParaRPr lang="en-US" sz="2200" dirty="0">
            <a:latin typeface="Arial" pitchFamily="34" charset="0"/>
            <a:cs typeface="Arial" pitchFamily="34" charset="0"/>
          </a:endParaRPr>
        </a:p>
      </dgm:t>
    </dgm:pt>
    <dgm:pt modelId="{F1D40887-8E7E-4B2E-9AC7-7928E60C3D4F}" type="parTrans" cxnId="{C30E49E3-CDEF-49F4-A015-C55A742A8CCE}">
      <dgm:prSet/>
      <dgm:spPr/>
      <dgm:t>
        <a:bodyPr/>
        <a:lstStyle/>
        <a:p>
          <a:endParaRPr lang="en-US"/>
        </a:p>
      </dgm:t>
    </dgm:pt>
    <dgm:pt modelId="{0DF2601F-C348-446F-B491-E67CF50BB6D8}" type="sibTrans" cxnId="{C30E49E3-CDEF-49F4-A015-C55A742A8CCE}">
      <dgm:prSet/>
      <dgm:spPr/>
      <dgm:t>
        <a:bodyPr/>
        <a:lstStyle/>
        <a:p>
          <a:endParaRPr lang="en-US"/>
        </a:p>
      </dgm:t>
    </dgm:pt>
    <dgm:pt modelId="{38F06700-A963-4763-A75D-E6351AF77DD5}" type="pres">
      <dgm:prSet presAssocID="{6E16B4EE-40F9-4080-B0F8-7609FD48F4FB}" presName="Name0" presStyleCnt="0">
        <dgm:presLayoutVars>
          <dgm:dir/>
          <dgm:animLvl val="lvl"/>
          <dgm:resizeHandles/>
        </dgm:presLayoutVars>
      </dgm:prSet>
      <dgm:spPr/>
      <dgm:t>
        <a:bodyPr/>
        <a:lstStyle/>
        <a:p>
          <a:endParaRPr lang="en-US"/>
        </a:p>
      </dgm:t>
    </dgm:pt>
    <dgm:pt modelId="{6A18D4ED-DC78-465A-8880-41A8B7893DDF}" type="pres">
      <dgm:prSet presAssocID="{A39765EB-8AB4-4C52-B8A7-B8985ECB921D}" presName="linNode" presStyleCnt="0"/>
      <dgm:spPr/>
    </dgm:pt>
    <dgm:pt modelId="{AC11B157-9C77-4626-AFE1-0BBE4970D04C}" type="pres">
      <dgm:prSet presAssocID="{A39765EB-8AB4-4C52-B8A7-B8985ECB921D}" presName="parentShp" presStyleLbl="node1" presStyleIdx="0" presStyleCnt="2">
        <dgm:presLayoutVars>
          <dgm:bulletEnabled val="1"/>
        </dgm:presLayoutVars>
      </dgm:prSet>
      <dgm:spPr/>
      <dgm:t>
        <a:bodyPr/>
        <a:lstStyle/>
        <a:p>
          <a:endParaRPr lang="en-US"/>
        </a:p>
      </dgm:t>
    </dgm:pt>
    <dgm:pt modelId="{4641F071-4949-4A3C-A5FA-6FAD9E9D1B4D}" type="pres">
      <dgm:prSet presAssocID="{A39765EB-8AB4-4C52-B8A7-B8985ECB921D}" presName="childShp" presStyleLbl="bgAccFollowNode1" presStyleIdx="0" presStyleCnt="2">
        <dgm:presLayoutVars>
          <dgm:bulletEnabled val="1"/>
        </dgm:presLayoutVars>
      </dgm:prSet>
      <dgm:spPr/>
      <dgm:t>
        <a:bodyPr/>
        <a:lstStyle/>
        <a:p>
          <a:endParaRPr lang="en-US"/>
        </a:p>
      </dgm:t>
    </dgm:pt>
    <dgm:pt modelId="{4FDF4233-B872-43FE-858E-B638207E1777}" type="pres">
      <dgm:prSet presAssocID="{974089F5-38FC-409C-AFD3-5A73173F5231}" presName="spacing" presStyleCnt="0"/>
      <dgm:spPr/>
    </dgm:pt>
    <dgm:pt modelId="{EEB9BE05-07BF-4C75-9F1A-1E717FE0EB43}" type="pres">
      <dgm:prSet presAssocID="{A387E82A-8CA2-43D4-9120-4602B8C5A864}" presName="linNode" presStyleCnt="0"/>
      <dgm:spPr/>
    </dgm:pt>
    <dgm:pt modelId="{13D10CF8-8F2B-424F-8CBD-91171856C04F}" type="pres">
      <dgm:prSet presAssocID="{A387E82A-8CA2-43D4-9120-4602B8C5A864}" presName="parentShp" presStyleLbl="node1" presStyleIdx="1" presStyleCnt="2">
        <dgm:presLayoutVars>
          <dgm:bulletEnabled val="1"/>
        </dgm:presLayoutVars>
      </dgm:prSet>
      <dgm:spPr/>
      <dgm:t>
        <a:bodyPr/>
        <a:lstStyle/>
        <a:p>
          <a:endParaRPr lang="en-US"/>
        </a:p>
      </dgm:t>
    </dgm:pt>
    <dgm:pt modelId="{09A1D352-6EB2-471F-9731-0FA60BECB7B9}" type="pres">
      <dgm:prSet presAssocID="{A387E82A-8CA2-43D4-9120-4602B8C5A864}" presName="childShp" presStyleLbl="bgAccFollowNode1" presStyleIdx="1" presStyleCnt="2">
        <dgm:presLayoutVars>
          <dgm:bulletEnabled val="1"/>
        </dgm:presLayoutVars>
      </dgm:prSet>
      <dgm:spPr/>
      <dgm:t>
        <a:bodyPr/>
        <a:lstStyle/>
        <a:p>
          <a:endParaRPr lang="en-US"/>
        </a:p>
      </dgm:t>
    </dgm:pt>
  </dgm:ptLst>
  <dgm:cxnLst>
    <dgm:cxn modelId="{1D15549D-E246-407F-B463-6F2112C738ED}" type="presOf" srcId="{CF82A0E8-6ED6-437F-92B8-7B8A6E6AC7B6}" destId="{09A1D352-6EB2-471F-9731-0FA60BECB7B9}" srcOrd="0" destOrd="0" presId="urn:microsoft.com/office/officeart/2005/8/layout/vList6"/>
    <dgm:cxn modelId="{18B40B2F-ED71-4EF0-A832-EC793971196C}" srcId="{6E16B4EE-40F9-4080-B0F8-7609FD48F4FB}" destId="{A39765EB-8AB4-4C52-B8A7-B8985ECB921D}" srcOrd="0" destOrd="0" parTransId="{0413DBF6-CD97-4E6F-A9D3-434A69B921CE}" sibTransId="{974089F5-38FC-409C-AFD3-5A73173F5231}"/>
    <dgm:cxn modelId="{E0CF9A77-7D94-4F42-BD5D-4550CF70E16B}" type="presOf" srcId="{0D7A854A-ACE7-4609-9918-CA7E6A4A39C1}" destId="{4641F071-4949-4A3C-A5FA-6FAD9E9D1B4D}" srcOrd="0" destOrd="0" presId="urn:microsoft.com/office/officeart/2005/8/layout/vList6"/>
    <dgm:cxn modelId="{CFC32B94-CDB3-4DA4-AC21-65840E53E91E}" type="presOf" srcId="{A387E82A-8CA2-43D4-9120-4602B8C5A864}" destId="{13D10CF8-8F2B-424F-8CBD-91171856C04F}" srcOrd="0" destOrd="0" presId="urn:microsoft.com/office/officeart/2005/8/layout/vList6"/>
    <dgm:cxn modelId="{E565008C-D8CE-4383-A3AA-A26B07D7C1EE}" type="presOf" srcId="{A39765EB-8AB4-4C52-B8A7-B8985ECB921D}" destId="{AC11B157-9C77-4626-AFE1-0BBE4970D04C}" srcOrd="0" destOrd="0" presId="urn:microsoft.com/office/officeart/2005/8/layout/vList6"/>
    <dgm:cxn modelId="{702A132F-B076-4550-84FF-B8A81134F701}" srcId="{A387E82A-8CA2-43D4-9120-4602B8C5A864}" destId="{CF82A0E8-6ED6-437F-92B8-7B8A6E6AC7B6}" srcOrd="0" destOrd="0" parTransId="{59252B40-2CFE-4407-AE43-5AF01FAC4323}" sibTransId="{CD796744-CE96-45B4-A580-334A9AEF942F}"/>
    <dgm:cxn modelId="{30F34E19-C88F-4AA2-BBA5-062EFD165D9E}" type="presOf" srcId="{6E16B4EE-40F9-4080-B0F8-7609FD48F4FB}" destId="{38F06700-A963-4763-A75D-E6351AF77DD5}" srcOrd="0" destOrd="0" presId="urn:microsoft.com/office/officeart/2005/8/layout/vList6"/>
    <dgm:cxn modelId="{C30E49E3-CDEF-49F4-A015-C55A742A8CCE}" srcId="{A39765EB-8AB4-4C52-B8A7-B8985ECB921D}" destId="{0D7A854A-ACE7-4609-9918-CA7E6A4A39C1}" srcOrd="0" destOrd="0" parTransId="{F1D40887-8E7E-4B2E-9AC7-7928E60C3D4F}" sibTransId="{0DF2601F-C348-446F-B491-E67CF50BB6D8}"/>
    <dgm:cxn modelId="{312DB407-5F1C-461D-B9D2-4ED1A0B0C162}" srcId="{6E16B4EE-40F9-4080-B0F8-7609FD48F4FB}" destId="{A387E82A-8CA2-43D4-9120-4602B8C5A864}" srcOrd="1" destOrd="0" parTransId="{8FCD3C1A-7912-4AFE-AE53-39F21130D8A3}" sibTransId="{14E6D596-255D-4722-BC2E-339EA3E7944B}"/>
    <dgm:cxn modelId="{F46D7611-B869-4BDA-8F91-EDA3A7FC7AF3}" type="presParOf" srcId="{38F06700-A963-4763-A75D-E6351AF77DD5}" destId="{6A18D4ED-DC78-465A-8880-41A8B7893DDF}" srcOrd="0" destOrd="0" presId="urn:microsoft.com/office/officeart/2005/8/layout/vList6"/>
    <dgm:cxn modelId="{9FA1E8CE-2515-464B-837E-AF4B7F1D0DC1}" type="presParOf" srcId="{6A18D4ED-DC78-465A-8880-41A8B7893DDF}" destId="{AC11B157-9C77-4626-AFE1-0BBE4970D04C}" srcOrd="0" destOrd="0" presId="urn:microsoft.com/office/officeart/2005/8/layout/vList6"/>
    <dgm:cxn modelId="{14D9D419-5C06-444A-B2C0-B86497B67D91}" type="presParOf" srcId="{6A18D4ED-DC78-465A-8880-41A8B7893DDF}" destId="{4641F071-4949-4A3C-A5FA-6FAD9E9D1B4D}" srcOrd="1" destOrd="0" presId="urn:microsoft.com/office/officeart/2005/8/layout/vList6"/>
    <dgm:cxn modelId="{5974235B-D6F3-4BB2-9DDB-DBFD67157D8C}" type="presParOf" srcId="{38F06700-A963-4763-A75D-E6351AF77DD5}" destId="{4FDF4233-B872-43FE-858E-B638207E1777}" srcOrd="1" destOrd="0" presId="urn:microsoft.com/office/officeart/2005/8/layout/vList6"/>
    <dgm:cxn modelId="{3D70C3D3-BA8E-4447-94AE-BC6C6E310F71}" type="presParOf" srcId="{38F06700-A963-4763-A75D-E6351AF77DD5}" destId="{EEB9BE05-07BF-4C75-9F1A-1E717FE0EB43}" srcOrd="2" destOrd="0" presId="urn:microsoft.com/office/officeart/2005/8/layout/vList6"/>
    <dgm:cxn modelId="{BFC9E74B-4946-4107-B01E-26B034527A79}" type="presParOf" srcId="{EEB9BE05-07BF-4C75-9F1A-1E717FE0EB43}" destId="{13D10CF8-8F2B-424F-8CBD-91171856C04F}" srcOrd="0" destOrd="0" presId="urn:microsoft.com/office/officeart/2005/8/layout/vList6"/>
    <dgm:cxn modelId="{D066D203-703D-46A7-9B7C-124E92B72557}" type="presParOf" srcId="{EEB9BE05-07BF-4C75-9F1A-1E717FE0EB43}" destId="{09A1D352-6EB2-471F-9731-0FA60BECB7B9}"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35FF12-03C5-4187-822C-AF7437D86E3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89AE3762-CD60-46AE-9B78-305FB932792B}">
      <dgm:prSet phldrT="[Text]"/>
      <dgm:spPr/>
      <dgm:t>
        <a:bodyPr/>
        <a:lstStyle/>
        <a:p>
          <a:pPr algn="ctr"/>
          <a:r>
            <a:rPr lang="en-US" dirty="0" smtClean="0">
              <a:latin typeface="Calibri" pitchFamily="34" charset="0"/>
            </a:rPr>
            <a:t>Experimental &amp; Case-control studies</a:t>
          </a:r>
          <a:endParaRPr lang="en-US" dirty="0">
            <a:latin typeface="Calibri" pitchFamily="34" charset="0"/>
          </a:endParaRPr>
        </a:p>
      </dgm:t>
    </dgm:pt>
    <dgm:pt modelId="{7B256013-0A8F-4EA5-8487-18CD10B40660}" type="parTrans" cxnId="{6EF7FC80-C202-4E99-A703-8AAD60282817}">
      <dgm:prSet/>
      <dgm:spPr/>
      <dgm:t>
        <a:bodyPr/>
        <a:lstStyle/>
        <a:p>
          <a:endParaRPr lang="en-US"/>
        </a:p>
      </dgm:t>
    </dgm:pt>
    <dgm:pt modelId="{2F47F88B-EE17-439A-8171-262E7667C837}" type="sibTrans" cxnId="{6EF7FC80-C202-4E99-A703-8AAD60282817}">
      <dgm:prSet/>
      <dgm:spPr/>
      <dgm:t>
        <a:bodyPr/>
        <a:lstStyle/>
        <a:p>
          <a:endParaRPr lang="en-US"/>
        </a:p>
      </dgm:t>
    </dgm:pt>
    <dgm:pt modelId="{E6B29564-93B8-4A9A-A427-45C52ED28622}">
      <dgm:prSet phldrT="[Text]" custT="1"/>
      <dgm:spPr/>
      <dgm:t>
        <a:bodyPr/>
        <a:lstStyle/>
        <a:p>
          <a:pPr algn="l"/>
          <a:r>
            <a:rPr lang="en-US" sz="2000" dirty="0" err="1" smtClean="0">
              <a:latin typeface="Calibri" pitchFamily="34" charset="0"/>
            </a:rPr>
            <a:t>Favour</a:t>
          </a:r>
          <a:r>
            <a:rPr lang="en-US" sz="2000" dirty="0" smtClean="0">
              <a:latin typeface="Calibri" pitchFamily="34" charset="0"/>
            </a:rPr>
            <a:t> hypothesis that vitamin D ameliorates high BP</a:t>
          </a:r>
          <a:endParaRPr lang="en-US" sz="2000" dirty="0">
            <a:latin typeface="Calibri" pitchFamily="34" charset="0"/>
          </a:endParaRPr>
        </a:p>
      </dgm:t>
    </dgm:pt>
    <dgm:pt modelId="{7D8C648C-366A-472F-B7A2-7F02547A7170}" type="parTrans" cxnId="{1D7B5F3A-4C94-4980-90FF-671129217040}">
      <dgm:prSet/>
      <dgm:spPr/>
      <dgm:t>
        <a:bodyPr/>
        <a:lstStyle/>
        <a:p>
          <a:endParaRPr lang="en-US"/>
        </a:p>
      </dgm:t>
    </dgm:pt>
    <dgm:pt modelId="{0BBAC1D7-B0AD-457B-BBDD-0A1758111B75}" type="sibTrans" cxnId="{1D7B5F3A-4C94-4980-90FF-671129217040}">
      <dgm:prSet/>
      <dgm:spPr/>
      <dgm:t>
        <a:bodyPr/>
        <a:lstStyle/>
        <a:p>
          <a:endParaRPr lang="en-US"/>
        </a:p>
      </dgm:t>
    </dgm:pt>
    <dgm:pt modelId="{1EF2C04F-E80C-402C-B430-72630F974B6D}">
      <dgm:prSet phldrT="[Text]"/>
      <dgm:spPr/>
      <dgm:t>
        <a:bodyPr/>
        <a:lstStyle/>
        <a:p>
          <a:pPr algn="ctr"/>
          <a:r>
            <a:rPr lang="en-US" dirty="0" smtClean="0">
              <a:latin typeface="Calibri" pitchFamily="34" charset="0"/>
            </a:rPr>
            <a:t>Longitudinal observational studies</a:t>
          </a:r>
          <a:endParaRPr lang="en-US" dirty="0">
            <a:latin typeface="Calibri" pitchFamily="34" charset="0"/>
          </a:endParaRPr>
        </a:p>
      </dgm:t>
    </dgm:pt>
    <dgm:pt modelId="{45590722-696B-4EB8-B7F0-62F8E490633D}" type="parTrans" cxnId="{30A8BE3C-C1B8-4B1B-8B32-412CC498A2D3}">
      <dgm:prSet/>
      <dgm:spPr/>
      <dgm:t>
        <a:bodyPr/>
        <a:lstStyle/>
        <a:p>
          <a:endParaRPr lang="en-US"/>
        </a:p>
      </dgm:t>
    </dgm:pt>
    <dgm:pt modelId="{F9EC9772-B8BE-4410-8BE7-C600963F2B0A}" type="sibTrans" cxnId="{30A8BE3C-C1B8-4B1B-8B32-412CC498A2D3}">
      <dgm:prSet/>
      <dgm:spPr/>
      <dgm:t>
        <a:bodyPr/>
        <a:lstStyle/>
        <a:p>
          <a:endParaRPr lang="en-US"/>
        </a:p>
      </dgm:t>
    </dgm:pt>
    <dgm:pt modelId="{ADE4B7E0-9426-4ED9-8699-AF7BE38182CC}">
      <dgm:prSet phldrT="[Text]" custT="1"/>
      <dgm:spPr/>
      <dgm:t>
        <a:bodyPr/>
        <a:lstStyle/>
        <a:p>
          <a:pPr algn="l"/>
          <a:r>
            <a:rPr lang="en-US" sz="2000" dirty="0" smtClean="0">
              <a:latin typeface="Calibri" pitchFamily="34" charset="0"/>
            </a:rPr>
            <a:t>Mixed results</a:t>
          </a:r>
          <a:endParaRPr lang="en-US" sz="2000" dirty="0">
            <a:latin typeface="Calibri" pitchFamily="34" charset="0"/>
          </a:endParaRPr>
        </a:p>
      </dgm:t>
    </dgm:pt>
    <dgm:pt modelId="{431AC6BB-2F65-460A-88B6-B749FE68DD6B}" type="parTrans" cxnId="{E0661A80-3BB8-4C73-B064-1EDCF1D7B0C0}">
      <dgm:prSet/>
      <dgm:spPr/>
      <dgm:t>
        <a:bodyPr/>
        <a:lstStyle/>
        <a:p>
          <a:endParaRPr lang="en-US"/>
        </a:p>
      </dgm:t>
    </dgm:pt>
    <dgm:pt modelId="{09DFA74C-8F6D-451A-B452-D087A7BF2191}" type="sibTrans" cxnId="{E0661A80-3BB8-4C73-B064-1EDCF1D7B0C0}">
      <dgm:prSet/>
      <dgm:spPr/>
      <dgm:t>
        <a:bodyPr/>
        <a:lstStyle/>
        <a:p>
          <a:endParaRPr lang="en-US"/>
        </a:p>
      </dgm:t>
    </dgm:pt>
    <dgm:pt modelId="{08710CD1-FC92-41DC-A95E-0CD087132142}">
      <dgm:prSet phldrT="[Text]"/>
      <dgm:spPr/>
      <dgm:t>
        <a:bodyPr/>
        <a:lstStyle/>
        <a:p>
          <a:pPr algn="ctr"/>
          <a:r>
            <a:rPr lang="en-US" dirty="0" smtClean="0">
              <a:latin typeface="Calibri" pitchFamily="34" charset="0"/>
            </a:rPr>
            <a:t>RCTs</a:t>
          </a:r>
          <a:endParaRPr lang="en-US" dirty="0">
            <a:latin typeface="Calibri" pitchFamily="34" charset="0"/>
          </a:endParaRPr>
        </a:p>
      </dgm:t>
    </dgm:pt>
    <dgm:pt modelId="{FFA3D027-05D3-491A-BED5-27D12908BDE5}" type="parTrans" cxnId="{29420343-7682-43AB-95D1-CAB50C3DF072}">
      <dgm:prSet/>
      <dgm:spPr/>
      <dgm:t>
        <a:bodyPr/>
        <a:lstStyle/>
        <a:p>
          <a:endParaRPr lang="en-US"/>
        </a:p>
      </dgm:t>
    </dgm:pt>
    <dgm:pt modelId="{84538F3C-2848-4C2E-8054-9B9B2EB07656}" type="sibTrans" cxnId="{29420343-7682-43AB-95D1-CAB50C3DF072}">
      <dgm:prSet/>
      <dgm:spPr/>
      <dgm:t>
        <a:bodyPr/>
        <a:lstStyle/>
        <a:p>
          <a:endParaRPr lang="en-US"/>
        </a:p>
      </dgm:t>
    </dgm:pt>
    <dgm:pt modelId="{8DC5B0CF-4912-47B3-A224-CDFF3405CE16}">
      <dgm:prSet phldrT="[Text]" custT="1"/>
      <dgm:spPr/>
      <dgm:t>
        <a:bodyPr/>
        <a:lstStyle/>
        <a:p>
          <a:pPr algn="l"/>
          <a:r>
            <a:rPr lang="en-US" sz="2000" dirty="0" smtClean="0">
              <a:latin typeface="Calibri" pitchFamily="34" charset="0"/>
            </a:rPr>
            <a:t>Inconclusive especially among PMW</a:t>
          </a:r>
          <a:endParaRPr lang="en-US" sz="2000" dirty="0">
            <a:latin typeface="Calibri" pitchFamily="34" charset="0"/>
          </a:endParaRPr>
        </a:p>
      </dgm:t>
    </dgm:pt>
    <dgm:pt modelId="{14DEE200-8A03-4803-98D6-BB1CCB4BB24E}" type="parTrans" cxnId="{FF58CDFE-B680-4726-A7FD-E82617EAADA5}">
      <dgm:prSet/>
      <dgm:spPr/>
      <dgm:t>
        <a:bodyPr/>
        <a:lstStyle/>
        <a:p>
          <a:endParaRPr lang="en-US"/>
        </a:p>
      </dgm:t>
    </dgm:pt>
    <dgm:pt modelId="{851422C3-BC51-4D93-AFC3-6B6F9F253EF9}" type="sibTrans" cxnId="{FF58CDFE-B680-4726-A7FD-E82617EAADA5}">
      <dgm:prSet/>
      <dgm:spPr/>
      <dgm:t>
        <a:bodyPr/>
        <a:lstStyle/>
        <a:p>
          <a:endParaRPr lang="en-US"/>
        </a:p>
      </dgm:t>
    </dgm:pt>
    <dgm:pt modelId="{9DB0BF9B-B70C-4EA0-ADD1-D267D8AF4A26}">
      <dgm:prSet phldrT="[Text]" custT="1"/>
      <dgm:spPr/>
      <dgm:t>
        <a:bodyPr/>
        <a:lstStyle/>
        <a:p>
          <a:pPr algn="l"/>
          <a:r>
            <a:rPr lang="en-US" sz="2000" dirty="0" smtClean="0">
              <a:latin typeface="Calibri" pitchFamily="34" charset="0"/>
            </a:rPr>
            <a:t>Effects more prominent in hypertensive patients with severe VDD</a:t>
          </a:r>
          <a:endParaRPr lang="en-US" sz="2000" dirty="0">
            <a:latin typeface="Calibri" pitchFamily="34" charset="0"/>
          </a:endParaRPr>
        </a:p>
      </dgm:t>
    </dgm:pt>
    <dgm:pt modelId="{30A0DB1E-526D-46B1-B442-631E2E346535}" type="parTrans" cxnId="{FC39B487-74F9-4CB9-8014-91BF49CAD4D4}">
      <dgm:prSet/>
      <dgm:spPr/>
      <dgm:t>
        <a:bodyPr/>
        <a:lstStyle/>
        <a:p>
          <a:endParaRPr lang="en-US"/>
        </a:p>
      </dgm:t>
    </dgm:pt>
    <dgm:pt modelId="{E93744BF-F6B0-4A3C-83B3-1E6383DC967C}" type="sibTrans" cxnId="{FC39B487-74F9-4CB9-8014-91BF49CAD4D4}">
      <dgm:prSet/>
      <dgm:spPr/>
      <dgm:t>
        <a:bodyPr/>
        <a:lstStyle/>
        <a:p>
          <a:endParaRPr lang="en-US"/>
        </a:p>
      </dgm:t>
    </dgm:pt>
    <dgm:pt modelId="{1D528BD4-AEA0-40D8-BCFA-6416BE196D3B}">
      <dgm:prSet/>
      <dgm:spPr/>
      <dgm:t>
        <a:bodyPr/>
        <a:lstStyle/>
        <a:p>
          <a:pPr algn="ctr"/>
          <a:r>
            <a:rPr lang="en-US" dirty="0" smtClean="0">
              <a:latin typeface="Calibri" pitchFamily="34" charset="0"/>
            </a:rPr>
            <a:t>Meta-analysis of RCTs</a:t>
          </a:r>
          <a:endParaRPr lang="en-US" dirty="0">
            <a:latin typeface="Calibri" pitchFamily="34" charset="0"/>
          </a:endParaRPr>
        </a:p>
      </dgm:t>
    </dgm:pt>
    <dgm:pt modelId="{1ACC3820-49EC-4CF8-BAFF-D2430280AF95}" type="parTrans" cxnId="{24B3C801-9273-4779-8B15-D134C2FC3FC1}">
      <dgm:prSet/>
      <dgm:spPr/>
      <dgm:t>
        <a:bodyPr/>
        <a:lstStyle/>
        <a:p>
          <a:endParaRPr lang="en-US"/>
        </a:p>
      </dgm:t>
    </dgm:pt>
    <dgm:pt modelId="{EC5A8C65-3C82-430D-B971-3A1F279AC316}" type="sibTrans" cxnId="{24B3C801-9273-4779-8B15-D134C2FC3FC1}">
      <dgm:prSet/>
      <dgm:spPr/>
      <dgm:t>
        <a:bodyPr/>
        <a:lstStyle/>
        <a:p>
          <a:endParaRPr lang="en-US"/>
        </a:p>
      </dgm:t>
    </dgm:pt>
    <dgm:pt modelId="{F4C55CC6-FEBB-4C4D-93EA-9B01A4CCA1A1}">
      <dgm:prSet/>
      <dgm:spPr/>
      <dgm:t>
        <a:bodyPr/>
        <a:lstStyle/>
        <a:p>
          <a:pPr algn="ctr"/>
          <a:r>
            <a:rPr lang="en-US" dirty="0" smtClean="0">
              <a:latin typeface="Calibri" pitchFamily="34" charset="0"/>
            </a:rPr>
            <a:t>Urgent need</a:t>
          </a:r>
          <a:endParaRPr lang="en-US" dirty="0">
            <a:latin typeface="Calibri" pitchFamily="34" charset="0"/>
          </a:endParaRPr>
        </a:p>
      </dgm:t>
    </dgm:pt>
    <dgm:pt modelId="{747B6B06-AD02-40D9-9592-7D60D6631A40}" type="parTrans" cxnId="{D996E35D-F780-4086-A39C-1A857C2C7A9B}">
      <dgm:prSet/>
      <dgm:spPr/>
      <dgm:t>
        <a:bodyPr/>
        <a:lstStyle/>
        <a:p>
          <a:endParaRPr lang="en-US"/>
        </a:p>
      </dgm:t>
    </dgm:pt>
    <dgm:pt modelId="{5F48FB85-2EAA-4A56-9564-36E232048AE7}" type="sibTrans" cxnId="{D996E35D-F780-4086-A39C-1A857C2C7A9B}">
      <dgm:prSet/>
      <dgm:spPr/>
      <dgm:t>
        <a:bodyPr/>
        <a:lstStyle/>
        <a:p>
          <a:endParaRPr lang="en-US"/>
        </a:p>
      </dgm:t>
    </dgm:pt>
    <dgm:pt modelId="{394DF7BC-1ECD-4D01-BF4B-ABEE1BEC2E6E}">
      <dgm:prSet custT="1"/>
      <dgm:spPr/>
      <dgm:t>
        <a:bodyPr/>
        <a:lstStyle/>
        <a:p>
          <a:pPr algn="l"/>
          <a:r>
            <a:rPr lang="en-US" sz="2000" dirty="0" smtClean="0">
              <a:latin typeface="Calibri" pitchFamily="34" charset="0"/>
            </a:rPr>
            <a:t>Larger effect on  SBP than DBP</a:t>
          </a:r>
          <a:endParaRPr lang="en-US" sz="2000" dirty="0">
            <a:latin typeface="Calibri" pitchFamily="34" charset="0"/>
          </a:endParaRPr>
        </a:p>
      </dgm:t>
    </dgm:pt>
    <dgm:pt modelId="{EE8407C4-847F-4DCD-AF72-1C5367625CA7}" type="parTrans" cxnId="{F27072C1-AF4E-4E87-81AA-5880F36FA018}">
      <dgm:prSet/>
      <dgm:spPr/>
      <dgm:t>
        <a:bodyPr/>
        <a:lstStyle/>
        <a:p>
          <a:endParaRPr lang="en-US"/>
        </a:p>
      </dgm:t>
    </dgm:pt>
    <dgm:pt modelId="{2ADA2F30-DA34-4C56-A379-5356EC9C816F}" type="sibTrans" cxnId="{F27072C1-AF4E-4E87-81AA-5880F36FA018}">
      <dgm:prSet/>
      <dgm:spPr/>
      <dgm:t>
        <a:bodyPr/>
        <a:lstStyle/>
        <a:p>
          <a:endParaRPr lang="en-US"/>
        </a:p>
      </dgm:t>
    </dgm:pt>
    <dgm:pt modelId="{C2532F77-6212-4E37-B5EB-E527272AF729}">
      <dgm:prSet custT="1"/>
      <dgm:spPr/>
      <dgm:t>
        <a:bodyPr/>
        <a:lstStyle/>
        <a:p>
          <a:pPr algn="l"/>
          <a:r>
            <a:rPr lang="en-US" sz="2000" dirty="0" smtClean="0">
              <a:latin typeface="Calibri" pitchFamily="34" charset="0"/>
            </a:rPr>
            <a:t>Larger, adequately powered, well-designed RCTs using higher doses in hypertensive patients with severe VDD</a:t>
          </a:r>
          <a:endParaRPr lang="en-US" sz="2000" dirty="0">
            <a:latin typeface="Calibri" pitchFamily="34" charset="0"/>
          </a:endParaRPr>
        </a:p>
      </dgm:t>
    </dgm:pt>
    <dgm:pt modelId="{4FED279B-3556-4B53-B8CB-67DB7BA96823}" type="parTrans" cxnId="{186E9266-9259-400B-B69C-2D44C0616100}">
      <dgm:prSet/>
      <dgm:spPr/>
      <dgm:t>
        <a:bodyPr/>
        <a:lstStyle/>
        <a:p>
          <a:endParaRPr lang="en-US"/>
        </a:p>
      </dgm:t>
    </dgm:pt>
    <dgm:pt modelId="{2BEB02FA-1925-4086-ABD7-C9604AE2628D}" type="sibTrans" cxnId="{186E9266-9259-400B-B69C-2D44C0616100}">
      <dgm:prSet/>
      <dgm:spPr/>
      <dgm:t>
        <a:bodyPr/>
        <a:lstStyle/>
        <a:p>
          <a:endParaRPr lang="en-US"/>
        </a:p>
      </dgm:t>
    </dgm:pt>
    <dgm:pt modelId="{6C709F9E-181B-473C-B62A-962F8279CA4C}" type="pres">
      <dgm:prSet presAssocID="{2335FF12-03C5-4187-822C-AF7437D86E39}" presName="Name0" presStyleCnt="0">
        <dgm:presLayoutVars>
          <dgm:dir/>
          <dgm:animLvl val="lvl"/>
          <dgm:resizeHandles val="exact"/>
        </dgm:presLayoutVars>
      </dgm:prSet>
      <dgm:spPr/>
      <dgm:t>
        <a:bodyPr/>
        <a:lstStyle/>
        <a:p>
          <a:endParaRPr lang="en-US"/>
        </a:p>
      </dgm:t>
    </dgm:pt>
    <dgm:pt modelId="{4C9E0194-DFED-4E3E-82FD-67753E4F6F40}" type="pres">
      <dgm:prSet presAssocID="{89AE3762-CD60-46AE-9B78-305FB932792B}" presName="linNode" presStyleCnt="0"/>
      <dgm:spPr/>
    </dgm:pt>
    <dgm:pt modelId="{3A235F1D-0568-418A-8F8A-05662295BAC3}" type="pres">
      <dgm:prSet presAssocID="{89AE3762-CD60-46AE-9B78-305FB932792B}" presName="parentText" presStyleLbl="node1" presStyleIdx="0" presStyleCnt="5">
        <dgm:presLayoutVars>
          <dgm:chMax val="1"/>
          <dgm:bulletEnabled val="1"/>
        </dgm:presLayoutVars>
      </dgm:prSet>
      <dgm:spPr/>
      <dgm:t>
        <a:bodyPr/>
        <a:lstStyle/>
        <a:p>
          <a:endParaRPr lang="en-US"/>
        </a:p>
      </dgm:t>
    </dgm:pt>
    <dgm:pt modelId="{CA28EB0A-E232-480C-A6C5-A929BB1CB71A}" type="pres">
      <dgm:prSet presAssocID="{89AE3762-CD60-46AE-9B78-305FB932792B}" presName="descendantText" presStyleLbl="alignAccFollowNode1" presStyleIdx="0" presStyleCnt="5">
        <dgm:presLayoutVars>
          <dgm:bulletEnabled val="1"/>
        </dgm:presLayoutVars>
      </dgm:prSet>
      <dgm:spPr/>
      <dgm:t>
        <a:bodyPr/>
        <a:lstStyle/>
        <a:p>
          <a:endParaRPr lang="en-US"/>
        </a:p>
      </dgm:t>
    </dgm:pt>
    <dgm:pt modelId="{119B8B8B-C293-418A-9C4F-6041D8D352A6}" type="pres">
      <dgm:prSet presAssocID="{2F47F88B-EE17-439A-8171-262E7667C837}" presName="sp" presStyleCnt="0"/>
      <dgm:spPr/>
    </dgm:pt>
    <dgm:pt modelId="{1C9AAAFD-70D9-41CA-9984-2E3CA741A51E}" type="pres">
      <dgm:prSet presAssocID="{1EF2C04F-E80C-402C-B430-72630F974B6D}" presName="linNode" presStyleCnt="0"/>
      <dgm:spPr/>
    </dgm:pt>
    <dgm:pt modelId="{C20212AB-B054-4F37-BAD1-29215FD3D2D6}" type="pres">
      <dgm:prSet presAssocID="{1EF2C04F-E80C-402C-B430-72630F974B6D}" presName="parentText" presStyleLbl="node1" presStyleIdx="1" presStyleCnt="5">
        <dgm:presLayoutVars>
          <dgm:chMax val="1"/>
          <dgm:bulletEnabled val="1"/>
        </dgm:presLayoutVars>
      </dgm:prSet>
      <dgm:spPr/>
      <dgm:t>
        <a:bodyPr/>
        <a:lstStyle/>
        <a:p>
          <a:endParaRPr lang="en-US"/>
        </a:p>
      </dgm:t>
    </dgm:pt>
    <dgm:pt modelId="{F968C018-CD06-486F-8191-1EE533DDB850}" type="pres">
      <dgm:prSet presAssocID="{1EF2C04F-E80C-402C-B430-72630F974B6D}" presName="descendantText" presStyleLbl="alignAccFollowNode1" presStyleIdx="1" presStyleCnt="5">
        <dgm:presLayoutVars>
          <dgm:bulletEnabled val="1"/>
        </dgm:presLayoutVars>
      </dgm:prSet>
      <dgm:spPr/>
      <dgm:t>
        <a:bodyPr/>
        <a:lstStyle/>
        <a:p>
          <a:endParaRPr lang="en-US"/>
        </a:p>
      </dgm:t>
    </dgm:pt>
    <dgm:pt modelId="{1052DECC-B76A-4753-B505-A2EDFE33D085}" type="pres">
      <dgm:prSet presAssocID="{F9EC9772-B8BE-4410-8BE7-C600963F2B0A}" presName="sp" presStyleCnt="0"/>
      <dgm:spPr/>
    </dgm:pt>
    <dgm:pt modelId="{5FA4667C-648B-4E77-8B40-2806F39283F8}" type="pres">
      <dgm:prSet presAssocID="{08710CD1-FC92-41DC-A95E-0CD087132142}" presName="linNode" presStyleCnt="0"/>
      <dgm:spPr/>
    </dgm:pt>
    <dgm:pt modelId="{9688E9F2-0F83-46B4-A29F-310F159BDFA5}" type="pres">
      <dgm:prSet presAssocID="{08710CD1-FC92-41DC-A95E-0CD087132142}" presName="parentText" presStyleLbl="node1" presStyleIdx="2" presStyleCnt="5">
        <dgm:presLayoutVars>
          <dgm:chMax val="1"/>
          <dgm:bulletEnabled val="1"/>
        </dgm:presLayoutVars>
      </dgm:prSet>
      <dgm:spPr/>
      <dgm:t>
        <a:bodyPr/>
        <a:lstStyle/>
        <a:p>
          <a:endParaRPr lang="en-US"/>
        </a:p>
      </dgm:t>
    </dgm:pt>
    <dgm:pt modelId="{C1CBEFD2-F9F3-4969-8753-74B957D7DA93}" type="pres">
      <dgm:prSet presAssocID="{08710CD1-FC92-41DC-A95E-0CD087132142}" presName="descendantText" presStyleLbl="alignAccFollowNode1" presStyleIdx="2" presStyleCnt="5">
        <dgm:presLayoutVars>
          <dgm:bulletEnabled val="1"/>
        </dgm:presLayoutVars>
      </dgm:prSet>
      <dgm:spPr/>
      <dgm:t>
        <a:bodyPr/>
        <a:lstStyle/>
        <a:p>
          <a:endParaRPr lang="en-US"/>
        </a:p>
      </dgm:t>
    </dgm:pt>
    <dgm:pt modelId="{764714E7-62E4-480B-A86D-0BBE88AD8129}" type="pres">
      <dgm:prSet presAssocID="{84538F3C-2848-4C2E-8054-9B9B2EB07656}" presName="sp" presStyleCnt="0"/>
      <dgm:spPr/>
    </dgm:pt>
    <dgm:pt modelId="{871FD03A-3EC7-4D0F-A3F6-B9484335F2DE}" type="pres">
      <dgm:prSet presAssocID="{1D528BD4-AEA0-40D8-BCFA-6416BE196D3B}" presName="linNode" presStyleCnt="0"/>
      <dgm:spPr/>
    </dgm:pt>
    <dgm:pt modelId="{79551F18-96F4-4348-B26B-B2BAFB40251C}" type="pres">
      <dgm:prSet presAssocID="{1D528BD4-AEA0-40D8-BCFA-6416BE196D3B}" presName="parentText" presStyleLbl="node1" presStyleIdx="3" presStyleCnt="5">
        <dgm:presLayoutVars>
          <dgm:chMax val="1"/>
          <dgm:bulletEnabled val="1"/>
        </dgm:presLayoutVars>
      </dgm:prSet>
      <dgm:spPr/>
      <dgm:t>
        <a:bodyPr/>
        <a:lstStyle/>
        <a:p>
          <a:endParaRPr lang="en-US"/>
        </a:p>
      </dgm:t>
    </dgm:pt>
    <dgm:pt modelId="{EE7AB5B3-FC13-4F2E-ADDC-1FD6F3FDAB3C}" type="pres">
      <dgm:prSet presAssocID="{1D528BD4-AEA0-40D8-BCFA-6416BE196D3B}" presName="descendantText" presStyleLbl="alignAccFollowNode1" presStyleIdx="3" presStyleCnt="5">
        <dgm:presLayoutVars>
          <dgm:bulletEnabled val="1"/>
        </dgm:presLayoutVars>
      </dgm:prSet>
      <dgm:spPr/>
      <dgm:t>
        <a:bodyPr/>
        <a:lstStyle/>
        <a:p>
          <a:endParaRPr lang="en-US"/>
        </a:p>
      </dgm:t>
    </dgm:pt>
    <dgm:pt modelId="{20E2DFB6-275A-42C3-A0B0-9CCE9B51B746}" type="pres">
      <dgm:prSet presAssocID="{EC5A8C65-3C82-430D-B971-3A1F279AC316}" presName="sp" presStyleCnt="0"/>
      <dgm:spPr/>
    </dgm:pt>
    <dgm:pt modelId="{3DBF586A-D500-4A06-AF5A-C6133D159314}" type="pres">
      <dgm:prSet presAssocID="{F4C55CC6-FEBB-4C4D-93EA-9B01A4CCA1A1}" presName="linNode" presStyleCnt="0"/>
      <dgm:spPr/>
    </dgm:pt>
    <dgm:pt modelId="{C1A8CF7C-9B28-4499-95EE-0480AB93B255}" type="pres">
      <dgm:prSet presAssocID="{F4C55CC6-FEBB-4C4D-93EA-9B01A4CCA1A1}" presName="parentText" presStyleLbl="node1" presStyleIdx="4" presStyleCnt="5">
        <dgm:presLayoutVars>
          <dgm:chMax val="1"/>
          <dgm:bulletEnabled val="1"/>
        </dgm:presLayoutVars>
      </dgm:prSet>
      <dgm:spPr/>
      <dgm:t>
        <a:bodyPr/>
        <a:lstStyle/>
        <a:p>
          <a:endParaRPr lang="en-US"/>
        </a:p>
      </dgm:t>
    </dgm:pt>
    <dgm:pt modelId="{DBD2930C-6791-408C-97AC-EF554EB9D79E}" type="pres">
      <dgm:prSet presAssocID="{F4C55CC6-FEBB-4C4D-93EA-9B01A4CCA1A1}" presName="descendantText" presStyleLbl="alignAccFollowNode1" presStyleIdx="4" presStyleCnt="5">
        <dgm:presLayoutVars>
          <dgm:bulletEnabled val="1"/>
        </dgm:presLayoutVars>
      </dgm:prSet>
      <dgm:spPr/>
      <dgm:t>
        <a:bodyPr/>
        <a:lstStyle/>
        <a:p>
          <a:endParaRPr lang="en-US"/>
        </a:p>
      </dgm:t>
    </dgm:pt>
  </dgm:ptLst>
  <dgm:cxnLst>
    <dgm:cxn modelId="{1B22D6B4-36C3-4BFC-8D82-5102B651452C}" type="presOf" srcId="{2335FF12-03C5-4187-822C-AF7437D86E39}" destId="{6C709F9E-181B-473C-B62A-962F8279CA4C}" srcOrd="0" destOrd="0" presId="urn:microsoft.com/office/officeart/2005/8/layout/vList5"/>
    <dgm:cxn modelId="{69494F9C-87DD-44A3-8BCA-A9C6A43CEBA3}" type="presOf" srcId="{E6B29564-93B8-4A9A-A427-45C52ED28622}" destId="{CA28EB0A-E232-480C-A6C5-A929BB1CB71A}" srcOrd="0" destOrd="0" presId="urn:microsoft.com/office/officeart/2005/8/layout/vList5"/>
    <dgm:cxn modelId="{F27072C1-AF4E-4E87-81AA-5880F36FA018}" srcId="{1D528BD4-AEA0-40D8-BCFA-6416BE196D3B}" destId="{394DF7BC-1ECD-4D01-BF4B-ABEE1BEC2E6E}" srcOrd="0" destOrd="0" parTransId="{EE8407C4-847F-4DCD-AF72-1C5367625CA7}" sibTransId="{2ADA2F30-DA34-4C56-A379-5356EC9C816F}"/>
    <dgm:cxn modelId="{D996E35D-F780-4086-A39C-1A857C2C7A9B}" srcId="{2335FF12-03C5-4187-822C-AF7437D86E39}" destId="{F4C55CC6-FEBB-4C4D-93EA-9B01A4CCA1A1}" srcOrd="4" destOrd="0" parTransId="{747B6B06-AD02-40D9-9592-7D60D6631A40}" sibTransId="{5F48FB85-2EAA-4A56-9564-36E232048AE7}"/>
    <dgm:cxn modelId="{EBE16E24-E9A1-48F2-8BF5-8A83FBEA7FBF}" type="presOf" srcId="{F4C55CC6-FEBB-4C4D-93EA-9B01A4CCA1A1}" destId="{C1A8CF7C-9B28-4499-95EE-0480AB93B255}" srcOrd="0" destOrd="0" presId="urn:microsoft.com/office/officeart/2005/8/layout/vList5"/>
    <dgm:cxn modelId="{B54B3C2A-05B0-409F-A3D6-0489E1F773C0}" type="presOf" srcId="{8DC5B0CF-4912-47B3-A224-CDFF3405CE16}" destId="{C1CBEFD2-F9F3-4969-8753-74B957D7DA93}" srcOrd="0" destOrd="0" presId="urn:microsoft.com/office/officeart/2005/8/layout/vList5"/>
    <dgm:cxn modelId="{160BD0A7-DEFF-4387-B8A8-8B2DFFCDD1D6}" type="presOf" srcId="{394DF7BC-1ECD-4D01-BF4B-ABEE1BEC2E6E}" destId="{EE7AB5B3-FC13-4F2E-ADDC-1FD6F3FDAB3C}" srcOrd="0" destOrd="0" presId="urn:microsoft.com/office/officeart/2005/8/layout/vList5"/>
    <dgm:cxn modelId="{30A8BE3C-C1B8-4B1B-8B32-412CC498A2D3}" srcId="{2335FF12-03C5-4187-822C-AF7437D86E39}" destId="{1EF2C04F-E80C-402C-B430-72630F974B6D}" srcOrd="1" destOrd="0" parTransId="{45590722-696B-4EB8-B7F0-62F8E490633D}" sibTransId="{F9EC9772-B8BE-4410-8BE7-C600963F2B0A}"/>
    <dgm:cxn modelId="{29420343-7682-43AB-95D1-CAB50C3DF072}" srcId="{2335FF12-03C5-4187-822C-AF7437D86E39}" destId="{08710CD1-FC92-41DC-A95E-0CD087132142}" srcOrd="2" destOrd="0" parTransId="{FFA3D027-05D3-491A-BED5-27D12908BDE5}" sibTransId="{84538F3C-2848-4C2E-8054-9B9B2EB07656}"/>
    <dgm:cxn modelId="{FF58CDFE-B680-4726-A7FD-E82617EAADA5}" srcId="{08710CD1-FC92-41DC-A95E-0CD087132142}" destId="{8DC5B0CF-4912-47B3-A224-CDFF3405CE16}" srcOrd="0" destOrd="0" parTransId="{14DEE200-8A03-4803-98D6-BB1CCB4BB24E}" sibTransId="{851422C3-BC51-4D93-AFC3-6B6F9F253EF9}"/>
    <dgm:cxn modelId="{2A826587-C942-4BE3-8EC2-D7A379C40D5A}" type="presOf" srcId="{ADE4B7E0-9426-4ED9-8699-AF7BE38182CC}" destId="{F968C018-CD06-486F-8191-1EE533DDB850}" srcOrd="0" destOrd="0" presId="urn:microsoft.com/office/officeart/2005/8/layout/vList5"/>
    <dgm:cxn modelId="{24B3C801-9273-4779-8B15-D134C2FC3FC1}" srcId="{2335FF12-03C5-4187-822C-AF7437D86E39}" destId="{1D528BD4-AEA0-40D8-BCFA-6416BE196D3B}" srcOrd="3" destOrd="0" parTransId="{1ACC3820-49EC-4CF8-BAFF-D2430280AF95}" sibTransId="{EC5A8C65-3C82-430D-B971-3A1F279AC316}"/>
    <dgm:cxn modelId="{FC39B487-74F9-4CB9-8014-91BF49CAD4D4}" srcId="{08710CD1-FC92-41DC-A95E-0CD087132142}" destId="{9DB0BF9B-B70C-4EA0-ADD1-D267D8AF4A26}" srcOrd="1" destOrd="0" parTransId="{30A0DB1E-526D-46B1-B442-631E2E346535}" sibTransId="{E93744BF-F6B0-4A3C-83B3-1E6383DC967C}"/>
    <dgm:cxn modelId="{1622F417-47E1-4C83-917C-33EE2CCE0F25}" type="presOf" srcId="{1EF2C04F-E80C-402C-B430-72630F974B6D}" destId="{C20212AB-B054-4F37-BAD1-29215FD3D2D6}" srcOrd="0" destOrd="0" presId="urn:microsoft.com/office/officeart/2005/8/layout/vList5"/>
    <dgm:cxn modelId="{BB4E9904-AB58-451A-AF5D-17130F7B4AEC}" type="presOf" srcId="{C2532F77-6212-4E37-B5EB-E527272AF729}" destId="{DBD2930C-6791-408C-97AC-EF554EB9D79E}" srcOrd="0" destOrd="0" presId="urn:microsoft.com/office/officeart/2005/8/layout/vList5"/>
    <dgm:cxn modelId="{E0661A80-3BB8-4C73-B064-1EDCF1D7B0C0}" srcId="{1EF2C04F-E80C-402C-B430-72630F974B6D}" destId="{ADE4B7E0-9426-4ED9-8699-AF7BE38182CC}" srcOrd="0" destOrd="0" parTransId="{431AC6BB-2F65-460A-88B6-B749FE68DD6B}" sibTransId="{09DFA74C-8F6D-451A-B452-D087A7BF2191}"/>
    <dgm:cxn modelId="{5ECB2977-B02E-4074-AB89-F3B7EE5CF016}" type="presOf" srcId="{9DB0BF9B-B70C-4EA0-ADD1-D267D8AF4A26}" destId="{C1CBEFD2-F9F3-4969-8753-74B957D7DA93}" srcOrd="0" destOrd="1" presId="urn:microsoft.com/office/officeart/2005/8/layout/vList5"/>
    <dgm:cxn modelId="{186E9266-9259-400B-B69C-2D44C0616100}" srcId="{F4C55CC6-FEBB-4C4D-93EA-9B01A4CCA1A1}" destId="{C2532F77-6212-4E37-B5EB-E527272AF729}" srcOrd="0" destOrd="0" parTransId="{4FED279B-3556-4B53-B8CB-67DB7BA96823}" sibTransId="{2BEB02FA-1925-4086-ABD7-C9604AE2628D}"/>
    <dgm:cxn modelId="{3026183E-C08F-4531-94A6-7D8492D25E04}" type="presOf" srcId="{08710CD1-FC92-41DC-A95E-0CD087132142}" destId="{9688E9F2-0F83-46B4-A29F-310F159BDFA5}" srcOrd="0" destOrd="0" presId="urn:microsoft.com/office/officeart/2005/8/layout/vList5"/>
    <dgm:cxn modelId="{76587F09-D02F-4409-88B3-513E73AC2BF2}" type="presOf" srcId="{89AE3762-CD60-46AE-9B78-305FB932792B}" destId="{3A235F1D-0568-418A-8F8A-05662295BAC3}" srcOrd="0" destOrd="0" presId="urn:microsoft.com/office/officeart/2005/8/layout/vList5"/>
    <dgm:cxn modelId="{1D7B5F3A-4C94-4980-90FF-671129217040}" srcId="{89AE3762-CD60-46AE-9B78-305FB932792B}" destId="{E6B29564-93B8-4A9A-A427-45C52ED28622}" srcOrd="0" destOrd="0" parTransId="{7D8C648C-366A-472F-B7A2-7F02547A7170}" sibTransId="{0BBAC1D7-B0AD-457B-BBDD-0A1758111B75}"/>
    <dgm:cxn modelId="{6EF7FC80-C202-4E99-A703-8AAD60282817}" srcId="{2335FF12-03C5-4187-822C-AF7437D86E39}" destId="{89AE3762-CD60-46AE-9B78-305FB932792B}" srcOrd="0" destOrd="0" parTransId="{7B256013-0A8F-4EA5-8487-18CD10B40660}" sibTransId="{2F47F88B-EE17-439A-8171-262E7667C837}"/>
    <dgm:cxn modelId="{DEEF7FDF-6733-48F4-9193-913394485167}" type="presOf" srcId="{1D528BD4-AEA0-40D8-BCFA-6416BE196D3B}" destId="{79551F18-96F4-4348-B26B-B2BAFB40251C}" srcOrd="0" destOrd="0" presId="urn:microsoft.com/office/officeart/2005/8/layout/vList5"/>
    <dgm:cxn modelId="{8A236CD4-C5D7-412F-90BE-94E48A6B5538}" type="presParOf" srcId="{6C709F9E-181B-473C-B62A-962F8279CA4C}" destId="{4C9E0194-DFED-4E3E-82FD-67753E4F6F40}" srcOrd="0" destOrd="0" presId="urn:microsoft.com/office/officeart/2005/8/layout/vList5"/>
    <dgm:cxn modelId="{0BC275AF-C663-4DAE-A906-E54B8B666B6B}" type="presParOf" srcId="{4C9E0194-DFED-4E3E-82FD-67753E4F6F40}" destId="{3A235F1D-0568-418A-8F8A-05662295BAC3}" srcOrd="0" destOrd="0" presId="urn:microsoft.com/office/officeart/2005/8/layout/vList5"/>
    <dgm:cxn modelId="{55EC8F96-9590-4794-9257-B885882F46F2}" type="presParOf" srcId="{4C9E0194-DFED-4E3E-82FD-67753E4F6F40}" destId="{CA28EB0A-E232-480C-A6C5-A929BB1CB71A}" srcOrd="1" destOrd="0" presId="urn:microsoft.com/office/officeart/2005/8/layout/vList5"/>
    <dgm:cxn modelId="{C5E62D67-E3C5-4646-8805-7DE4F65E0CC6}" type="presParOf" srcId="{6C709F9E-181B-473C-B62A-962F8279CA4C}" destId="{119B8B8B-C293-418A-9C4F-6041D8D352A6}" srcOrd="1" destOrd="0" presId="urn:microsoft.com/office/officeart/2005/8/layout/vList5"/>
    <dgm:cxn modelId="{B8727AB3-2928-4EAB-93C3-C5C6EB71C81C}" type="presParOf" srcId="{6C709F9E-181B-473C-B62A-962F8279CA4C}" destId="{1C9AAAFD-70D9-41CA-9984-2E3CA741A51E}" srcOrd="2" destOrd="0" presId="urn:microsoft.com/office/officeart/2005/8/layout/vList5"/>
    <dgm:cxn modelId="{7BBB2978-78DF-4EF6-90E6-EF2539E5D714}" type="presParOf" srcId="{1C9AAAFD-70D9-41CA-9984-2E3CA741A51E}" destId="{C20212AB-B054-4F37-BAD1-29215FD3D2D6}" srcOrd="0" destOrd="0" presId="urn:microsoft.com/office/officeart/2005/8/layout/vList5"/>
    <dgm:cxn modelId="{1228C74A-85FA-4A54-82C1-B24D8D7E29C7}" type="presParOf" srcId="{1C9AAAFD-70D9-41CA-9984-2E3CA741A51E}" destId="{F968C018-CD06-486F-8191-1EE533DDB850}" srcOrd="1" destOrd="0" presId="urn:microsoft.com/office/officeart/2005/8/layout/vList5"/>
    <dgm:cxn modelId="{5C39B462-1F9F-4358-99B5-84DD76712705}" type="presParOf" srcId="{6C709F9E-181B-473C-B62A-962F8279CA4C}" destId="{1052DECC-B76A-4753-B505-A2EDFE33D085}" srcOrd="3" destOrd="0" presId="urn:microsoft.com/office/officeart/2005/8/layout/vList5"/>
    <dgm:cxn modelId="{9E6DE69C-DBBB-4AED-869C-325464CD7B32}" type="presParOf" srcId="{6C709F9E-181B-473C-B62A-962F8279CA4C}" destId="{5FA4667C-648B-4E77-8B40-2806F39283F8}" srcOrd="4" destOrd="0" presId="urn:microsoft.com/office/officeart/2005/8/layout/vList5"/>
    <dgm:cxn modelId="{53946856-2A53-405F-AF35-C4633CD2FC23}" type="presParOf" srcId="{5FA4667C-648B-4E77-8B40-2806F39283F8}" destId="{9688E9F2-0F83-46B4-A29F-310F159BDFA5}" srcOrd="0" destOrd="0" presId="urn:microsoft.com/office/officeart/2005/8/layout/vList5"/>
    <dgm:cxn modelId="{13C139CB-7A98-42D9-B07D-730A506869D9}" type="presParOf" srcId="{5FA4667C-648B-4E77-8B40-2806F39283F8}" destId="{C1CBEFD2-F9F3-4969-8753-74B957D7DA93}" srcOrd="1" destOrd="0" presId="urn:microsoft.com/office/officeart/2005/8/layout/vList5"/>
    <dgm:cxn modelId="{E1836C32-45C2-4DF7-B207-DEFE1A5AB252}" type="presParOf" srcId="{6C709F9E-181B-473C-B62A-962F8279CA4C}" destId="{764714E7-62E4-480B-A86D-0BBE88AD8129}" srcOrd="5" destOrd="0" presId="urn:microsoft.com/office/officeart/2005/8/layout/vList5"/>
    <dgm:cxn modelId="{D31AE6F5-3993-4EDD-85AB-679374F92367}" type="presParOf" srcId="{6C709F9E-181B-473C-B62A-962F8279CA4C}" destId="{871FD03A-3EC7-4D0F-A3F6-B9484335F2DE}" srcOrd="6" destOrd="0" presId="urn:microsoft.com/office/officeart/2005/8/layout/vList5"/>
    <dgm:cxn modelId="{6A8D11DF-9106-49E5-ABC9-B183D7F8427A}" type="presParOf" srcId="{871FD03A-3EC7-4D0F-A3F6-B9484335F2DE}" destId="{79551F18-96F4-4348-B26B-B2BAFB40251C}" srcOrd="0" destOrd="0" presId="urn:microsoft.com/office/officeart/2005/8/layout/vList5"/>
    <dgm:cxn modelId="{980C4389-EDC6-4112-98D4-F53E2E74BB51}" type="presParOf" srcId="{871FD03A-3EC7-4D0F-A3F6-B9484335F2DE}" destId="{EE7AB5B3-FC13-4F2E-ADDC-1FD6F3FDAB3C}" srcOrd="1" destOrd="0" presId="urn:microsoft.com/office/officeart/2005/8/layout/vList5"/>
    <dgm:cxn modelId="{38764FC0-D026-4FEC-9B46-B269B8783FB8}" type="presParOf" srcId="{6C709F9E-181B-473C-B62A-962F8279CA4C}" destId="{20E2DFB6-275A-42C3-A0B0-9CCE9B51B746}" srcOrd="7" destOrd="0" presId="urn:microsoft.com/office/officeart/2005/8/layout/vList5"/>
    <dgm:cxn modelId="{DF3043D7-B765-44E9-B9FA-07897F97C75E}" type="presParOf" srcId="{6C709F9E-181B-473C-B62A-962F8279CA4C}" destId="{3DBF586A-D500-4A06-AF5A-C6133D159314}" srcOrd="8" destOrd="0" presId="urn:microsoft.com/office/officeart/2005/8/layout/vList5"/>
    <dgm:cxn modelId="{0446C30C-37DE-4DA9-BD1A-721E76D6C30E}" type="presParOf" srcId="{3DBF586A-D500-4A06-AF5A-C6133D159314}" destId="{C1A8CF7C-9B28-4499-95EE-0480AB93B255}" srcOrd="0" destOrd="0" presId="urn:microsoft.com/office/officeart/2005/8/layout/vList5"/>
    <dgm:cxn modelId="{2116008C-3867-44C2-802D-D355F3CD60BA}" type="presParOf" srcId="{3DBF586A-D500-4A06-AF5A-C6133D159314}" destId="{DBD2930C-6791-408C-97AC-EF554EB9D79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B5B251-C321-4BF7-BFDE-12A5E735EAC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B39311C-F37E-44E8-8A28-23B37E647FB0}">
      <dgm:prSet phldrT="[Text]" custT="1"/>
      <dgm:spPr/>
      <dgm:t>
        <a:bodyPr/>
        <a:lstStyle/>
        <a:p>
          <a:pPr algn="ctr"/>
          <a:r>
            <a:rPr lang="en-US" sz="3600" b="1" dirty="0" smtClean="0"/>
            <a:t>TYPE 2 DM</a:t>
          </a:r>
          <a:endParaRPr lang="en-US" sz="3600" b="1" dirty="0"/>
        </a:p>
      </dgm:t>
    </dgm:pt>
    <dgm:pt modelId="{F9A7E2B0-EE38-492C-97EA-A5D3E8AE2E2B}" type="parTrans" cxnId="{AC4946A3-E107-48D9-AD3B-16077D6F6238}">
      <dgm:prSet/>
      <dgm:spPr/>
      <dgm:t>
        <a:bodyPr/>
        <a:lstStyle/>
        <a:p>
          <a:endParaRPr lang="en-US"/>
        </a:p>
      </dgm:t>
    </dgm:pt>
    <dgm:pt modelId="{70CC7295-530C-48EE-883B-2FA71C880403}" type="sibTrans" cxnId="{AC4946A3-E107-48D9-AD3B-16077D6F6238}">
      <dgm:prSet/>
      <dgm:spPr/>
      <dgm:t>
        <a:bodyPr/>
        <a:lstStyle/>
        <a:p>
          <a:endParaRPr lang="en-US"/>
        </a:p>
      </dgm:t>
    </dgm:pt>
    <dgm:pt modelId="{0C71C2D3-996B-47A4-AF0D-166892328D69}">
      <dgm:prSet phldrT="[Text]" custT="1"/>
      <dgm:spPr/>
      <dgm:t>
        <a:bodyPr/>
        <a:lstStyle/>
        <a:p>
          <a:pPr algn="l"/>
          <a:r>
            <a:rPr lang="el-GR" sz="2400" dirty="0" smtClean="0">
              <a:latin typeface="Arial" pitchFamily="34" charset="0"/>
              <a:cs typeface="Arial" pitchFamily="34" charset="0"/>
            </a:rPr>
            <a:t>β</a:t>
          </a:r>
          <a:r>
            <a:rPr lang="en-US" sz="2400" dirty="0" smtClean="0">
              <a:latin typeface="Arial" pitchFamily="34" charset="0"/>
              <a:cs typeface="Arial" pitchFamily="34" charset="0"/>
            </a:rPr>
            <a:t> cell function - expression of VDR &amp; 1</a:t>
          </a:r>
          <a:r>
            <a:rPr lang="el-GR" sz="2400" dirty="0" smtClean="0">
              <a:latin typeface="Arial" pitchFamily="34" charset="0"/>
              <a:cs typeface="Arial" pitchFamily="34" charset="0"/>
            </a:rPr>
            <a:t>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hydroxylase</a:t>
          </a:r>
          <a:r>
            <a:rPr lang="en-US" sz="2400" dirty="0" smtClean="0">
              <a:latin typeface="Arial" pitchFamily="34" charset="0"/>
              <a:cs typeface="Arial" pitchFamily="34" charset="0"/>
            </a:rPr>
            <a:t> on pancreatic </a:t>
          </a:r>
          <a:r>
            <a:rPr lang="el-GR" sz="2400" dirty="0" smtClean="0">
              <a:latin typeface="Arial" pitchFamily="34" charset="0"/>
              <a:cs typeface="Arial" pitchFamily="34" charset="0"/>
            </a:rPr>
            <a:t>β</a:t>
          </a:r>
          <a:r>
            <a:rPr lang="en-US" sz="2400" dirty="0" smtClean="0">
              <a:latin typeface="Arial" pitchFamily="34" charset="0"/>
              <a:cs typeface="Arial" pitchFamily="34" charset="0"/>
            </a:rPr>
            <a:t> cells and Ca</a:t>
          </a:r>
          <a:r>
            <a:rPr lang="en-US" sz="2400" baseline="30000" dirty="0" smtClean="0">
              <a:latin typeface="Arial" pitchFamily="34" charset="0"/>
              <a:cs typeface="Arial" pitchFamily="34" charset="0"/>
            </a:rPr>
            <a:t>2+ </a:t>
          </a:r>
          <a:r>
            <a:rPr lang="en-US" sz="2400" dirty="0" smtClean="0">
              <a:latin typeface="Arial" pitchFamily="34" charset="0"/>
              <a:cs typeface="Arial" pitchFamily="34" charset="0"/>
            </a:rPr>
            <a:t> mediated insulin synthesis and secretion</a:t>
          </a:r>
          <a:endParaRPr lang="en-US" sz="2400" dirty="0">
            <a:latin typeface="Arial" pitchFamily="34" charset="0"/>
            <a:cs typeface="Arial" pitchFamily="34" charset="0"/>
          </a:endParaRPr>
        </a:p>
      </dgm:t>
    </dgm:pt>
    <dgm:pt modelId="{8BBDA3DE-43D6-45DE-9D47-2950620C433E}" type="parTrans" cxnId="{0C08A520-BC8F-44D6-A84F-E813C20D8C97}">
      <dgm:prSet/>
      <dgm:spPr/>
      <dgm:t>
        <a:bodyPr/>
        <a:lstStyle/>
        <a:p>
          <a:endParaRPr lang="en-US"/>
        </a:p>
      </dgm:t>
    </dgm:pt>
    <dgm:pt modelId="{98311494-67AC-4F81-9FF5-C7433A0F8CE5}" type="sibTrans" cxnId="{0C08A520-BC8F-44D6-A84F-E813C20D8C97}">
      <dgm:prSet/>
      <dgm:spPr/>
      <dgm:t>
        <a:bodyPr/>
        <a:lstStyle/>
        <a:p>
          <a:endParaRPr lang="en-US"/>
        </a:p>
      </dgm:t>
    </dgm:pt>
    <dgm:pt modelId="{5A80FCA7-B605-415D-9662-46E0C2F58A36}">
      <dgm:prSet phldrT="[Text]" custT="1"/>
      <dgm:spPr/>
      <dgm:t>
        <a:bodyPr/>
        <a:lstStyle/>
        <a:p>
          <a:pPr algn="l"/>
          <a:r>
            <a:rPr lang="en-US" sz="2400" dirty="0" smtClean="0">
              <a:latin typeface="Arial" pitchFamily="34" charset="0"/>
              <a:cs typeface="Arial" pitchFamily="34" charset="0"/>
            </a:rPr>
            <a:t>Insulin sensitivity - stimulation of </a:t>
          </a:r>
          <a:r>
            <a:rPr lang="en-US" sz="2400" dirty="0" err="1" smtClean="0">
              <a:latin typeface="Arial" pitchFamily="34" charset="0"/>
              <a:cs typeface="Arial" pitchFamily="34" charset="0"/>
            </a:rPr>
            <a:t>osteocalcin</a:t>
          </a:r>
          <a:r>
            <a:rPr lang="en-US" sz="2400" dirty="0" smtClean="0">
              <a:latin typeface="Arial" pitchFamily="34" charset="0"/>
              <a:cs typeface="Arial" pitchFamily="34" charset="0"/>
            </a:rPr>
            <a:t>, expression of insulin receptors and calcium homeostasis in insulin-responsive tissues </a:t>
          </a:r>
          <a:endParaRPr lang="en-US" sz="2400" dirty="0">
            <a:latin typeface="Arial" pitchFamily="34" charset="0"/>
            <a:cs typeface="Arial" pitchFamily="34" charset="0"/>
          </a:endParaRPr>
        </a:p>
      </dgm:t>
    </dgm:pt>
    <dgm:pt modelId="{FF13D7D5-4800-48E9-BC14-372BC681790C}" type="parTrans" cxnId="{E43DE1C6-352A-41BE-9C5A-444F0F28B159}">
      <dgm:prSet/>
      <dgm:spPr/>
      <dgm:t>
        <a:bodyPr/>
        <a:lstStyle/>
        <a:p>
          <a:endParaRPr lang="en-US"/>
        </a:p>
      </dgm:t>
    </dgm:pt>
    <dgm:pt modelId="{24463D0D-A789-4126-8C5B-F0AB143FFC74}" type="sibTrans" cxnId="{E43DE1C6-352A-41BE-9C5A-444F0F28B159}">
      <dgm:prSet/>
      <dgm:spPr/>
      <dgm:t>
        <a:bodyPr/>
        <a:lstStyle/>
        <a:p>
          <a:endParaRPr lang="en-US"/>
        </a:p>
      </dgm:t>
    </dgm:pt>
    <dgm:pt modelId="{88BFE41B-4C90-43B1-B6D6-C19EFA2D1EB5}">
      <dgm:prSet phldrT="[Text]" custT="1"/>
      <dgm:spPr/>
      <dgm:t>
        <a:bodyPr/>
        <a:lstStyle/>
        <a:p>
          <a:pPr algn="ctr"/>
          <a:r>
            <a:rPr lang="en-US" sz="3600" b="1" dirty="0" smtClean="0"/>
            <a:t>TYPE 1 DM</a:t>
          </a:r>
          <a:endParaRPr lang="en-US" sz="3600" b="1" dirty="0"/>
        </a:p>
      </dgm:t>
    </dgm:pt>
    <dgm:pt modelId="{DBF235A8-41D3-453B-982B-32F490DF1584}" type="parTrans" cxnId="{A0DC770F-BAF3-4BBA-8B9E-727A0E52D8F2}">
      <dgm:prSet/>
      <dgm:spPr/>
      <dgm:t>
        <a:bodyPr/>
        <a:lstStyle/>
        <a:p>
          <a:endParaRPr lang="en-US"/>
        </a:p>
      </dgm:t>
    </dgm:pt>
    <dgm:pt modelId="{022DE6D6-ACBB-45BC-A26C-2E3DF767B70E}" type="sibTrans" cxnId="{A0DC770F-BAF3-4BBA-8B9E-727A0E52D8F2}">
      <dgm:prSet/>
      <dgm:spPr/>
      <dgm:t>
        <a:bodyPr/>
        <a:lstStyle/>
        <a:p>
          <a:endParaRPr lang="en-US"/>
        </a:p>
      </dgm:t>
    </dgm:pt>
    <dgm:pt modelId="{EDA3F341-6D06-46C3-9193-FE5E9F55F6A1}">
      <dgm:prSet phldrT="[Text]" custT="1"/>
      <dgm:spPr/>
      <dgm:t>
        <a:bodyPr/>
        <a:lstStyle/>
        <a:p>
          <a:r>
            <a:rPr lang="en-US" sz="2400" dirty="0" smtClean="0">
              <a:latin typeface="Arial" pitchFamily="34" charset="0"/>
              <a:cs typeface="Arial" pitchFamily="34" charset="0"/>
            </a:rPr>
            <a:t>Modulates expression and activity of macrophages and lymphocytes</a:t>
          </a:r>
          <a:endParaRPr lang="en-US" sz="2400" dirty="0">
            <a:latin typeface="Arial" pitchFamily="34" charset="0"/>
            <a:cs typeface="Arial" pitchFamily="34" charset="0"/>
          </a:endParaRPr>
        </a:p>
      </dgm:t>
    </dgm:pt>
    <dgm:pt modelId="{CDA884BD-AF40-4226-9A66-99AC763E0796}" type="sibTrans" cxnId="{420B85C3-2400-44F3-8DED-C681FF2DD901}">
      <dgm:prSet/>
      <dgm:spPr/>
      <dgm:t>
        <a:bodyPr/>
        <a:lstStyle/>
        <a:p>
          <a:endParaRPr lang="en-US"/>
        </a:p>
      </dgm:t>
    </dgm:pt>
    <dgm:pt modelId="{913DC854-9B55-4DBC-BD32-C8D6E283B16E}" type="parTrans" cxnId="{420B85C3-2400-44F3-8DED-C681FF2DD901}">
      <dgm:prSet/>
      <dgm:spPr/>
      <dgm:t>
        <a:bodyPr/>
        <a:lstStyle/>
        <a:p>
          <a:endParaRPr lang="en-US"/>
        </a:p>
      </dgm:t>
    </dgm:pt>
    <dgm:pt modelId="{66784375-75A2-4A2C-9B00-EDC79E536A7E}">
      <dgm:prSet phldrT="[Text]" custT="1"/>
      <dgm:spPr/>
      <dgm:t>
        <a:bodyPr/>
        <a:lstStyle/>
        <a:p>
          <a:r>
            <a:rPr lang="en-US" sz="2400" dirty="0" smtClean="0">
              <a:latin typeface="Arial" pitchFamily="34" charset="0"/>
              <a:cs typeface="Arial" pitchFamily="34" charset="0"/>
            </a:rPr>
            <a:t>Down-regulates pro-inflammatory cytokines thereby protecting against cytokine-induced </a:t>
          </a:r>
          <a:r>
            <a:rPr lang="el-GR" sz="2400" dirty="0" smtClean="0">
              <a:latin typeface="Arial" pitchFamily="34" charset="0"/>
              <a:cs typeface="Arial" pitchFamily="34" charset="0"/>
            </a:rPr>
            <a:t>β</a:t>
          </a:r>
          <a:r>
            <a:rPr lang="en-US" sz="2400" dirty="0" smtClean="0">
              <a:latin typeface="Arial" pitchFamily="34" charset="0"/>
              <a:cs typeface="Arial" pitchFamily="34" charset="0"/>
            </a:rPr>
            <a:t> cell destruction and death</a:t>
          </a:r>
          <a:endParaRPr lang="en-US" sz="2400" dirty="0">
            <a:latin typeface="Arial" pitchFamily="34" charset="0"/>
            <a:cs typeface="Arial" pitchFamily="34" charset="0"/>
          </a:endParaRPr>
        </a:p>
      </dgm:t>
    </dgm:pt>
    <dgm:pt modelId="{17F2DAE2-BBDE-4A39-A4AC-A1E70B8078F4}" type="parTrans" cxnId="{F9F8830C-47C7-4567-9E40-4DE3B3E0C37A}">
      <dgm:prSet/>
      <dgm:spPr/>
      <dgm:t>
        <a:bodyPr/>
        <a:lstStyle/>
        <a:p>
          <a:endParaRPr lang="en-US"/>
        </a:p>
      </dgm:t>
    </dgm:pt>
    <dgm:pt modelId="{F3DF0264-4FB6-4DF2-844F-0ECF939683F2}" type="sibTrans" cxnId="{F9F8830C-47C7-4567-9E40-4DE3B3E0C37A}">
      <dgm:prSet/>
      <dgm:spPr/>
      <dgm:t>
        <a:bodyPr/>
        <a:lstStyle/>
        <a:p>
          <a:endParaRPr lang="en-US"/>
        </a:p>
      </dgm:t>
    </dgm:pt>
    <dgm:pt modelId="{620614BF-DA4C-47AB-9237-91FAFA468D8A}">
      <dgm:prSet phldrT="[Text]" custT="1"/>
      <dgm:spPr/>
      <dgm:t>
        <a:bodyPr/>
        <a:lstStyle/>
        <a:p>
          <a:pPr algn="l"/>
          <a:r>
            <a:rPr lang="en-US" sz="2400" dirty="0" err="1" smtClean="0">
              <a:latin typeface="Arial" pitchFamily="34" charset="0"/>
              <a:cs typeface="Arial" pitchFamily="34" charset="0"/>
            </a:rPr>
            <a:t>Vit</a:t>
          </a:r>
          <a:r>
            <a:rPr lang="en-US" sz="2400" dirty="0" smtClean="0">
              <a:latin typeface="Arial" pitchFamily="34" charset="0"/>
              <a:cs typeface="Arial" pitchFamily="34" charset="0"/>
            </a:rPr>
            <a:t> D &amp; PTH regulate </a:t>
          </a:r>
          <a:r>
            <a:rPr lang="en-US" sz="2400" dirty="0" err="1" smtClean="0">
              <a:latin typeface="Arial" pitchFamily="34" charset="0"/>
              <a:cs typeface="Arial" pitchFamily="34" charset="0"/>
            </a:rPr>
            <a:t>adipogenesis</a:t>
          </a:r>
          <a:endParaRPr lang="en-US" sz="2400" dirty="0">
            <a:latin typeface="Arial" pitchFamily="34" charset="0"/>
            <a:cs typeface="Arial" pitchFamily="34" charset="0"/>
          </a:endParaRPr>
        </a:p>
      </dgm:t>
    </dgm:pt>
    <dgm:pt modelId="{EC5D5BDD-C845-4A21-BBB4-9E888A74B73A}" type="parTrans" cxnId="{075903CF-FF81-44C8-BBD8-75C78DC50C37}">
      <dgm:prSet/>
      <dgm:spPr/>
      <dgm:t>
        <a:bodyPr/>
        <a:lstStyle/>
        <a:p>
          <a:endParaRPr lang="en-US"/>
        </a:p>
      </dgm:t>
    </dgm:pt>
    <dgm:pt modelId="{D616DA29-76E5-4A3F-817C-DBBEB2951D43}" type="sibTrans" cxnId="{075903CF-FF81-44C8-BBD8-75C78DC50C37}">
      <dgm:prSet/>
      <dgm:spPr/>
      <dgm:t>
        <a:bodyPr/>
        <a:lstStyle/>
        <a:p>
          <a:endParaRPr lang="en-US"/>
        </a:p>
      </dgm:t>
    </dgm:pt>
    <dgm:pt modelId="{8ABD1B75-D3DC-4A8A-B021-55A3CD0F8379}" type="pres">
      <dgm:prSet presAssocID="{C4B5B251-C321-4BF7-BFDE-12A5E735EACB}" presName="linear" presStyleCnt="0">
        <dgm:presLayoutVars>
          <dgm:dir/>
          <dgm:animLvl val="lvl"/>
          <dgm:resizeHandles val="exact"/>
        </dgm:presLayoutVars>
      </dgm:prSet>
      <dgm:spPr/>
      <dgm:t>
        <a:bodyPr/>
        <a:lstStyle/>
        <a:p>
          <a:endParaRPr lang="en-US"/>
        </a:p>
      </dgm:t>
    </dgm:pt>
    <dgm:pt modelId="{F3E5B870-F111-425B-9870-91E131E4F705}" type="pres">
      <dgm:prSet presAssocID="{1B39311C-F37E-44E8-8A28-23B37E647FB0}" presName="parentLin" presStyleCnt="0"/>
      <dgm:spPr/>
    </dgm:pt>
    <dgm:pt modelId="{BE2A8484-3F64-4DB3-942A-E908F8F31610}" type="pres">
      <dgm:prSet presAssocID="{1B39311C-F37E-44E8-8A28-23B37E647FB0}" presName="parentLeftMargin" presStyleLbl="node1" presStyleIdx="0" presStyleCnt="2"/>
      <dgm:spPr/>
      <dgm:t>
        <a:bodyPr/>
        <a:lstStyle/>
        <a:p>
          <a:endParaRPr lang="en-US"/>
        </a:p>
      </dgm:t>
    </dgm:pt>
    <dgm:pt modelId="{875A75E7-B3CC-4AD8-9F9E-B8DE566EEAF2}" type="pres">
      <dgm:prSet presAssocID="{1B39311C-F37E-44E8-8A28-23B37E647FB0}" presName="parentText" presStyleLbl="node1" presStyleIdx="0" presStyleCnt="2">
        <dgm:presLayoutVars>
          <dgm:chMax val="0"/>
          <dgm:bulletEnabled val="1"/>
        </dgm:presLayoutVars>
      </dgm:prSet>
      <dgm:spPr/>
      <dgm:t>
        <a:bodyPr/>
        <a:lstStyle/>
        <a:p>
          <a:endParaRPr lang="en-US"/>
        </a:p>
      </dgm:t>
    </dgm:pt>
    <dgm:pt modelId="{66C141D6-E290-4049-9E4B-8A74651227E1}" type="pres">
      <dgm:prSet presAssocID="{1B39311C-F37E-44E8-8A28-23B37E647FB0}" presName="negativeSpace" presStyleCnt="0"/>
      <dgm:spPr/>
    </dgm:pt>
    <dgm:pt modelId="{F83632F0-7D68-492B-867A-3C3BFB8A4A79}" type="pres">
      <dgm:prSet presAssocID="{1B39311C-F37E-44E8-8A28-23B37E647FB0}" presName="childText" presStyleLbl="conFgAcc1" presStyleIdx="0" presStyleCnt="2" custLinFactNeighborX="-990">
        <dgm:presLayoutVars>
          <dgm:bulletEnabled val="1"/>
        </dgm:presLayoutVars>
      </dgm:prSet>
      <dgm:spPr/>
      <dgm:t>
        <a:bodyPr/>
        <a:lstStyle/>
        <a:p>
          <a:endParaRPr lang="en-US"/>
        </a:p>
      </dgm:t>
    </dgm:pt>
    <dgm:pt modelId="{B10C2F4A-94A3-4DD0-8DFE-9C44E6A4B01F}" type="pres">
      <dgm:prSet presAssocID="{70CC7295-530C-48EE-883B-2FA71C880403}" presName="spaceBetweenRectangles" presStyleCnt="0"/>
      <dgm:spPr/>
    </dgm:pt>
    <dgm:pt modelId="{77610E76-BB9B-48B6-AE5E-2726E75C864A}" type="pres">
      <dgm:prSet presAssocID="{88BFE41B-4C90-43B1-B6D6-C19EFA2D1EB5}" presName="parentLin" presStyleCnt="0"/>
      <dgm:spPr/>
    </dgm:pt>
    <dgm:pt modelId="{653DE6E7-56B6-4D31-8CF8-F51342C7AEF8}" type="pres">
      <dgm:prSet presAssocID="{88BFE41B-4C90-43B1-B6D6-C19EFA2D1EB5}" presName="parentLeftMargin" presStyleLbl="node1" presStyleIdx="0" presStyleCnt="2"/>
      <dgm:spPr/>
      <dgm:t>
        <a:bodyPr/>
        <a:lstStyle/>
        <a:p>
          <a:endParaRPr lang="en-US"/>
        </a:p>
      </dgm:t>
    </dgm:pt>
    <dgm:pt modelId="{DC6BCA33-D779-419A-BAA9-3A72E4D03A10}" type="pres">
      <dgm:prSet presAssocID="{88BFE41B-4C90-43B1-B6D6-C19EFA2D1EB5}" presName="parentText" presStyleLbl="node1" presStyleIdx="1" presStyleCnt="2">
        <dgm:presLayoutVars>
          <dgm:chMax val="0"/>
          <dgm:bulletEnabled val="1"/>
        </dgm:presLayoutVars>
      </dgm:prSet>
      <dgm:spPr/>
      <dgm:t>
        <a:bodyPr/>
        <a:lstStyle/>
        <a:p>
          <a:endParaRPr lang="en-US"/>
        </a:p>
      </dgm:t>
    </dgm:pt>
    <dgm:pt modelId="{7920131D-8B43-4299-9321-E1330BCA9434}" type="pres">
      <dgm:prSet presAssocID="{88BFE41B-4C90-43B1-B6D6-C19EFA2D1EB5}" presName="negativeSpace" presStyleCnt="0"/>
      <dgm:spPr/>
    </dgm:pt>
    <dgm:pt modelId="{B4A5F6AF-1A08-4FFF-8426-C9769F553E67}" type="pres">
      <dgm:prSet presAssocID="{88BFE41B-4C90-43B1-B6D6-C19EFA2D1EB5}" presName="childText" presStyleLbl="conFgAcc1" presStyleIdx="1" presStyleCnt="2">
        <dgm:presLayoutVars>
          <dgm:bulletEnabled val="1"/>
        </dgm:presLayoutVars>
      </dgm:prSet>
      <dgm:spPr/>
      <dgm:t>
        <a:bodyPr/>
        <a:lstStyle/>
        <a:p>
          <a:endParaRPr lang="en-US"/>
        </a:p>
      </dgm:t>
    </dgm:pt>
  </dgm:ptLst>
  <dgm:cxnLst>
    <dgm:cxn modelId="{025018A7-186C-494B-94C1-11D9E44F3A0B}" type="presOf" srcId="{5A80FCA7-B605-415D-9662-46E0C2F58A36}" destId="{F83632F0-7D68-492B-867A-3C3BFB8A4A79}" srcOrd="0" destOrd="1" presId="urn:microsoft.com/office/officeart/2005/8/layout/list1"/>
    <dgm:cxn modelId="{00E94A06-6A1B-4956-9D56-72C9F0FD3FAB}" type="presOf" srcId="{620614BF-DA4C-47AB-9237-91FAFA468D8A}" destId="{F83632F0-7D68-492B-867A-3C3BFB8A4A79}" srcOrd="0" destOrd="2" presId="urn:microsoft.com/office/officeart/2005/8/layout/list1"/>
    <dgm:cxn modelId="{A0DC770F-BAF3-4BBA-8B9E-727A0E52D8F2}" srcId="{C4B5B251-C321-4BF7-BFDE-12A5E735EACB}" destId="{88BFE41B-4C90-43B1-B6D6-C19EFA2D1EB5}" srcOrd="1" destOrd="0" parTransId="{DBF235A8-41D3-453B-982B-32F490DF1584}" sibTransId="{022DE6D6-ACBB-45BC-A26C-2E3DF767B70E}"/>
    <dgm:cxn modelId="{5F0989A6-051D-4F67-BED5-E0C28A95B2C1}" type="presOf" srcId="{EDA3F341-6D06-46C3-9193-FE5E9F55F6A1}" destId="{B4A5F6AF-1A08-4FFF-8426-C9769F553E67}" srcOrd="0" destOrd="0" presId="urn:microsoft.com/office/officeart/2005/8/layout/list1"/>
    <dgm:cxn modelId="{0C08A520-BC8F-44D6-A84F-E813C20D8C97}" srcId="{1B39311C-F37E-44E8-8A28-23B37E647FB0}" destId="{0C71C2D3-996B-47A4-AF0D-166892328D69}" srcOrd="0" destOrd="0" parTransId="{8BBDA3DE-43D6-45DE-9D47-2950620C433E}" sibTransId="{98311494-67AC-4F81-9FF5-C7433A0F8CE5}"/>
    <dgm:cxn modelId="{5CDEFBDB-8110-4430-AEDA-E89BCE26B3C0}" type="presOf" srcId="{88BFE41B-4C90-43B1-B6D6-C19EFA2D1EB5}" destId="{DC6BCA33-D779-419A-BAA9-3A72E4D03A10}" srcOrd="1" destOrd="0" presId="urn:microsoft.com/office/officeart/2005/8/layout/list1"/>
    <dgm:cxn modelId="{46FBBA23-1F9D-4CC8-A493-39F71D5DA74F}" type="presOf" srcId="{1B39311C-F37E-44E8-8A28-23B37E647FB0}" destId="{BE2A8484-3F64-4DB3-942A-E908F8F31610}" srcOrd="0" destOrd="0" presId="urn:microsoft.com/office/officeart/2005/8/layout/list1"/>
    <dgm:cxn modelId="{93356346-C241-4FD6-860E-A94D22F05D68}" type="presOf" srcId="{66784375-75A2-4A2C-9B00-EDC79E536A7E}" destId="{B4A5F6AF-1A08-4FFF-8426-C9769F553E67}" srcOrd="0" destOrd="1" presId="urn:microsoft.com/office/officeart/2005/8/layout/list1"/>
    <dgm:cxn modelId="{075903CF-FF81-44C8-BBD8-75C78DC50C37}" srcId="{1B39311C-F37E-44E8-8A28-23B37E647FB0}" destId="{620614BF-DA4C-47AB-9237-91FAFA468D8A}" srcOrd="2" destOrd="0" parTransId="{EC5D5BDD-C845-4A21-BBB4-9E888A74B73A}" sibTransId="{D616DA29-76E5-4A3F-817C-DBBEB2951D43}"/>
    <dgm:cxn modelId="{6846E1F4-9E4C-4238-B831-BEC4AE32EB31}" type="presOf" srcId="{C4B5B251-C321-4BF7-BFDE-12A5E735EACB}" destId="{8ABD1B75-D3DC-4A8A-B021-55A3CD0F8379}" srcOrd="0" destOrd="0" presId="urn:microsoft.com/office/officeart/2005/8/layout/list1"/>
    <dgm:cxn modelId="{E43DE1C6-352A-41BE-9C5A-444F0F28B159}" srcId="{1B39311C-F37E-44E8-8A28-23B37E647FB0}" destId="{5A80FCA7-B605-415D-9662-46E0C2F58A36}" srcOrd="1" destOrd="0" parTransId="{FF13D7D5-4800-48E9-BC14-372BC681790C}" sibTransId="{24463D0D-A789-4126-8C5B-F0AB143FFC74}"/>
    <dgm:cxn modelId="{34DFC3B4-33E4-4CD5-91C9-0B2791FEA3F6}" type="presOf" srcId="{1B39311C-F37E-44E8-8A28-23B37E647FB0}" destId="{875A75E7-B3CC-4AD8-9F9E-B8DE566EEAF2}" srcOrd="1" destOrd="0" presId="urn:microsoft.com/office/officeart/2005/8/layout/list1"/>
    <dgm:cxn modelId="{70C6C5CD-91DE-4D9E-AC85-2417609F15F0}" type="presOf" srcId="{88BFE41B-4C90-43B1-B6D6-C19EFA2D1EB5}" destId="{653DE6E7-56B6-4D31-8CF8-F51342C7AEF8}" srcOrd="0" destOrd="0" presId="urn:microsoft.com/office/officeart/2005/8/layout/list1"/>
    <dgm:cxn modelId="{420B85C3-2400-44F3-8DED-C681FF2DD901}" srcId="{88BFE41B-4C90-43B1-B6D6-C19EFA2D1EB5}" destId="{EDA3F341-6D06-46C3-9193-FE5E9F55F6A1}" srcOrd="0" destOrd="0" parTransId="{913DC854-9B55-4DBC-BD32-C8D6E283B16E}" sibTransId="{CDA884BD-AF40-4226-9A66-99AC763E0796}"/>
    <dgm:cxn modelId="{0F6FDF67-BE88-4F15-9766-C0B8E6C1EAD9}" type="presOf" srcId="{0C71C2D3-996B-47A4-AF0D-166892328D69}" destId="{F83632F0-7D68-492B-867A-3C3BFB8A4A79}" srcOrd="0" destOrd="0" presId="urn:microsoft.com/office/officeart/2005/8/layout/list1"/>
    <dgm:cxn modelId="{AC4946A3-E107-48D9-AD3B-16077D6F6238}" srcId="{C4B5B251-C321-4BF7-BFDE-12A5E735EACB}" destId="{1B39311C-F37E-44E8-8A28-23B37E647FB0}" srcOrd="0" destOrd="0" parTransId="{F9A7E2B0-EE38-492C-97EA-A5D3E8AE2E2B}" sibTransId="{70CC7295-530C-48EE-883B-2FA71C880403}"/>
    <dgm:cxn modelId="{F9F8830C-47C7-4567-9E40-4DE3B3E0C37A}" srcId="{88BFE41B-4C90-43B1-B6D6-C19EFA2D1EB5}" destId="{66784375-75A2-4A2C-9B00-EDC79E536A7E}" srcOrd="1" destOrd="0" parTransId="{17F2DAE2-BBDE-4A39-A4AC-A1E70B8078F4}" sibTransId="{F3DF0264-4FB6-4DF2-844F-0ECF939683F2}"/>
    <dgm:cxn modelId="{3DEF2CA9-E415-402C-9570-1C0E51424F82}" type="presParOf" srcId="{8ABD1B75-D3DC-4A8A-B021-55A3CD0F8379}" destId="{F3E5B870-F111-425B-9870-91E131E4F705}" srcOrd="0" destOrd="0" presId="urn:microsoft.com/office/officeart/2005/8/layout/list1"/>
    <dgm:cxn modelId="{39E7F4BB-E925-4B5D-9271-8A1843033A3E}" type="presParOf" srcId="{F3E5B870-F111-425B-9870-91E131E4F705}" destId="{BE2A8484-3F64-4DB3-942A-E908F8F31610}" srcOrd="0" destOrd="0" presId="urn:microsoft.com/office/officeart/2005/8/layout/list1"/>
    <dgm:cxn modelId="{D974C32A-0D8D-4E01-9895-1F442957648B}" type="presParOf" srcId="{F3E5B870-F111-425B-9870-91E131E4F705}" destId="{875A75E7-B3CC-4AD8-9F9E-B8DE566EEAF2}" srcOrd="1" destOrd="0" presId="urn:microsoft.com/office/officeart/2005/8/layout/list1"/>
    <dgm:cxn modelId="{2FB3C0ED-D8DF-4212-820C-F0B75A5DBD2A}" type="presParOf" srcId="{8ABD1B75-D3DC-4A8A-B021-55A3CD0F8379}" destId="{66C141D6-E290-4049-9E4B-8A74651227E1}" srcOrd="1" destOrd="0" presId="urn:microsoft.com/office/officeart/2005/8/layout/list1"/>
    <dgm:cxn modelId="{36DDF2ED-78B0-4F2E-B675-87C78C1FB6CA}" type="presParOf" srcId="{8ABD1B75-D3DC-4A8A-B021-55A3CD0F8379}" destId="{F83632F0-7D68-492B-867A-3C3BFB8A4A79}" srcOrd="2" destOrd="0" presId="urn:microsoft.com/office/officeart/2005/8/layout/list1"/>
    <dgm:cxn modelId="{1B614B5A-4BD2-4970-9B48-03748A54FC8A}" type="presParOf" srcId="{8ABD1B75-D3DC-4A8A-B021-55A3CD0F8379}" destId="{B10C2F4A-94A3-4DD0-8DFE-9C44E6A4B01F}" srcOrd="3" destOrd="0" presId="urn:microsoft.com/office/officeart/2005/8/layout/list1"/>
    <dgm:cxn modelId="{37D48AD5-7230-4E26-8DE2-CB81D0156FAA}" type="presParOf" srcId="{8ABD1B75-D3DC-4A8A-B021-55A3CD0F8379}" destId="{77610E76-BB9B-48B6-AE5E-2726E75C864A}" srcOrd="4" destOrd="0" presId="urn:microsoft.com/office/officeart/2005/8/layout/list1"/>
    <dgm:cxn modelId="{57916423-7E94-4856-8CD6-F92FF3185D0B}" type="presParOf" srcId="{77610E76-BB9B-48B6-AE5E-2726E75C864A}" destId="{653DE6E7-56B6-4D31-8CF8-F51342C7AEF8}" srcOrd="0" destOrd="0" presId="urn:microsoft.com/office/officeart/2005/8/layout/list1"/>
    <dgm:cxn modelId="{BD09879E-BCDE-45DF-AA0B-5B69B33E2832}" type="presParOf" srcId="{77610E76-BB9B-48B6-AE5E-2726E75C864A}" destId="{DC6BCA33-D779-419A-BAA9-3A72E4D03A10}" srcOrd="1" destOrd="0" presId="urn:microsoft.com/office/officeart/2005/8/layout/list1"/>
    <dgm:cxn modelId="{289C8599-0BA5-4B51-9C81-1171105FCE2F}" type="presParOf" srcId="{8ABD1B75-D3DC-4A8A-B021-55A3CD0F8379}" destId="{7920131D-8B43-4299-9321-E1330BCA9434}" srcOrd="5" destOrd="0" presId="urn:microsoft.com/office/officeart/2005/8/layout/list1"/>
    <dgm:cxn modelId="{6390FC86-1B30-4478-8C01-6FDB4D8AD8D8}" type="presParOf" srcId="{8ABD1B75-D3DC-4A8A-B021-55A3CD0F8379}" destId="{B4A5F6AF-1A08-4FFF-8426-C9769F553E67}"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CB65D8-5F7D-47EF-A205-A87E0EE7E40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CF08C1A3-90ED-4F5B-B997-9B3A79DB8C6B}">
      <dgm:prSet phldrT="[Text]" custT="1"/>
      <dgm:spPr/>
      <dgm:t>
        <a:bodyPr/>
        <a:lstStyle/>
        <a:p>
          <a:r>
            <a:rPr lang="en-US" sz="2400" dirty="0" err="1" smtClean="0">
              <a:latin typeface="Arial" pitchFamily="34" charset="0"/>
              <a:cs typeface="Arial" pitchFamily="34" charset="0"/>
            </a:rPr>
            <a:t>Hypovitaminosis</a:t>
          </a:r>
          <a:r>
            <a:rPr lang="en-US" sz="2400" dirty="0" smtClean="0">
              <a:latin typeface="Arial" pitchFamily="34" charset="0"/>
              <a:cs typeface="Arial" pitchFamily="34" charset="0"/>
            </a:rPr>
            <a:t> – a global pandemic &amp; an independent cardiovascular risk factor</a:t>
          </a:r>
          <a:endParaRPr lang="en-US" sz="2400" dirty="0">
            <a:latin typeface="Arial" pitchFamily="34" charset="0"/>
            <a:cs typeface="Arial" pitchFamily="34" charset="0"/>
          </a:endParaRPr>
        </a:p>
      </dgm:t>
    </dgm:pt>
    <dgm:pt modelId="{1001349C-2C32-4E50-935B-1BD45F9BA469}" type="parTrans" cxnId="{ECD0AB65-F7C5-4239-A56F-F6D0BF0C8AD6}">
      <dgm:prSet/>
      <dgm:spPr/>
      <dgm:t>
        <a:bodyPr/>
        <a:lstStyle/>
        <a:p>
          <a:endParaRPr lang="en-US"/>
        </a:p>
      </dgm:t>
    </dgm:pt>
    <dgm:pt modelId="{B978CCA2-4544-49C1-89EA-AF8F2B9D736A}" type="sibTrans" cxnId="{ECD0AB65-F7C5-4239-A56F-F6D0BF0C8AD6}">
      <dgm:prSet/>
      <dgm:spPr/>
      <dgm:t>
        <a:bodyPr/>
        <a:lstStyle/>
        <a:p>
          <a:endParaRPr lang="en-US"/>
        </a:p>
      </dgm:t>
    </dgm:pt>
    <dgm:pt modelId="{131A4106-AC64-4843-8179-01563AA3954B}">
      <dgm:prSet phldrT="[Text]" custT="1"/>
      <dgm:spPr/>
      <dgm:t>
        <a:bodyPr/>
        <a:lstStyle/>
        <a:p>
          <a:r>
            <a:rPr lang="en-US" sz="2400" dirty="0" smtClean="0">
              <a:latin typeface="Arial" pitchFamily="34" charset="0"/>
              <a:cs typeface="Arial" pitchFamily="34" charset="0"/>
            </a:rPr>
            <a:t>Vitamin D supplementation – safe, easy, inexpensive</a:t>
          </a:r>
          <a:endParaRPr lang="en-US" sz="2400" dirty="0">
            <a:latin typeface="Arial" pitchFamily="34" charset="0"/>
            <a:cs typeface="Arial" pitchFamily="34" charset="0"/>
          </a:endParaRPr>
        </a:p>
      </dgm:t>
    </dgm:pt>
    <dgm:pt modelId="{02CA9CAA-581A-436C-BDA2-8338F0E508CF}" type="parTrans" cxnId="{BC77398E-26C6-4099-AB0A-8ABB2506E8BA}">
      <dgm:prSet/>
      <dgm:spPr/>
      <dgm:t>
        <a:bodyPr/>
        <a:lstStyle/>
        <a:p>
          <a:endParaRPr lang="en-US"/>
        </a:p>
      </dgm:t>
    </dgm:pt>
    <dgm:pt modelId="{1B0E14A4-4C7B-4222-881B-5AC07F9EC64F}" type="sibTrans" cxnId="{BC77398E-26C6-4099-AB0A-8ABB2506E8BA}">
      <dgm:prSet/>
      <dgm:spPr/>
      <dgm:t>
        <a:bodyPr/>
        <a:lstStyle/>
        <a:p>
          <a:endParaRPr lang="en-US"/>
        </a:p>
      </dgm:t>
    </dgm:pt>
    <dgm:pt modelId="{3DA48780-3E3F-478E-8190-8895782106C7}">
      <dgm:prSet phldrT="[Text]" custT="1"/>
      <dgm:spPr/>
      <dgm:t>
        <a:bodyPr/>
        <a:lstStyle/>
        <a:p>
          <a:r>
            <a:rPr lang="en-US" sz="2400" dirty="0" smtClean="0">
              <a:latin typeface="Arial" pitchFamily="34" charset="0"/>
              <a:cs typeface="Arial" pitchFamily="34" charset="0"/>
            </a:rPr>
            <a:t>Optimal levels not adequately established </a:t>
          </a:r>
          <a:endParaRPr lang="en-US" sz="2400" dirty="0">
            <a:latin typeface="Arial" pitchFamily="34" charset="0"/>
            <a:cs typeface="Arial" pitchFamily="34" charset="0"/>
          </a:endParaRPr>
        </a:p>
      </dgm:t>
    </dgm:pt>
    <dgm:pt modelId="{D5BB325B-6D3E-425B-9A9D-9D8B67B15E6D}" type="parTrans" cxnId="{9ADF92C2-FACD-48CF-8576-EF0B13754506}">
      <dgm:prSet/>
      <dgm:spPr/>
      <dgm:t>
        <a:bodyPr/>
        <a:lstStyle/>
        <a:p>
          <a:endParaRPr lang="en-US"/>
        </a:p>
      </dgm:t>
    </dgm:pt>
    <dgm:pt modelId="{A7EE37B0-5C14-4F3B-B59B-04DBAF737AB7}" type="sibTrans" cxnId="{9ADF92C2-FACD-48CF-8576-EF0B13754506}">
      <dgm:prSet/>
      <dgm:spPr/>
      <dgm:t>
        <a:bodyPr/>
        <a:lstStyle/>
        <a:p>
          <a:endParaRPr lang="en-US"/>
        </a:p>
      </dgm:t>
    </dgm:pt>
    <dgm:pt modelId="{28954C00-F983-4AE3-A0A5-8EB1F27535A8}">
      <dgm:prSet custT="1"/>
      <dgm:spPr/>
      <dgm:t>
        <a:bodyPr/>
        <a:lstStyle/>
        <a:p>
          <a:r>
            <a:rPr lang="en-US" sz="2400" dirty="0" smtClean="0">
              <a:latin typeface="Arial" pitchFamily="34" charset="0"/>
              <a:cs typeface="Arial" pitchFamily="34" charset="0"/>
            </a:rPr>
            <a:t>Evidence falls short for recommending supplementation for CVD prevention</a:t>
          </a:r>
          <a:endParaRPr lang="en-US" sz="2400" dirty="0">
            <a:latin typeface="Arial" pitchFamily="34" charset="0"/>
            <a:cs typeface="Arial" pitchFamily="34" charset="0"/>
          </a:endParaRPr>
        </a:p>
      </dgm:t>
    </dgm:pt>
    <dgm:pt modelId="{B9E133E5-148B-4CC2-B2B6-305E936A1BE9}" type="parTrans" cxnId="{A556211C-C9A8-4E39-BEE2-B0B980B73B23}">
      <dgm:prSet/>
      <dgm:spPr/>
      <dgm:t>
        <a:bodyPr/>
        <a:lstStyle/>
        <a:p>
          <a:endParaRPr lang="en-US"/>
        </a:p>
      </dgm:t>
    </dgm:pt>
    <dgm:pt modelId="{45C10CD5-AB80-4323-BDF3-91D4FBECFBEC}" type="sibTrans" cxnId="{A556211C-C9A8-4E39-BEE2-B0B980B73B23}">
      <dgm:prSet/>
      <dgm:spPr/>
      <dgm:t>
        <a:bodyPr/>
        <a:lstStyle/>
        <a:p>
          <a:endParaRPr lang="en-US"/>
        </a:p>
      </dgm:t>
    </dgm:pt>
    <dgm:pt modelId="{B7B79A6A-1FE2-4881-B46D-44A1CDC7FAB1}">
      <dgm:prSet custT="1"/>
      <dgm:spPr/>
      <dgm:t>
        <a:bodyPr/>
        <a:lstStyle/>
        <a:p>
          <a:r>
            <a:rPr lang="en-US" sz="2400" dirty="0" smtClean="0">
              <a:latin typeface="Arial" pitchFamily="34" charset="0"/>
              <a:cs typeface="Arial" pitchFamily="34" charset="0"/>
            </a:rPr>
            <a:t>Routine screening not recommended</a:t>
          </a:r>
          <a:endParaRPr lang="en-US" sz="2400" dirty="0">
            <a:latin typeface="Arial" pitchFamily="34" charset="0"/>
            <a:cs typeface="Arial" pitchFamily="34" charset="0"/>
          </a:endParaRPr>
        </a:p>
      </dgm:t>
    </dgm:pt>
    <dgm:pt modelId="{4FCA1FB4-AE07-45C9-97B3-8AC040D6FDA5}" type="parTrans" cxnId="{FF613656-6B6B-4B43-8506-23C1C8EFB1D2}">
      <dgm:prSet/>
      <dgm:spPr/>
      <dgm:t>
        <a:bodyPr/>
        <a:lstStyle/>
        <a:p>
          <a:endParaRPr lang="en-US"/>
        </a:p>
      </dgm:t>
    </dgm:pt>
    <dgm:pt modelId="{F39225E4-0517-4178-9B1D-107C43F3C894}" type="sibTrans" cxnId="{FF613656-6B6B-4B43-8506-23C1C8EFB1D2}">
      <dgm:prSet/>
      <dgm:spPr/>
      <dgm:t>
        <a:bodyPr/>
        <a:lstStyle/>
        <a:p>
          <a:endParaRPr lang="en-US"/>
        </a:p>
      </dgm:t>
    </dgm:pt>
    <dgm:pt modelId="{017D0362-A9E6-4C0F-8949-F8DC51539FDC}" type="pres">
      <dgm:prSet presAssocID="{A7CB65D8-5F7D-47EF-A205-A87E0EE7E40B}" presName="outerComposite" presStyleCnt="0">
        <dgm:presLayoutVars>
          <dgm:chMax val="5"/>
          <dgm:dir/>
          <dgm:resizeHandles val="exact"/>
        </dgm:presLayoutVars>
      </dgm:prSet>
      <dgm:spPr/>
      <dgm:t>
        <a:bodyPr/>
        <a:lstStyle/>
        <a:p>
          <a:endParaRPr lang="en-US"/>
        </a:p>
      </dgm:t>
    </dgm:pt>
    <dgm:pt modelId="{589D862E-C625-4ECB-AF40-5277012D7CB0}" type="pres">
      <dgm:prSet presAssocID="{A7CB65D8-5F7D-47EF-A205-A87E0EE7E40B}" presName="dummyMaxCanvas" presStyleCnt="0">
        <dgm:presLayoutVars/>
      </dgm:prSet>
      <dgm:spPr/>
    </dgm:pt>
    <dgm:pt modelId="{BC25C8AC-EEEC-4AE3-A40A-14565D455098}" type="pres">
      <dgm:prSet presAssocID="{A7CB65D8-5F7D-47EF-A205-A87E0EE7E40B}" presName="FiveNodes_1" presStyleLbl="node1" presStyleIdx="0" presStyleCnt="5">
        <dgm:presLayoutVars>
          <dgm:bulletEnabled val="1"/>
        </dgm:presLayoutVars>
      </dgm:prSet>
      <dgm:spPr/>
      <dgm:t>
        <a:bodyPr/>
        <a:lstStyle/>
        <a:p>
          <a:endParaRPr lang="en-US"/>
        </a:p>
      </dgm:t>
    </dgm:pt>
    <dgm:pt modelId="{E6DEAC5D-7C9B-4AA3-8504-C1E79E94C8DF}" type="pres">
      <dgm:prSet presAssocID="{A7CB65D8-5F7D-47EF-A205-A87E0EE7E40B}" presName="FiveNodes_2" presStyleLbl="node1" presStyleIdx="1" presStyleCnt="5">
        <dgm:presLayoutVars>
          <dgm:bulletEnabled val="1"/>
        </dgm:presLayoutVars>
      </dgm:prSet>
      <dgm:spPr/>
      <dgm:t>
        <a:bodyPr/>
        <a:lstStyle/>
        <a:p>
          <a:endParaRPr lang="en-US"/>
        </a:p>
      </dgm:t>
    </dgm:pt>
    <dgm:pt modelId="{BF119114-693E-469A-B703-2D8C82EEA3F7}" type="pres">
      <dgm:prSet presAssocID="{A7CB65D8-5F7D-47EF-A205-A87E0EE7E40B}" presName="FiveNodes_3" presStyleLbl="node1" presStyleIdx="2" presStyleCnt="5">
        <dgm:presLayoutVars>
          <dgm:bulletEnabled val="1"/>
        </dgm:presLayoutVars>
      </dgm:prSet>
      <dgm:spPr/>
      <dgm:t>
        <a:bodyPr/>
        <a:lstStyle/>
        <a:p>
          <a:endParaRPr lang="en-US"/>
        </a:p>
      </dgm:t>
    </dgm:pt>
    <dgm:pt modelId="{40B5603E-C63A-4EE9-A5B1-10B70C34A9DB}" type="pres">
      <dgm:prSet presAssocID="{A7CB65D8-5F7D-47EF-A205-A87E0EE7E40B}" presName="FiveNodes_4" presStyleLbl="node1" presStyleIdx="3" presStyleCnt="5">
        <dgm:presLayoutVars>
          <dgm:bulletEnabled val="1"/>
        </dgm:presLayoutVars>
      </dgm:prSet>
      <dgm:spPr/>
      <dgm:t>
        <a:bodyPr/>
        <a:lstStyle/>
        <a:p>
          <a:endParaRPr lang="en-US"/>
        </a:p>
      </dgm:t>
    </dgm:pt>
    <dgm:pt modelId="{66004448-81F5-4975-9BF5-D52538CBA246}" type="pres">
      <dgm:prSet presAssocID="{A7CB65D8-5F7D-47EF-A205-A87E0EE7E40B}" presName="FiveNodes_5" presStyleLbl="node1" presStyleIdx="4" presStyleCnt="5" custLinFactNeighborY="2737">
        <dgm:presLayoutVars>
          <dgm:bulletEnabled val="1"/>
        </dgm:presLayoutVars>
      </dgm:prSet>
      <dgm:spPr/>
      <dgm:t>
        <a:bodyPr/>
        <a:lstStyle/>
        <a:p>
          <a:endParaRPr lang="en-US"/>
        </a:p>
      </dgm:t>
    </dgm:pt>
    <dgm:pt modelId="{FD65D7EB-077E-4A68-932F-3CA3AB9417CA}" type="pres">
      <dgm:prSet presAssocID="{A7CB65D8-5F7D-47EF-A205-A87E0EE7E40B}" presName="FiveConn_1-2" presStyleLbl="fgAccFollowNode1" presStyleIdx="0" presStyleCnt="4">
        <dgm:presLayoutVars>
          <dgm:bulletEnabled val="1"/>
        </dgm:presLayoutVars>
      </dgm:prSet>
      <dgm:spPr/>
      <dgm:t>
        <a:bodyPr/>
        <a:lstStyle/>
        <a:p>
          <a:endParaRPr lang="en-US"/>
        </a:p>
      </dgm:t>
    </dgm:pt>
    <dgm:pt modelId="{0C3808D2-0C7C-4EC5-8D9D-A81FD4FD2AD6}" type="pres">
      <dgm:prSet presAssocID="{A7CB65D8-5F7D-47EF-A205-A87E0EE7E40B}" presName="FiveConn_2-3" presStyleLbl="fgAccFollowNode1" presStyleIdx="1" presStyleCnt="4">
        <dgm:presLayoutVars>
          <dgm:bulletEnabled val="1"/>
        </dgm:presLayoutVars>
      </dgm:prSet>
      <dgm:spPr/>
      <dgm:t>
        <a:bodyPr/>
        <a:lstStyle/>
        <a:p>
          <a:endParaRPr lang="en-US"/>
        </a:p>
      </dgm:t>
    </dgm:pt>
    <dgm:pt modelId="{A0D1C90B-B064-4CAF-8D0C-4C2848CA6450}" type="pres">
      <dgm:prSet presAssocID="{A7CB65D8-5F7D-47EF-A205-A87E0EE7E40B}" presName="FiveConn_3-4" presStyleLbl="fgAccFollowNode1" presStyleIdx="2" presStyleCnt="4">
        <dgm:presLayoutVars>
          <dgm:bulletEnabled val="1"/>
        </dgm:presLayoutVars>
      </dgm:prSet>
      <dgm:spPr/>
      <dgm:t>
        <a:bodyPr/>
        <a:lstStyle/>
        <a:p>
          <a:endParaRPr lang="en-US"/>
        </a:p>
      </dgm:t>
    </dgm:pt>
    <dgm:pt modelId="{27B8EB07-F4D1-4CBA-AA2E-157C680E7B1E}" type="pres">
      <dgm:prSet presAssocID="{A7CB65D8-5F7D-47EF-A205-A87E0EE7E40B}" presName="FiveConn_4-5" presStyleLbl="fgAccFollowNode1" presStyleIdx="3" presStyleCnt="4">
        <dgm:presLayoutVars>
          <dgm:bulletEnabled val="1"/>
        </dgm:presLayoutVars>
      </dgm:prSet>
      <dgm:spPr/>
      <dgm:t>
        <a:bodyPr/>
        <a:lstStyle/>
        <a:p>
          <a:endParaRPr lang="en-US"/>
        </a:p>
      </dgm:t>
    </dgm:pt>
    <dgm:pt modelId="{FEAC5BE1-52FE-4200-9B12-AC90A1B21B93}" type="pres">
      <dgm:prSet presAssocID="{A7CB65D8-5F7D-47EF-A205-A87E0EE7E40B}" presName="FiveNodes_1_text" presStyleLbl="node1" presStyleIdx="4" presStyleCnt="5">
        <dgm:presLayoutVars>
          <dgm:bulletEnabled val="1"/>
        </dgm:presLayoutVars>
      </dgm:prSet>
      <dgm:spPr/>
      <dgm:t>
        <a:bodyPr/>
        <a:lstStyle/>
        <a:p>
          <a:endParaRPr lang="en-US"/>
        </a:p>
      </dgm:t>
    </dgm:pt>
    <dgm:pt modelId="{CC872DB2-99D4-4456-A229-BD39973052D4}" type="pres">
      <dgm:prSet presAssocID="{A7CB65D8-5F7D-47EF-A205-A87E0EE7E40B}" presName="FiveNodes_2_text" presStyleLbl="node1" presStyleIdx="4" presStyleCnt="5">
        <dgm:presLayoutVars>
          <dgm:bulletEnabled val="1"/>
        </dgm:presLayoutVars>
      </dgm:prSet>
      <dgm:spPr/>
      <dgm:t>
        <a:bodyPr/>
        <a:lstStyle/>
        <a:p>
          <a:endParaRPr lang="en-US"/>
        </a:p>
      </dgm:t>
    </dgm:pt>
    <dgm:pt modelId="{CED4BB92-0F55-4624-BD89-AE77C5A4895E}" type="pres">
      <dgm:prSet presAssocID="{A7CB65D8-5F7D-47EF-A205-A87E0EE7E40B}" presName="FiveNodes_3_text" presStyleLbl="node1" presStyleIdx="4" presStyleCnt="5">
        <dgm:presLayoutVars>
          <dgm:bulletEnabled val="1"/>
        </dgm:presLayoutVars>
      </dgm:prSet>
      <dgm:spPr/>
      <dgm:t>
        <a:bodyPr/>
        <a:lstStyle/>
        <a:p>
          <a:endParaRPr lang="en-US"/>
        </a:p>
      </dgm:t>
    </dgm:pt>
    <dgm:pt modelId="{91A9D44A-3A7E-40B2-9149-824E54B36428}" type="pres">
      <dgm:prSet presAssocID="{A7CB65D8-5F7D-47EF-A205-A87E0EE7E40B}" presName="FiveNodes_4_text" presStyleLbl="node1" presStyleIdx="4" presStyleCnt="5">
        <dgm:presLayoutVars>
          <dgm:bulletEnabled val="1"/>
        </dgm:presLayoutVars>
      </dgm:prSet>
      <dgm:spPr/>
      <dgm:t>
        <a:bodyPr/>
        <a:lstStyle/>
        <a:p>
          <a:endParaRPr lang="en-US"/>
        </a:p>
      </dgm:t>
    </dgm:pt>
    <dgm:pt modelId="{869F7EE6-0BBB-4E87-AB8D-FFB45BE041E8}" type="pres">
      <dgm:prSet presAssocID="{A7CB65D8-5F7D-47EF-A205-A87E0EE7E40B}" presName="FiveNodes_5_text" presStyleLbl="node1" presStyleIdx="4" presStyleCnt="5">
        <dgm:presLayoutVars>
          <dgm:bulletEnabled val="1"/>
        </dgm:presLayoutVars>
      </dgm:prSet>
      <dgm:spPr/>
      <dgm:t>
        <a:bodyPr/>
        <a:lstStyle/>
        <a:p>
          <a:endParaRPr lang="en-US"/>
        </a:p>
      </dgm:t>
    </dgm:pt>
  </dgm:ptLst>
  <dgm:cxnLst>
    <dgm:cxn modelId="{6D0B4337-3EA4-4CE1-A76E-CB9B4B394844}" type="presOf" srcId="{CF08C1A3-90ED-4F5B-B997-9B3A79DB8C6B}" destId="{BC25C8AC-EEEC-4AE3-A40A-14565D455098}" srcOrd="0" destOrd="0" presId="urn:microsoft.com/office/officeart/2005/8/layout/vProcess5"/>
    <dgm:cxn modelId="{D73F1511-BB80-4F29-A1EA-B43420D516A2}" type="presOf" srcId="{F39225E4-0517-4178-9B1D-107C43F3C894}" destId="{27B8EB07-F4D1-4CBA-AA2E-157C680E7B1E}" srcOrd="0" destOrd="0" presId="urn:microsoft.com/office/officeart/2005/8/layout/vProcess5"/>
    <dgm:cxn modelId="{0ADCA4E8-6611-4596-9F99-E494146FCC42}" type="presOf" srcId="{28954C00-F983-4AE3-A0A5-8EB1F27535A8}" destId="{869F7EE6-0BBB-4E87-AB8D-FFB45BE041E8}" srcOrd="1" destOrd="0" presId="urn:microsoft.com/office/officeart/2005/8/layout/vProcess5"/>
    <dgm:cxn modelId="{39B6E201-02A5-4330-8711-47EC58598CAD}" type="presOf" srcId="{28954C00-F983-4AE3-A0A5-8EB1F27535A8}" destId="{66004448-81F5-4975-9BF5-D52538CBA246}" srcOrd="0" destOrd="0" presId="urn:microsoft.com/office/officeart/2005/8/layout/vProcess5"/>
    <dgm:cxn modelId="{9ADF92C2-FACD-48CF-8576-EF0B13754506}" srcId="{A7CB65D8-5F7D-47EF-A205-A87E0EE7E40B}" destId="{3DA48780-3E3F-478E-8190-8895782106C7}" srcOrd="2" destOrd="0" parTransId="{D5BB325B-6D3E-425B-9A9D-9D8B67B15E6D}" sibTransId="{A7EE37B0-5C14-4F3B-B59B-04DBAF737AB7}"/>
    <dgm:cxn modelId="{FF613656-6B6B-4B43-8506-23C1C8EFB1D2}" srcId="{A7CB65D8-5F7D-47EF-A205-A87E0EE7E40B}" destId="{B7B79A6A-1FE2-4881-B46D-44A1CDC7FAB1}" srcOrd="3" destOrd="0" parTransId="{4FCA1FB4-AE07-45C9-97B3-8AC040D6FDA5}" sibTransId="{F39225E4-0517-4178-9B1D-107C43F3C894}"/>
    <dgm:cxn modelId="{26A5336F-34FD-47A5-8251-B6B3E2020220}" type="presOf" srcId="{131A4106-AC64-4843-8179-01563AA3954B}" destId="{CC872DB2-99D4-4456-A229-BD39973052D4}" srcOrd="1" destOrd="0" presId="urn:microsoft.com/office/officeart/2005/8/layout/vProcess5"/>
    <dgm:cxn modelId="{2F6B474B-CF29-4BE1-82C8-A26B1EDB64B4}" type="presOf" srcId="{CF08C1A3-90ED-4F5B-B997-9B3A79DB8C6B}" destId="{FEAC5BE1-52FE-4200-9B12-AC90A1B21B93}" srcOrd="1" destOrd="0" presId="urn:microsoft.com/office/officeart/2005/8/layout/vProcess5"/>
    <dgm:cxn modelId="{B67DE16F-694C-4420-BF7D-F93419845785}" type="presOf" srcId="{B7B79A6A-1FE2-4881-B46D-44A1CDC7FAB1}" destId="{40B5603E-C63A-4EE9-A5B1-10B70C34A9DB}" srcOrd="0" destOrd="0" presId="urn:microsoft.com/office/officeart/2005/8/layout/vProcess5"/>
    <dgm:cxn modelId="{ECD0AB65-F7C5-4239-A56F-F6D0BF0C8AD6}" srcId="{A7CB65D8-5F7D-47EF-A205-A87E0EE7E40B}" destId="{CF08C1A3-90ED-4F5B-B997-9B3A79DB8C6B}" srcOrd="0" destOrd="0" parTransId="{1001349C-2C32-4E50-935B-1BD45F9BA469}" sibTransId="{B978CCA2-4544-49C1-89EA-AF8F2B9D736A}"/>
    <dgm:cxn modelId="{15747340-72A3-4DB4-98C4-B070AD01292F}" type="presOf" srcId="{1B0E14A4-4C7B-4222-881B-5AC07F9EC64F}" destId="{0C3808D2-0C7C-4EC5-8D9D-A81FD4FD2AD6}" srcOrd="0" destOrd="0" presId="urn:microsoft.com/office/officeart/2005/8/layout/vProcess5"/>
    <dgm:cxn modelId="{088E15AB-D76A-4CFC-8210-B0EEA54FCD74}" type="presOf" srcId="{B7B79A6A-1FE2-4881-B46D-44A1CDC7FAB1}" destId="{91A9D44A-3A7E-40B2-9149-824E54B36428}" srcOrd="1" destOrd="0" presId="urn:microsoft.com/office/officeart/2005/8/layout/vProcess5"/>
    <dgm:cxn modelId="{38BE3703-0714-451A-8EA0-B205AAD79962}" type="presOf" srcId="{A7EE37B0-5C14-4F3B-B59B-04DBAF737AB7}" destId="{A0D1C90B-B064-4CAF-8D0C-4C2848CA6450}" srcOrd="0" destOrd="0" presId="urn:microsoft.com/office/officeart/2005/8/layout/vProcess5"/>
    <dgm:cxn modelId="{73AF185E-777F-4021-ACF0-F3349E9CF1FE}" type="presOf" srcId="{3DA48780-3E3F-478E-8190-8895782106C7}" destId="{BF119114-693E-469A-B703-2D8C82EEA3F7}" srcOrd="0" destOrd="0" presId="urn:microsoft.com/office/officeart/2005/8/layout/vProcess5"/>
    <dgm:cxn modelId="{A556211C-C9A8-4E39-BEE2-B0B980B73B23}" srcId="{A7CB65D8-5F7D-47EF-A205-A87E0EE7E40B}" destId="{28954C00-F983-4AE3-A0A5-8EB1F27535A8}" srcOrd="4" destOrd="0" parTransId="{B9E133E5-148B-4CC2-B2B6-305E936A1BE9}" sibTransId="{45C10CD5-AB80-4323-BDF3-91D4FBECFBEC}"/>
    <dgm:cxn modelId="{777E875B-9521-486A-874D-B7DD6659BE62}" type="presOf" srcId="{A7CB65D8-5F7D-47EF-A205-A87E0EE7E40B}" destId="{017D0362-A9E6-4C0F-8949-F8DC51539FDC}" srcOrd="0" destOrd="0" presId="urn:microsoft.com/office/officeart/2005/8/layout/vProcess5"/>
    <dgm:cxn modelId="{56436B22-E996-4E36-998A-E2B196C35DA4}" type="presOf" srcId="{B978CCA2-4544-49C1-89EA-AF8F2B9D736A}" destId="{FD65D7EB-077E-4A68-932F-3CA3AB9417CA}" srcOrd="0" destOrd="0" presId="urn:microsoft.com/office/officeart/2005/8/layout/vProcess5"/>
    <dgm:cxn modelId="{6C17EC59-EBAA-4894-93E7-506DEFA93ABB}" type="presOf" srcId="{131A4106-AC64-4843-8179-01563AA3954B}" destId="{E6DEAC5D-7C9B-4AA3-8504-C1E79E94C8DF}" srcOrd="0" destOrd="0" presId="urn:microsoft.com/office/officeart/2005/8/layout/vProcess5"/>
    <dgm:cxn modelId="{BC77398E-26C6-4099-AB0A-8ABB2506E8BA}" srcId="{A7CB65D8-5F7D-47EF-A205-A87E0EE7E40B}" destId="{131A4106-AC64-4843-8179-01563AA3954B}" srcOrd="1" destOrd="0" parTransId="{02CA9CAA-581A-436C-BDA2-8338F0E508CF}" sibTransId="{1B0E14A4-4C7B-4222-881B-5AC07F9EC64F}"/>
    <dgm:cxn modelId="{4C7EA07A-A990-4B4F-85A1-25767E3E3DB3}" type="presOf" srcId="{3DA48780-3E3F-478E-8190-8895782106C7}" destId="{CED4BB92-0F55-4624-BD89-AE77C5A4895E}" srcOrd="1" destOrd="0" presId="urn:microsoft.com/office/officeart/2005/8/layout/vProcess5"/>
    <dgm:cxn modelId="{D8562EA2-A2B6-41FE-A2D2-2C2A57EA2A0E}" type="presParOf" srcId="{017D0362-A9E6-4C0F-8949-F8DC51539FDC}" destId="{589D862E-C625-4ECB-AF40-5277012D7CB0}" srcOrd="0" destOrd="0" presId="urn:microsoft.com/office/officeart/2005/8/layout/vProcess5"/>
    <dgm:cxn modelId="{B80DF241-CE4A-4587-97BE-FFAFD96344F4}" type="presParOf" srcId="{017D0362-A9E6-4C0F-8949-F8DC51539FDC}" destId="{BC25C8AC-EEEC-4AE3-A40A-14565D455098}" srcOrd="1" destOrd="0" presId="urn:microsoft.com/office/officeart/2005/8/layout/vProcess5"/>
    <dgm:cxn modelId="{42524438-F1A0-4D9C-B9EC-CDA099D83130}" type="presParOf" srcId="{017D0362-A9E6-4C0F-8949-F8DC51539FDC}" destId="{E6DEAC5D-7C9B-4AA3-8504-C1E79E94C8DF}" srcOrd="2" destOrd="0" presId="urn:microsoft.com/office/officeart/2005/8/layout/vProcess5"/>
    <dgm:cxn modelId="{AAB3D129-2670-4C36-8FAF-8C251310468F}" type="presParOf" srcId="{017D0362-A9E6-4C0F-8949-F8DC51539FDC}" destId="{BF119114-693E-469A-B703-2D8C82EEA3F7}" srcOrd="3" destOrd="0" presId="urn:microsoft.com/office/officeart/2005/8/layout/vProcess5"/>
    <dgm:cxn modelId="{CCE5302F-9053-4F4A-8626-454C1E2E45E9}" type="presParOf" srcId="{017D0362-A9E6-4C0F-8949-F8DC51539FDC}" destId="{40B5603E-C63A-4EE9-A5B1-10B70C34A9DB}" srcOrd="4" destOrd="0" presId="urn:microsoft.com/office/officeart/2005/8/layout/vProcess5"/>
    <dgm:cxn modelId="{3C1AF513-E21B-4D74-BD26-472139A18B81}" type="presParOf" srcId="{017D0362-A9E6-4C0F-8949-F8DC51539FDC}" destId="{66004448-81F5-4975-9BF5-D52538CBA246}" srcOrd="5" destOrd="0" presId="urn:microsoft.com/office/officeart/2005/8/layout/vProcess5"/>
    <dgm:cxn modelId="{75EE48A4-835B-4BB1-9947-93668C4E8952}" type="presParOf" srcId="{017D0362-A9E6-4C0F-8949-F8DC51539FDC}" destId="{FD65D7EB-077E-4A68-932F-3CA3AB9417CA}" srcOrd="6" destOrd="0" presId="urn:microsoft.com/office/officeart/2005/8/layout/vProcess5"/>
    <dgm:cxn modelId="{32B2B49B-9169-40C1-96FA-139CA29BCF7A}" type="presParOf" srcId="{017D0362-A9E6-4C0F-8949-F8DC51539FDC}" destId="{0C3808D2-0C7C-4EC5-8D9D-A81FD4FD2AD6}" srcOrd="7" destOrd="0" presId="urn:microsoft.com/office/officeart/2005/8/layout/vProcess5"/>
    <dgm:cxn modelId="{601C2152-F487-4499-A4F7-6EB293F55074}" type="presParOf" srcId="{017D0362-A9E6-4C0F-8949-F8DC51539FDC}" destId="{A0D1C90B-B064-4CAF-8D0C-4C2848CA6450}" srcOrd="8" destOrd="0" presId="urn:microsoft.com/office/officeart/2005/8/layout/vProcess5"/>
    <dgm:cxn modelId="{1BB49674-1F65-4D76-9D77-604939C71E05}" type="presParOf" srcId="{017D0362-A9E6-4C0F-8949-F8DC51539FDC}" destId="{27B8EB07-F4D1-4CBA-AA2E-157C680E7B1E}" srcOrd="9" destOrd="0" presId="urn:microsoft.com/office/officeart/2005/8/layout/vProcess5"/>
    <dgm:cxn modelId="{EB3A26A1-73B9-4A22-843B-A75F14179B53}" type="presParOf" srcId="{017D0362-A9E6-4C0F-8949-F8DC51539FDC}" destId="{FEAC5BE1-52FE-4200-9B12-AC90A1B21B93}" srcOrd="10" destOrd="0" presId="urn:microsoft.com/office/officeart/2005/8/layout/vProcess5"/>
    <dgm:cxn modelId="{6EF488C2-ACBF-4633-818E-EA53F84CE2F1}" type="presParOf" srcId="{017D0362-A9E6-4C0F-8949-F8DC51539FDC}" destId="{CC872DB2-99D4-4456-A229-BD39973052D4}" srcOrd="11" destOrd="0" presId="urn:microsoft.com/office/officeart/2005/8/layout/vProcess5"/>
    <dgm:cxn modelId="{E62DEDE4-5D99-413E-9EE4-424EEF52D79A}" type="presParOf" srcId="{017D0362-A9E6-4C0F-8949-F8DC51539FDC}" destId="{CED4BB92-0F55-4624-BD89-AE77C5A4895E}" srcOrd="12" destOrd="0" presId="urn:microsoft.com/office/officeart/2005/8/layout/vProcess5"/>
    <dgm:cxn modelId="{9322DA2F-C56B-41D9-AF37-5AD332248A5B}" type="presParOf" srcId="{017D0362-A9E6-4C0F-8949-F8DC51539FDC}" destId="{91A9D44A-3A7E-40B2-9149-824E54B36428}" srcOrd="13" destOrd="0" presId="urn:microsoft.com/office/officeart/2005/8/layout/vProcess5"/>
    <dgm:cxn modelId="{EC5F1EDC-8979-41FA-B44A-A4E072D80277}" type="presParOf" srcId="{017D0362-A9E6-4C0F-8949-F8DC51539FDC}" destId="{869F7EE6-0BBB-4E87-AB8D-FFB45BE041E8}"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CEBFBE-3AAA-4B93-AF12-665D56B73EC5}">
      <dsp:nvSpPr>
        <dsp:cNvPr id="0" name=""/>
        <dsp:cNvSpPr/>
      </dsp:nvSpPr>
      <dsp:spPr>
        <a:xfrm>
          <a:off x="2088951" y="529481"/>
          <a:ext cx="1970670" cy="1314437"/>
        </a:xfrm>
        <a:prstGeom prst="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latin typeface="Arial" pitchFamily="34" charset="0"/>
              <a:cs typeface="Arial" pitchFamily="34" charset="0"/>
            </a:rPr>
            <a:t>Sunlight exposure</a:t>
          </a:r>
          <a:endParaRPr lang="en-US" sz="1400" kern="1200" dirty="0">
            <a:latin typeface="Arial" pitchFamily="34" charset="0"/>
            <a:cs typeface="Arial" pitchFamily="34" charset="0"/>
          </a:endParaRPr>
        </a:p>
      </dsp:txBody>
      <dsp:txXfrm>
        <a:off x="2404258" y="529481"/>
        <a:ext cx="1655363" cy="1314437"/>
      </dsp:txXfrm>
    </dsp:sp>
    <dsp:sp modelId="{43AE2419-B0D0-4E4E-A5D0-393BF9CA7D24}">
      <dsp:nvSpPr>
        <dsp:cNvPr id="0" name=""/>
        <dsp:cNvSpPr/>
      </dsp:nvSpPr>
      <dsp:spPr>
        <a:xfrm>
          <a:off x="2088951" y="1843918"/>
          <a:ext cx="1970670" cy="1314437"/>
        </a:xfrm>
        <a:prstGeom prst="rect">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latin typeface="Arial" pitchFamily="34" charset="0"/>
              <a:cs typeface="Arial" pitchFamily="34" charset="0"/>
            </a:rPr>
            <a:t>Diet – oily fish, egg yolk, mushrooms, dairy products </a:t>
          </a:r>
          <a:endParaRPr lang="en-US" sz="1400" kern="1200" dirty="0">
            <a:latin typeface="Arial" pitchFamily="34" charset="0"/>
            <a:cs typeface="Arial" pitchFamily="34" charset="0"/>
          </a:endParaRPr>
        </a:p>
      </dsp:txBody>
      <dsp:txXfrm>
        <a:off x="2404258" y="1843918"/>
        <a:ext cx="1655363" cy="1314437"/>
      </dsp:txXfrm>
    </dsp:sp>
    <dsp:sp modelId="{2C6FB4EC-92DF-4163-BEA0-57928E7F8673}">
      <dsp:nvSpPr>
        <dsp:cNvPr id="0" name=""/>
        <dsp:cNvSpPr/>
      </dsp:nvSpPr>
      <dsp:spPr>
        <a:xfrm>
          <a:off x="2088951" y="3158356"/>
          <a:ext cx="1970670" cy="1314437"/>
        </a:xfrm>
        <a:prstGeom prst="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latin typeface="Arial" pitchFamily="34" charset="0"/>
              <a:cs typeface="Arial" pitchFamily="34" charset="0"/>
            </a:rPr>
            <a:t>Fortified food items – milk, cheese, orange juice, cereals</a:t>
          </a:r>
          <a:endParaRPr lang="en-US" sz="1400" kern="1200" dirty="0">
            <a:latin typeface="Arial" pitchFamily="34" charset="0"/>
            <a:cs typeface="Arial" pitchFamily="34" charset="0"/>
          </a:endParaRPr>
        </a:p>
      </dsp:txBody>
      <dsp:txXfrm>
        <a:off x="2404258" y="3158356"/>
        <a:ext cx="1655363" cy="1314437"/>
      </dsp:txXfrm>
    </dsp:sp>
    <dsp:sp modelId="{ED9A736D-7C13-4E6C-B833-1A1FB6B4F1E7}">
      <dsp:nvSpPr>
        <dsp:cNvPr id="0" name=""/>
        <dsp:cNvSpPr/>
      </dsp:nvSpPr>
      <dsp:spPr>
        <a:xfrm>
          <a:off x="2088951" y="4472793"/>
          <a:ext cx="1970670" cy="1314437"/>
        </a:xfrm>
        <a:prstGeom prst="rect">
          <a:avLst/>
        </a:prstGeom>
        <a:solidFill>
          <a:schemeClr val="accent5">
            <a:tint val="40000"/>
            <a:alpha val="90000"/>
            <a:hueOff val="0"/>
            <a:satOff val="0"/>
            <a:lumOff val="0"/>
            <a:alphaOff val="0"/>
          </a:schemeClr>
        </a:solidFill>
        <a:ln w="10000" cap="flat" cmpd="sng" algn="ctr">
          <a:solidFill>
            <a:schemeClr val="accent5">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latin typeface="Arial" pitchFamily="34" charset="0"/>
              <a:cs typeface="Arial" pitchFamily="34" charset="0"/>
            </a:rPr>
            <a:t>Pharmaceuticals – multivitamins or vitamin D supplements</a:t>
          </a:r>
          <a:endParaRPr lang="en-US" sz="1400" kern="1200" dirty="0">
            <a:latin typeface="Arial" pitchFamily="34" charset="0"/>
            <a:cs typeface="Arial" pitchFamily="34" charset="0"/>
          </a:endParaRPr>
        </a:p>
      </dsp:txBody>
      <dsp:txXfrm>
        <a:off x="2404258" y="4472793"/>
        <a:ext cx="1655363" cy="1314437"/>
      </dsp:txXfrm>
    </dsp:sp>
    <dsp:sp modelId="{DEB422B7-414C-49CB-9618-5DF6F98D526B}">
      <dsp:nvSpPr>
        <dsp:cNvPr id="0" name=""/>
        <dsp:cNvSpPr/>
      </dsp:nvSpPr>
      <dsp:spPr>
        <a:xfrm>
          <a:off x="1037927" y="3969"/>
          <a:ext cx="1313780" cy="1313780"/>
        </a:xfrm>
        <a:prstGeom prst="ellips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Sources </a:t>
          </a:r>
          <a:endParaRPr lang="en-US" sz="1400" b="1" kern="1200" dirty="0">
            <a:latin typeface="Arial" pitchFamily="34" charset="0"/>
            <a:cs typeface="Arial" pitchFamily="34" charset="0"/>
          </a:endParaRPr>
        </a:p>
      </dsp:txBody>
      <dsp:txXfrm>
        <a:off x="1037927" y="3969"/>
        <a:ext cx="1313780" cy="1313780"/>
      </dsp:txXfrm>
    </dsp:sp>
    <dsp:sp modelId="{461D0784-8F5A-4013-8459-C6D28349E43E}">
      <dsp:nvSpPr>
        <dsp:cNvPr id="0" name=""/>
        <dsp:cNvSpPr/>
      </dsp:nvSpPr>
      <dsp:spPr>
        <a:xfrm>
          <a:off x="5373402" y="529481"/>
          <a:ext cx="1970670" cy="1314437"/>
        </a:xfrm>
        <a:prstGeom prst="rect">
          <a:avLst/>
        </a:prstGeom>
        <a:solidFill>
          <a:schemeClr val="accent6">
            <a:tint val="40000"/>
            <a:alpha val="90000"/>
            <a:hueOff val="0"/>
            <a:satOff val="0"/>
            <a:lumOff val="0"/>
            <a:alphaOff val="0"/>
          </a:schemeClr>
        </a:solidFill>
        <a:ln w="10000" cap="flat" cmpd="sng" algn="ctr">
          <a:solidFill>
            <a:schemeClr val="accent6">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latin typeface="Arial" pitchFamily="34" charset="0"/>
              <a:cs typeface="Arial" pitchFamily="34" charset="0"/>
            </a:rPr>
            <a:t>Inadequate sunlight exposure – latitude, season, clothing, sunscreen use, indoor activity</a:t>
          </a:r>
          <a:endParaRPr lang="en-US" sz="1400" kern="1200" dirty="0">
            <a:latin typeface="Arial" pitchFamily="34" charset="0"/>
            <a:cs typeface="Arial" pitchFamily="34" charset="0"/>
          </a:endParaRPr>
        </a:p>
      </dsp:txBody>
      <dsp:txXfrm>
        <a:off x="5688709" y="529481"/>
        <a:ext cx="1655363" cy="1314437"/>
      </dsp:txXfrm>
    </dsp:sp>
    <dsp:sp modelId="{D8454A0D-6E15-4644-A2B2-1DCD2DF6D8C1}">
      <dsp:nvSpPr>
        <dsp:cNvPr id="0" name=""/>
        <dsp:cNvSpPr/>
      </dsp:nvSpPr>
      <dsp:spPr>
        <a:xfrm>
          <a:off x="5373402" y="1843918"/>
          <a:ext cx="1970670" cy="1314437"/>
        </a:xfrm>
        <a:prstGeom prst="rect">
          <a:avLst/>
        </a:prstGeom>
        <a:solidFill>
          <a:schemeClr val="accent2">
            <a:tint val="40000"/>
            <a:alpha val="90000"/>
            <a:hueOff val="0"/>
            <a:satOff val="0"/>
            <a:lumOff val="0"/>
            <a:alphaOff val="0"/>
          </a:schemeClr>
        </a:solidFill>
        <a:ln w="10000" cap="flat" cmpd="sng" algn="ctr">
          <a:solidFill>
            <a:schemeClr val="accent2">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latin typeface="Arial" pitchFamily="34" charset="0"/>
              <a:cs typeface="Arial" pitchFamily="34" charset="0"/>
            </a:rPr>
            <a:t>Obesity, skin pigmentation, ageing, genetics </a:t>
          </a:r>
          <a:endParaRPr lang="en-US" sz="1400" kern="1200" dirty="0">
            <a:latin typeface="Arial" pitchFamily="34" charset="0"/>
            <a:cs typeface="Arial" pitchFamily="34" charset="0"/>
          </a:endParaRPr>
        </a:p>
      </dsp:txBody>
      <dsp:txXfrm>
        <a:off x="5688709" y="1843918"/>
        <a:ext cx="1655363" cy="1314437"/>
      </dsp:txXfrm>
    </dsp:sp>
    <dsp:sp modelId="{CD45BAB6-73CA-4C7A-9DB1-7A97973B02F1}">
      <dsp:nvSpPr>
        <dsp:cNvPr id="0" name=""/>
        <dsp:cNvSpPr/>
      </dsp:nvSpPr>
      <dsp:spPr>
        <a:xfrm>
          <a:off x="5373402" y="3158356"/>
          <a:ext cx="1970670" cy="1314437"/>
        </a:xfrm>
        <a:prstGeom prst="rect">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latin typeface="Arial" pitchFamily="34" charset="0"/>
              <a:cs typeface="Arial" pitchFamily="34" charset="0"/>
            </a:rPr>
            <a:t>Food fads – low dietary intake, high </a:t>
          </a:r>
          <a:r>
            <a:rPr lang="en-US" sz="1400" kern="1200" dirty="0" err="1" smtClean="0">
              <a:latin typeface="Arial" pitchFamily="34" charset="0"/>
              <a:cs typeface="Arial" pitchFamily="34" charset="0"/>
            </a:rPr>
            <a:t>fibre</a:t>
          </a:r>
          <a:r>
            <a:rPr lang="en-US" sz="1400" kern="1200" dirty="0" smtClean="0">
              <a:latin typeface="Arial" pitchFamily="34" charset="0"/>
              <a:cs typeface="Arial" pitchFamily="34" charset="0"/>
            </a:rPr>
            <a:t> diet, lack of universal food fortification</a:t>
          </a:r>
          <a:endParaRPr lang="en-US" sz="1400" kern="1200" dirty="0">
            <a:latin typeface="Arial" pitchFamily="34" charset="0"/>
            <a:cs typeface="Arial" pitchFamily="34" charset="0"/>
          </a:endParaRPr>
        </a:p>
      </dsp:txBody>
      <dsp:txXfrm>
        <a:off x="5688709" y="3158356"/>
        <a:ext cx="1655363" cy="1314437"/>
      </dsp:txXfrm>
    </dsp:sp>
    <dsp:sp modelId="{515AED3D-2D6A-47E1-921E-7D38B7487C88}">
      <dsp:nvSpPr>
        <dsp:cNvPr id="0" name=""/>
        <dsp:cNvSpPr/>
      </dsp:nvSpPr>
      <dsp:spPr>
        <a:xfrm>
          <a:off x="5373402" y="4472793"/>
          <a:ext cx="1970670" cy="1314437"/>
        </a:xfrm>
        <a:prstGeom prst="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n-US" sz="1400" kern="1200" dirty="0" smtClean="0">
              <a:latin typeface="Arial" pitchFamily="34" charset="0"/>
              <a:cs typeface="Arial" pitchFamily="34" charset="0"/>
            </a:rPr>
            <a:t>Repeated, unplanned pregnancies in deficient mothers </a:t>
          </a:r>
          <a:endParaRPr lang="en-US" sz="1400" kern="1200" dirty="0">
            <a:latin typeface="Arial" pitchFamily="34" charset="0"/>
            <a:cs typeface="Arial" pitchFamily="34" charset="0"/>
          </a:endParaRPr>
        </a:p>
      </dsp:txBody>
      <dsp:txXfrm>
        <a:off x="5688709" y="4472793"/>
        <a:ext cx="1655363" cy="1314437"/>
      </dsp:txXfrm>
    </dsp:sp>
    <dsp:sp modelId="{816A08D2-E290-4DCB-872E-3C59A232358E}">
      <dsp:nvSpPr>
        <dsp:cNvPr id="0" name=""/>
        <dsp:cNvSpPr/>
      </dsp:nvSpPr>
      <dsp:spPr>
        <a:xfrm>
          <a:off x="4322378" y="3969"/>
          <a:ext cx="1313780" cy="1313780"/>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Reasons for deficiency</a:t>
          </a:r>
          <a:endParaRPr lang="en-US" sz="1400" b="1" kern="1200" dirty="0">
            <a:latin typeface="Arial" pitchFamily="34" charset="0"/>
            <a:cs typeface="Arial" pitchFamily="34" charset="0"/>
          </a:endParaRPr>
        </a:p>
      </dsp:txBody>
      <dsp:txXfrm>
        <a:off x="4322378" y="3969"/>
        <a:ext cx="1313780" cy="13137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41F071-4949-4A3C-A5FA-6FAD9E9D1B4D}">
      <dsp:nvSpPr>
        <dsp:cNvPr id="0" name=""/>
        <dsp:cNvSpPr/>
      </dsp:nvSpPr>
      <dsp:spPr>
        <a:xfrm>
          <a:off x="3383279" y="558"/>
          <a:ext cx="5074920" cy="2176611"/>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Arial" pitchFamily="34" charset="0"/>
              <a:cs typeface="Arial" pitchFamily="34" charset="0"/>
            </a:rPr>
            <a:t>Vast tropical country extending from 8.4°N to 37.6°N latitude with ample sunshine throughout the year so vitamin D deficiency is unlikely</a:t>
          </a:r>
          <a:endParaRPr lang="en-US" sz="2200" kern="1200" dirty="0">
            <a:latin typeface="Arial" pitchFamily="34" charset="0"/>
            <a:cs typeface="Arial" pitchFamily="34" charset="0"/>
          </a:endParaRPr>
        </a:p>
      </dsp:txBody>
      <dsp:txXfrm>
        <a:off x="3383279" y="558"/>
        <a:ext cx="5074920" cy="2176611"/>
      </dsp:txXfrm>
    </dsp:sp>
    <dsp:sp modelId="{AC11B157-9C77-4626-AFE1-0BBE4970D04C}">
      <dsp:nvSpPr>
        <dsp:cNvPr id="0" name=""/>
        <dsp:cNvSpPr/>
      </dsp:nvSpPr>
      <dsp:spPr>
        <a:xfrm>
          <a:off x="0" y="558"/>
          <a:ext cx="3383280" cy="217661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latin typeface="Arial" pitchFamily="34" charset="0"/>
              <a:cs typeface="Arial" pitchFamily="34" charset="0"/>
            </a:rPr>
            <a:t>Presumed misconception</a:t>
          </a:r>
          <a:endParaRPr lang="en-US" sz="3100" b="1" kern="1200" dirty="0">
            <a:latin typeface="Arial" pitchFamily="34" charset="0"/>
            <a:cs typeface="Arial" pitchFamily="34" charset="0"/>
          </a:endParaRPr>
        </a:p>
      </dsp:txBody>
      <dsp:txXfrm>
        <a:off x="0" y="558"/>
        <a:ext cx="3383280" cy="2176611"/>
      </dsp:txXfrm>
    </dsp:sp>
    <dsp:sp modelId="{09A1D352-6EB2-471F-9731-0FA60BECB7B9}">
      <dsp:nvSpPr>
        <dsp:cNvPr id="0" name=""/>
        <dsp:cNvSpPr/>
      </dsp:nvSpPr>
      <dsp:spPr>
        <a:xfrm>
          <a:off x="3383279" y="2394830"/>
          <a:ext cx="5074920" cy="2176611"/>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Arial" pitchFamily="34" charset="0"/>
              <a:cs typeface="Arial" pitchFamily="34" charset="0"/>
            </a:rPr>
            <a:t>Vitamin D deficiency along with low calcium intake is very common in India (50-90%) in all the age groups and both sexes across the country </a:t>
          </a:r>
          <a:endParaRPr lang="en-US" sz="2200" kern="1200" dirty="0">
            <a:latin typeface="Arial" pitchFamily="34" charset="0"/>
            <a:cs typeface="Arial" pitchFamily="34" charset="0"/>
          </a:endParaRPr>
        </a:p>
      </dsp:txBody>
      <dsp:txXfrm>
        <a:off x="3383279" y="2394830"/>
        <a:ext cx="5074920" cy="2176611"/>
      </dsp:txXfrm>
    </dsp:sp>
    <dsp:sp modelId="{13D10CF8-8F2B-424F-8CBD-91171856C04F}">
      <dsp:nvSpPr>
        <dsp:cNvPr id="0" name=""/>
        <dsp:cNvSpPr/>
      </dsp:nvSpPr>
      <dsp:spPr>
        <a:xfrm>
          <a:off x="0" y="2394830"/>
          <a:ext cx="3383280" cy="217661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latin typeface="Arial" pitchFamily="34" charset="0"/>
              <a:cs typeface="Arial" pitchFamily="34" charset="0"/>
            </a:rPr>
            <a:t>Proved reality</a:t>
          </a:r>
          <a:endParaRPr lang="en-US" sz="3100" b="1" kern="1200" dirty="0">
            <a:latin typeface="Arial" pitchFamily="34" charset="0"/>
            <a:cs typeface="Arial" pitchFamily="34" charset="0"/>
          </a:endParaRPr>
        </a:p>
      </dsp:txBody>
      <dsp:txXfrm>
        <a:off x="0" y="2394830"/>
        <a:ext cx="3383280" cy="217661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28EB0A-E232-480C-A6C5-A929BB1CB71A}">
      <dsp:nvSpPr>
        <dsp:cNvPr id="0" name=""/>
        <dsp:cNvSpPr/>
      </dsp:nvSpPr>
      <dsp:spPr>
        <a:xfrm rot="5400000">
          <a:off x="4851859" y="-1942974"/>
          <a:ext cx="866745" cy="497433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Calibri" pitchFamily="34" charset="0"/>
            </a:rPr>
            <a:t>Favour</a:t>
          </a:r>
          <a:r>
            <a:rPr lang="en-US" sz="2000" kern="1200" dirty="0" smtClean="0">
              <a:latin typeface="Calibri" pitchFamily="34" charset="0"/>
            </a:rPr>
            <a:t> hypothesis that vitamin D ameliorates high BP</a:t>
          </a:r>
          <a:endParaRPr lang="en-US" sz="2000" kern="1200" dirty="0">
            <a:latin typeface="Calibri" pitchFamily="34" charset="0"/>
          </a:endParaRPr>
        </a:p>
      </dsp:txBody>
      <dsp:txXfrm rot="5400000">
        <a:off x="4851859" y="-1942974"/>
        <a:ext cx="866745" cy="4974336"/>
      </dsp:txXfrm>
    </dsp:sp>
    <dsp:sp modelId="{3A235F1D-0568-418A-8F8A-05662295BAC3}">
      <dsp:nvSpPr>
        <dsp:cNvPr id="0" name=""/>
        <dsp:cNvSpPr/>
      </dsp:nvSpPr>
      <dsp:spPr>
        <a:xfrm>
          <a:off x="0" y="2477"/>
          <a:ext cx="2798064" cy="108343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Calibri" pitchFamily="34" charset="0"/>
            </a:rPr>
            <a:t>Experimental &amp; Case-control studies</a:t>
          </a:r>
          <a:endParaRPr lang="en-US" sz="2200" kern="1200" dirty="0">
            <a:latin typeface="Calibri" pitchFamily="34" charset="0"/>
          </a:endParaRPr>
        </a:p>
      </dsp:txBody>
      <dsp:txXfrm>
        <a:off x="0" y="2477"/>
        <a:ext cx="2798064" cy="1083431"/>
      </dsp:txXfrm>
    </dsp:sp>
    <dsp:sp modelId="{F968C018-CD06-486F-8191-1EE533DDB850}">
      <dsp:nvSpPr>
        <dsp:cNvPr id="0" name=""/>
        <dsp:cNvSpPr/>
      </dsp:nvSpPr>
      <dsp:spPr>
        <a:xfrm rot="5400000">
          <a:off x="4851859" y="-805371"/>
          <a:ext cx="866745" cy="4974336"/>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pitchFamily="34" charset="0"/>
            </a:rPr>
            <a:t>Mixed results</a:t>
          </a:r>
          <a:endParaRPr lang="en-US" sz="2000" kern="1200" dirty="0">
            <a:latin typeface="Calibri" pitchFamily="34" charset="0"/>
          </a:endParaRPr>
        </a:p>
      </dsp:txBody>
      <dsp:txXfrm rot="5400000">
        <a:off x="4851859" y="-805371"/>
        <a:ext cx="866745" cy="4974336"/>
      </dsp:txXfrm>
    </dsp:sp>
    <dsp:sp modelId="{C20212AB-B054-4F37-BAD1-29215FD3D2D6}">
      <dsp:nvSpPr>
        <dsp:cNvPr id="0" name=""/>
        <dsp:cNvSpPr/>
      </dsp:nvSpPr>
      <dsp:spPr>
        <a:xfrm>
          <a:off x="0" y="1140081"/>
          <a:ext cx="2798064" cy="108343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Calibri" pitchFamily="34" charset="0"/>
            </a:rPr>
            <a:t>Longitudinal observational studies</a:t>
          </a:r>
          <a:endParaRPr lang="en-US" sz="2200" kern="1200" dirty="0">
            <a:latin typeface="Calibri" pitchFamily="34" charset="0"/>
          </a:endParaRPr>
        </a:p>
      </dsp:txBody>
      <dsp:txXfrm>
        <a:off x="0" y="1140081"/>
        <a:ext cx="2798064" cy="1083431"/>
      </dsp:txXfrm>
    </dsp:sp>
    <dsp:sp modelId="{C1CBEFD2-F9F3-4969-8753-74B957D7DA93}">
      <dsp:nvSpPr>
        <dsp:cNvPr id="0" name=""/>
        <dsp:cNvSpPr/>
      </dsp:nvSpPr>
      <dsp:spPr>
        <a:xfrm rot="5400000">
          <a:off x="4851859" y="332231"/>
          <a:ext cx="866745" cy="4974336"/>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pitchFamily="34" charset="0"/>
            </a:rPr>
            <a:t>Inconclusive especially among PMW</a:t>
          </a:r>
          <a:endParaRPr lang="en-US" sz="2000" kern="1200" dirty="0">
            <a:latin typeface="Calibri" pitchFamily="34" charset="0"/>
          </a:endParaRPr>
        </a:p>
        <a:p>
          <a:pPr marL="228600" lvl="1" indent="-228600" algn="l" defTabSz="889000">
            <a:lnSpc>
              <a:spcPct val="90000"/>
            </a:lnSpc>
            <a:spcBef>
              <a:spcPct val="0"/>
            </a:spcBef>
            <a:spcAft>
              <a:spcPct val="15000"/>
            </a:spcAft>
            <a:buChar char="••"/>
          </a:pPr>
          <a:r>
            <a:rPr lang="en-US" sz="2000" kern="1200" dirty="0" smtClean="0">
              <a:latin typeface="Calibri" pitchFamily="34" charset="0"/>
            </a:rPr>
            <a:t>Effects more prominent in hypertensive patients with severe VDD</a:t>
          </a:r>
          <a:endParaRPr lang="en-US" sz="2000" kern="1200" dirty="0">
            <a:latin typeface="Calibri" pitchFamily="34" charset="0"/>
          </a:endParaRPr>
        </a:p>
      </dsp:txBody>
      <dsp:txXfrm rot="5400000">
        <a:off x="4851859" y="332231"/>
        <a:ext cx="866745" cy="4974336"/>
      </dsp:txXfrm>
    </dsp:sp>
    <dsp:sp modelId="{9688E9F2-0F83-46B4-A29F-310F159BDFA5}">
      <dsp:nvSpPr>
        <dsp:cNvPr id="0" name=""/>
        <dsp:cNvSpPr/>
      </dsp:nvSpPr>
      <dsp:spPr>
        <a:xfrm>
          <a:off x="0" y="2277684"/>
          <a:ext cx="2798064" cy="1083431"/>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Calibri" pitchFamily="34" charset="0"/>
            </a:rPr>
            <a:t>RCTs</a:t>
          </a:r>
          <a:endParaRPr lang="en-US" sz="2200" kern="1200" dirty="0">
            <a:latin typeface="Calibri" pitchFamily="34" charset="0"/>
          </a:endParaRPr>
        </a:p>
      </dsp:txBody>
      <dsp:txXfrm>
        <a:off x="0" y="2277684"/>
        <a:ext cx="2798064" cy="1083431"/>
      </dsp:txXfrm>
    </dsp:sp>
    <dsp:sp modelId="{EE7AB5B3-FC13-4F2E-ADDC-1FD6F3FDAB3C}">
      <dsp:nvSpPr>
        <dsp:cNvPr id="0" name=""/>
        <dsp:cNvSpPr/>
      </dsp:nvSpPr>
      <dsp:spPr>
        <a:xfrm rot="5400000">
          <a:off x="4851859" y="1469835"/>
          <a:ext cx="866745" cy="4974336"/>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pitchFamily="34" charset="0"/>
            </a:rPr>
            <a:t>Larger effect on  SBP than DBP</a:t>
          </a:r>
          <a:endParaRPr lang="en-US" sz="2000" kern="1200" dirty="0">
            <a:latin typeface="Calibri" pitchFamily="34" charset="0"/>
          </a:endParaRPr>
        </a:p>
      </dsp:txBody>
      <dsp:txXfrm rot="5400000">
        <a:off x="4851859" y="1469835"/>
        <a:ext cx="866745" cy="4974336"/>
      </dsp:txXfrm>
    </dsp:sp>
    <dsp:sp modelId="{79551F18-96F4-4348-B26B-B2BAFB40251C}">
      <dsp:nvSpPr>
        <dsp:cNvPr id="0" name=""/>
        <dsp:cNvSpPr/>
      </dsp:nvSpPr>
      <dsp:spPr>
        <a:xfrm>
          <a:off x="0" y="3415287"/>
          <a:ext cx="2798064" cy="108343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Calibri" pitchFamily="34" charset="0"/>
            </a:rPr>
            <a:t>Meta-analysis of RCTs</a:t>
          </a:r>
          <a:endParaRPr lang="en-US" sz="2200" kern="1200" dirty="0">
            <a:latin typeface="Calibri" pitchFamily="34" charset="0"/>
          </a:endParaRPr>
        </a:p>
      </dsp:txBody>
      <dsp:txXfrm>
        <a:off x="0" y="3415287"/>
        <a:ext cx="2798064" cy="1083431"/>
      </dsp:txXfrm>
    </dsp:sp>
    <dsp:sp modelId="{DBD2930C-6791-408C-97AC-EF554EB9D79E}">
      <dsp:nvSpPr>
        <dsp:cNvPr id="0" name=""/>
        <dsp:cNvSpPr/>
      </dsp:nvSpPr>
      <dsp:spPr>
        <a:xfrm rot="5400000">
          <a:off x="4851859" y="2607438"/>
          <a:ext cx="866745" cy="4974336"/>
        </a:xfrm>
        <a:prstGeom prst="round2Same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pitchFamily="34" charset="0"/>
            </a:rPr>
            <a:t>Larger, adequately powered, well-designed RCTs using higher doses in hypertensive patients with severe VDD</a:t>
          </a:r>
          <a:endParaRPr lang="en-US" sz="2000" kern="1200" dirty="0">
            <a:latin typeface="Calibri" pitchFamily="34" charset="0"/>
          </a:endParaRPr>
        </a:p>
      </dsp:txBody>
      <dsp:txXfrm rot="5400000">
        <a:off x="4851859" y="2607438"/>
        <a:ext cx="866745" cy="4974336"/>
      </dsp:txXfrm>
    </dsp:sp>
    <dsp:sp modelId="{C1A8CF7C-9B28-4499-95EE-0480AB93B255}">
      <dsp:nvSpPr>
        <dsp:cNvPr id="0" name=""/>
        <dsp:cNvSpPr/>
      </dsp:nvSpPr>
      <dsp:spPr>
        <a:xfrm>
          <a:off x="0" y="4552890"/>
          <a:ext cx="2798064" cy="1083431"/>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Calibri" pitchFamily="34" charset="0"/>
            </a:rPr>
            <a:t>Urgent need</a:t>
          </a:r>
          <a:endParaRPr lang="en-US" sz="2200" kern="1200" dirty="0">
            <a:latin typeface="Calibri" pitchFamily="34" charset="0"/>
          </a:endParaRPr>
        </a:p>
      </dsp:txBody>
      <dsp:txXfrm>
        <a:off x="0" y="4552890"/>
        <a:ext cx="2798064" cy="108343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3632F0-7D68-492B-867A-3C3BFB8A4A79}">
      <dsp:nvSpPr>
        <dsp:cNvPr id="0" name=""/>
        <dsp:cNvSpPr/>
      </dsp:nvSpPr>
      <dsp:spPr>
        <a:xfrm>
          <a:off x="0" y="243300"/>
          <a:ext cx="8229600" cy="2822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70688" numCol="1" spcCol="1270" anchor="t" anchorCtr="0">
          <a:noAutofit/>
        </a:bodyPr>
        <a:lstStyle/>
        <a:p>
          <a:pPr marL="228600" lvl="1" indent="-228600" algn="l" defTabSz="1066800">
            <a:lnSpc>
              <a:spcPct val="90000"/>
            </a:lnSpc>
            <a:spcBef>
              <a:spcPct val="0"/>
            </a:spcBef>
            <a:spcAft>
              <a:spcPct val="15000"/>
            </a:spcAft>
            <a:buChar char="••"/>
          </a:pPr>
          <a:r>
            <a:rPr lang="el-GR" sz="2400" kern="1200" dirty="0" smtClean="0">
              <a:latin typeface="Arial" pitchFamily="34" charset="0"/>
              <a:cs typeface="Arial" pitchFamily="34" charset="0"/>
            </a:rPr>
            <a:t>β</a:t>
          </a:r>
          <a:r>
            <a:rPr lang="en-US" sz="2400" kern="1200" dirty="0" smtClean="0">
              <a:latin typeface="Arial" pitchFamily="34" charset="0"/>
              <a:cs typeface="Arial" pitchFamily="34" charset="0"/>
            </a:rPr>
            <a:t> cell function - expression of VDR &amp; 1</a:t>
          </a:r>
          <a:r>
            <a:rPr lang="el-GR" sz="2400" kern="1200" dirty="0" smtClean="0">
              <a:latin typeface="Arial" pitchFamily="34" charset="0"/>
              <a:cs typeface="Arial" pitchFamily="34" charset="0"/>
            </a:rPr>
            <a:t>α</a:t>
          </a:r>
          <a:r>
            <a:rPr lang="en-US" sz="2400" kern="1200" dirty="0" smtClean="0">
              <a:latin typeface="Arial" pitchFamily="34" charset="0"/>
              <a:cs typeface="Arial" pitchFamily="34" charset="0"/>
            </a:rPr>
            <a:t> </a:t>
          </a:r>
          <a:r>
            <a:rPr lang="en-US" sz="2400" kern="1200" dirty="0" err="1" smtClean="0">
              <a:latin typeface="Arial" pitchFamily="34" charset="0"/>
              <a:cs typeface="Arial" pitchFamily="34" charset="0"/>
            </a:rPr>
            <a:t>hydroxylase</a:t>
          </a:r>
          <a:r>
            <a:rPr lang="en-US" sz="2400" kern="1200" dirty="0" smtClean="0">
              <a:latin typeface="Arial" pitchFamily="34" charset="0"/>
              <a:cs typeface="Arial" pitchFamily="34" charset="0"/>
            </a:rPr>
            <a:t> on pancreatic </a:t>
          </a:r>
          <a:r>
            <a:rPr lang="el-GR" sz="2400" kern="1200" dirty="0" smtClean="0">
              <a:latin typeface="Arial" pitchFamily="34" charset="0"/>
              <a:cs typeface="Arial" pitchFamily="34" charset="0"/>
            </a:rPr>
            <a:t>β</a:t>
          </a:r>
          <a:r>
            <a:rPr lang="en-US" sz="2400" kern="1200" dirty="0" smtClean="0">
              <a:latin typeface="Arial" pitchFamily="34" charset="0"/>
              <a:cs typeface="Arial" pitchFamily="34" charset="0"/>
            </a:rPr>
            <a:t> cells and Ca</a:t>
          </a:r>
          <a:r>
            <a:rPr lang="en-US" sz="2400" kern="1200" baseline="30000" dirty="0" smtClean="0">
              <a:latin typeface="Arial" pitchFamily="34" charset="0"/>
              <a:cs typeface="Arial" pitchFamily="34" charset="0"/>
            </a:rPr>
            <a:t>2+ </a:t>
          </a:r>
          <a:r>
            <a:rPr lang="en-US" sz="2400" kern="1200" dirty="0" smtClean="0">
              <a:latin typeface="Arial" pitchFamily="34" charset="0"/>
              <a:cs typeface="Arial" pitchFamily="34" charset="0"/>
            </a:rPr>
            <a:t> mediated insulin synthesis and secretion</a:t>
          </a:r>
          <a:endParaRPr lang="en-US" sz="2400"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n-US" sz="2400" kern="1200" dirty="0" smtClean="0">
              <a:latin typeface="Arial" pitchFamily="34" charset="0"/>
              <a:cs typeface="Arial" pitchFamily="34" charset="0"/>
            </a:rPr>
            <a:t>Insulin sensitivity - stimulation of </a:t>
          </a:r>
          <a:r>
            <a:rPr lang="en-US" sz="2400" kern="1200" dirty="0" err="1" smtClean="0">
              <a:latin typeface="Arial" pitchFamily="34" charset="0"/>
              <a:cs typeface="Arial" pitchFamily="34" charset="0"/>
            </a:rPr>
            <a:t>osteocalcin</a:t>
          </a:r>
          <a:r>
            <a:rPr lang="en-US" sz="2400" kern="1200" dirty="0" smtClean="0">
              <a:latin typeface="Arial" pitchFamily="34" charset="0"/>
              <a:cs typeface="Arial" pitchFamily="34" charset="0"/>
            </a:rPr>
            <a:t>, expression of insulin receptors and calcium homeostasis in insulin-responsive tissues </a:t>
          </a:r>
          <a:endParaRPr lang="en-US" sz="2400"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n-US" sz="2400" kern="1200" dirty="0" err="1" smtClean="0">
              <a:latin typeface="Arial" pitchFamily="34" charset="0"/>
              <a:cs typeface="Arial" pitchFamily="34" charset="0"/>
            </a:rPr>
            <a:t>Vit</a:t>
          </a:r>
          <a:r>
            <a:rPr lang="en-US" sz="2400" kern="1200" dirty="0" smtClean="0">
              <a:latin typeface="Arial" pitchFamily="34" charset="0"/>
              <a:cs typeface="Arial" pitchFamily="34" charset="0"/>
            </a:rPr>
            <a:t> D &amp; PTH regulate </a:t>
          </a:r>
          <a:r>
            <a:rPr lang="en-US" sz="2400" kern="1200" dirty="0" err="1" smtClean="0">
              <a:latin typeface="Arial" pitchFamily="34" charset="0"/>
              <a:cs typeface="Arial" pitchFamily="34" charset="0"/>
            </a:rPr>
            <a:t>adipogenesis</a:t>
          </a:r>
          <a:endParaRPr lang="en-US" sz="2400" kern="1200" dirty="0">
            <a:latin typeface="Arial" pitchFamily="34" charset="0"/>
            <a:cs typeface="Arial" pitchFamily="34" charset="0"/>
          </a:endParaRPr>
        </a:p>
      </dsp:txBody>
      <dsp:txXfrm>
        <a:off x="0" y="243300"/>
        <a:ext cx="8229600" cy="2822400"/>
      </dsp:txXfrm>
    </dsp:sp>
    <dsp:sp modelId="{875A75E7-B3CC-4AD8-9F9E-B8DE566EEAF2}">
      <dsp:nvSpPr>
        <dsp:cNvPr id="0" name=""/>
        <dsp:cNvSpPr/>
      </dsp:nvSpPr>
      <dsp:spPr>
        <a:xfrm>
          <a:off x="411480" y="7140"/>
          <a:ext cx="5760720" cy="4723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600200">
            <a:lnSpc>
              <a:spcPct val="90000"/>
            </a:lnSpc>
            <a:spcBef>
              <a:spcPct val="0"/>
            </a:spcBef>
            <a:spcAft>
              <a:spcPct val="35000"/>
            </a:spcAft>
          </a:pPr>
          <a:r>
            <a:rPr lang="en-US" sz="3600" b="1" kern="1200" dirty="0" smtClean="0"/>
            <a:t>TYPE 2 DM</a:t>
          </a:r>
          <a:endParaRPr lang="en-US" sz="3600" b="1" kern="1200" dirty="0"/>
        </a:p>
      </dsp:txBody>
      <dsp:txXfrm>
        <a:off x="411480" y="7140"/>
        <a:ext cx="5760720" cy="472320"/>
      </dsp:txXfrm>
    </dsp:sp>
    <dsp:sp modelId="{B4A5F6AF-1A08-4FFF-8426-C9769F553E67}">
      <dsp:nvSpPr>
        <dsp:cNvPr id="0" name=""/>
        <dsp:cNvSpPr/>
      </dsp:nvSpPr>
      <dsp:spPr>
        <a:xfrm>
          <a:off x="0" y="3388260"/>
          <a:ext cx="8229600" cy="2167200"/>
        </a:xfrm>
        <a:prstGeom prst="rect">
          <a:avLst/>
        </a:prstGeom>
        <a:solidFill>
          <a:schemeClr val="lt1">
            <a:alpha val="90000"/>
            <a:hueOff val="0"/>
            <a:satOff val="0"/>
            <a:lumOff val="0"/>
            <a:alphaOff val="0"/>
          </a:schemeClr>
        </a:solidFill>
        <a:ln w="1905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pitchFamily="34" charset="0"/>
              <a:cs typeface="Arial" pitchFamily="34" charset="0"/>
            </a:rPr>
            <a:t>Modulates expression and activity of macrophages and lymphocytes</a:t>
          </a:r>
          <a:endParaRPr lang="en-US" sz="2400"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n-US" sz="2400" kern="1200" dirty="0" smtClean="0">
              <a:latin typeface="Arial" pitchFamily="34" charset="0"/>
              <a:cs typeface="Arial" pitchFamily="34" charset="0"/>
            </a:rPr>
            <a:t>Down-regulates pro-inflammatory cytokines thereby protecting against cytokine-induced </a:t>
          </a:r>
          <a:r>
            <a:rPr lang="el-GR" sz="2400" kern="1200" dirty="0" smtClean="0">
              <a:latin typeface="Arial" pitchFamily="34" charset="0"/>
              <a:cs typeface="Arial" pitchFamily="34" charset="0"/>
            </a:rPr>
            <a:t>β</a:t>
          </a:r>
          <a:r>
            <a:rPr lang="en-US" sz="2400" kern="1200" dirty="0" smtClean="0">
              <a:latin typeface="Arial" pitchFamily="34" charset="0"/>
              <a:cs typeface="Arial" pitchFamily="34" charset="0"/>
            </a:rPr>
            <a:t> cell destruction and death</a:t>
          </a:r>
          <a:endParaRPr lang="en-US" sz="2400" kern="1200" dirty="0">
            <a:latin typeface="Arial" pitchFamily="34" charset="0"/>
            <a:cs typeface="Arial" pitchFamily="34" charset="0"/>
          </a:endParaRPr>
        </a:p>
      </dsp:txBody>
      <dsp:txXfrm>
        <a:off x="0" y="3388260"/>
        <a:ext cx="8229600" cy="2167200"/>
      </dsp:txXfrm>
    </dsp:sp>
    <dsp:sp modelId="{DC6BCA33-D779-419A-BAA9-3A72E4D03A10}">
      <dsp:nvSpPr>
        <dsp:cNvPr id="0" name=""/>
        <dsp:cNvSpPr/>
      </dsp:nvSpPr>
      <dsp:spPr>
        <a:xfrm>
          <a:off x="411480" y="3152100"/>
          <a:ext cx="5760720" cy="472320"/>
        </a:xfrm>
        <a:prstGeom prst="roundRect">
          <a:avLst/>
        </a:prstGeom>
        <a:solidFill>
          <a:schemeClr val="accent2">
            <a:hueOff val="4681519"/>
            <a:satOff val="-5839"/>
            <a:lumOff val="13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600200">
            <a:lnSpc>
              <a:spcPct val="90000"/>
            </a:lnSpc>
            <a:spcBef>
              <a:spcPct val="0"/>
            </a:spcBef>
            <a:spcAft>
              <a:spcPct val="35000"/>
            </a:spcAft>
          </a:pPr>
          <a:r>
            <a:rPr lang="en-US" sz="3600" b="1" kern="1200" dirty="0" smtClean="0"/>
            <a:t>TYPE 1 DM</a:t>
          </a:r>
          <a:endParaRPr lang="en-US" sz="3600" b="1" kern="1200" dirty="0"/>
        </a:p>
      </dsp:txBody>
      <dsp:txXfrm>
        <a:off x="411480" y="3152100"/>
        <a:ext cx="5760720" cy="4723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25C8AC-EEEC-4AE3-A40A-14565D455098}">
      <dsp:nvSpPr>
        <dsp:cNvPr id="0" name=""/>
        <dsp:cNvSpPr/>
      </dsp:nvSpPr>
      <dsp:spPr>
        <a:xfrm>
          <a:off x="0" y="0"/>
          <a:ext cx="6864858" cy="92811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err="1" smtClean="0">
              <a:latin typeface="Arial" pitchFamily="34" charset="0"/>
              <a:cs typeface="Arial" pitchFamily="34" charset="0"/>
            </a:rPr>
            <a:t>Hypovitaminosis</a:t>
          </a:r>
          <a:r>
            <a:rPr lang="en-US" sz="2400" kern="1200" dirty="0" smtClean="0">
              <a:latin typeface="Arial" pitchFamily="34" charset="0"/>
              <a:cs typeface="Arial" pitchFamily="34" charset="0"/>
            </a:rPr>
            <a:t> – a global pandemic &amp; an independent cardiovascular risk factor</a:t>
          </a:r>
          <a:endParaRPr lang="en-US" sz="2400" kern="1200" dirty="0">
            <a:latin typeface="Arial" pitchFamily="34" charset="0"/>
            <a:cs typeface="Arial" pitchFamily="34" charset="0"/>
          </a:endParaRPr>
        </a:p>
      </dsp:txBody>
      <dsp:txXfrm>
        <a:off x="0" y="0"/>
        <a:ext cx="5809126" cy="928116"/>
      </dsp:txXfrm>
    </dsp:sp>
    <dsp:sp modelId="{E6DEAC5D-7C9B-4AA3-8504-C1E79E94C8DF}">
      <dsp:nvSpPr>
        <dsp:cNvPr id="0" name=""/>
        <dsp:cNvSpPr/>
      </dsp:nvSpPr>
      <dsp:spPr>
        <a:xfrm>
          <a:off x="512635" y="1057021"/>
          <a:ext cx="6864858" cy="92811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Arial" pitchFamily="34" charset="0"/>
              <a:cs typeface="Arial" pitchFamily="34" charset="0"/>
            </a:rPr>
            <a:t>Vitamin D supplementation – safe, easy, inexpensive</a:t>
          </a:r>
          <a:endParaRPr lang="en-US" sz="2400" kern="1200" dirty="0">
            <a:latin typeface="Arial" pitchFamily="34" charset="0"/>
            <a:cs typeface="Arial" pitchFamily="34" charset="0"/>
          </a:endParaRPr>
        </a:p>
      </dsp:txBody>
      <dsp:txXfrm>
        <a:off x="512635" y="1057021"/>
        <a:ext cx="5748947" cy="928116"/>
      </dsp:txXfrm>
    </dsp:sp>
    <dsp:sp modelId="{BF119114-693E-469A-B703-2D8C82EEA3F7}">
      <dsp:nvSpPr>
        <dsp:cNvPr id="0" name=""/>
        <dsp:cNvSpPr/>
      </dsp:nvSpPr>
      <dsp:spPr>
        <a:xfrm>
          <a:off x="1025270" y="2114042"/>
          <a:ext cx="6864858" cy="92811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Arial" pitchFamily="34" charset="0"/>
              <a:cs typeface="Arial" pitchFamily="34" charset="0"/>
            </a:rPr>
            <a:t>Optimal levels not adequately established </a:t>
          </a:r>
          <a:endParaRPr lang="en-US" sz="2400" kern="1200" dirty="0">
            <a:latin typeface="Arial" pitchFamily="34" charset="0"/>
            <a:cs typeface="Arial" pitchFamily="34" charset="0"/>
          </a:endParaRPr>
        </a:p>
      </dsp:txBody>
      <dsp:txXfrm>
        <a:off x="1025270" y="2114042"/>
        <a:ext cx="5748947" cy="928116"/>
      </dsp:txXfrm>
    </dsp:sp>
    <dsp:sp modelId="{40B5603E-C63A-4EE9-A5B1-10B70C34A9DB}">
      <dsp:nvSpPr>
        <dsp:cNvPr id="0" name=""/>
        <dsp:cNvSpPr/>
      </dsp:nvSpPr>
      <dsp:spPr>
        <a:xfrm>
          <a:off x="1537906" y="3171063"/>
          <a:ext cx="6864858" cy="92811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Arial" pitchFamily="34" charset="0"/>
              <a:cs typeface="Arial" pitchFamily="34" charset="0"/>
            </a:rPr>
            <a:t>Routine screening not recommended</a:t>
          </a:r>
          <a:endParaRPr lang="en-US" sz="2400" kern="1200" dirty="0">
            <a:latin typeface="Arial" pitchFamily="34" charset="0"/>
            <a:cs typeface="Arial" pitchFamily="34" charset="0"/>
          </a:endParaRPr>
        </a:p>
      </dsp:txBody>
      <dsp:txXfrm>
        <a:off x="1537906" y="3171063"/>
        <a:ext cx="5748947" cy="928116"/>
      </dsp:txXfrm>
    </dsp:sp>
    <dsp:sp modelId="{66004448-81F5-4975-9BF5-D52538CBA246}">
      <dsp:nvSpPr>
        <dsp:cNvPr id="0" name=""/>
        <dsp:cNvSpPr/>
      </dsp:nvSpPr>
      <dsp:spPr>
        <a:xfrm>
          <a:off x="2050541" y="4228084"/>
          <a:ext cx="6864858" cy="928116"/>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Arial" pitchFamily="34" charset="0"/>
              <a:cs typeface="Arial" pitchFamily="34" charset="0"/>
            </a:rPr>
            <a:t>Evidence falls short for recommending supplementation for CVD prevention</a:t>
          </a:r>
          <a:endParaRPr lang="en-US" sz="2400" kern="1200" dirty="0">
            <a:latin typeface="Arial" pitchFamily="34" charset="0"/>
            <a:cs typeface="Arial" pitchFamily="34" charset="0"/>
          </a:endParaRPr>
        </a:p>
      </dsp:txBody>
      <dsp:txXfrm>
        <a:off x="2050541" y="4228084"/>
        <a:ext cx="5748947" cy="928116"/>
      </dsp:txXfrm>
    </dsp:sp>
    <dsp:sp modelId="{FD65D7EB-077E-4A68-932F-3CA3AB9417CA}">
      <dsp:nvSpPr>
        <dsp:cNvPr id="0" name=""/>
        <dsp:cNvSpPr/>
      </dsp:nvSpPr>
      <dsp:spPr>
        <a:xfrm>
          <a:off x="6261582" y="678040"/>
          <a:ext cx="603275" cy="603275"/>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261582" y="678040"/>
        <a:ext cx="603275" cy="603275"/>
      </dsp:txXfrm>
    </dsp:sp>
    <dsp:sp modelId="{0C3808D2-0C7C-4EC5-8D9D-A81FD4FD2AD6}">
      <dsp:nvSpPr>
        <dsp:cNvPr id="0" name=""/>
        <dsp:cNvSpPr/>
      </dsp:nvSpPr>
      <dsp:spPr>
        <a:xfrm>
          <a:off x="6774218" y="1735061"/>
          <a:ext cx="603275" cy="603275"/>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6774218" y="1735061"/>
        <a:ext cx="603275" cy="603275"/>
      </dsp:txXfrm>
    </dsp:sp>
    <dsp:sp modelId="{A0D1C90B-B064-4CAF-8D0C-4C2848CA6450}">
      <dsp:nvSpPr>
        <dsp:cNvPr id="0" name=""/>
        <dsp:cNvSpPr/>
      </dsp:nvSpPr>
      <dsp:spPr>
        <a:xfrm>
          <a:off x="7286853" y="2776613"/>
          <a:ext cx="603275" cy="603275"/>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7286853" y="2776613"/>
        <a:ext cx="603275" cy="603275"/>
      </dsp:txXfrm>
    </dsp:sp>
    <dsp:sp modelId="{27B8EB07-F4D1-4CBA-AA2E-157C680E7B1E}">
      <dsp:nvSpPr>
        <dsp:cNvPr id="0" name=""/>
        <dsp:cNvSpPr/>
      </dsp:nvSpPr>
      <dsp:spPr>
        <a:xfrm>
          <a:off x="7799489" y="3843947"/>
          <a:ext cx="603275" cy="603275"/>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a:p>
      </dsp:txBody>
      <dsp:txXfrm>
        <a:off x="7799489" y="3843947"/>
        <a:ext cx="603275" cy="60327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04DA6-681C-439B-BACD-B6F76A6CF0E7}" type="datetimeFigureOut">
              <a:rPr lang="en-US" smtClean="0"/>
              <a:pPr/>
              <a:t>09/10/2014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A4B11-4244-4CE3-8971-FF39F697E0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40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41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42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IOM recommendations</a:t>
            </a:r>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538A4B11-4244-4CE3-8971-FF39F697E0AB}"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09/10/2014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09/10/2014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09/10/2014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09/10/2014</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09/10/2014</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09/10/2014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09/10/2014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09/10/2014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09/10/2014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2133600"/>
            <a:ext cx="6477000" cy="1828800"/>
          </a:xfrm>
        </p:spPr>
        <p:txBody>
          <a:bodyPr/>
          <a:lstStyle/>
          <a:p>
            <a:pPr algn="ctr"/>
            <a:r>
              <a:rPr lang="en-US" b="1" dirty="0" smtClean="0">
                <a:solidFill>
                  <a:srgbClr val="FFFF00"/>
                </a:solidFill>
                <a:latin typeface="Calibri" pitchFamily="34" charset="0"/>
              </a:rPr>
              <a:t>VITAMIN D &amp; CARDIOVASCULAR HEALTH</a:t>
            </a:r>
            <a:endParaRPr lang="en-US" b="1" dirty="0">
              <a:solidFill>
                <a:srgbClr val="FFFF00"/>
              </a:solidFill>
              <a:latin typeface="Calibri" pitchFamily="34" charset="0"/>
            </a:endParaRPr>
          </a:p>
        </p:txBody>
      </p:sp>
      <p:sp>
        <p:nvSpPr>
          <p:cNvPr id="3" name="Subtitle 2"/>
          <p:cNvSpPr>
            <a:spLocks noGrp="1"/>
          </p:cNvSpPr>
          <p:nvPr>
            <p:ph type="subTitle" idx="1"/>
          </p:nvPr>
        </p:nvSpPr>
        <p:spPr/>
        <p:txBody>
          <a:bodyPr>
            <a:normAutofit fontScale="77500" lnSpcReduction="20000"/>
          </a:bodyPr>
          <a:lstStyle/>
          <a:p>
            <a:r>
              <a:rPr lang="en-US" b="1" dirty="0" smtClean="0"/>
              <a:t>Dr. </a:t>
            </a:r>
            <a:r>
              <a:rPr lang="en-US" b="1" dirty="0" err="1" smtClean="0"/>
              <a:t>Subarna</a:t>
            </a:r>
            <a:r>
              <a:rPr lang="en-US" b="1" dirty="0" smtClean="0"/>
              <a:t> </a:t>
            </a:r>
            <a:r>
              <a:rPr lang="en-US" b="1" dirty="0" err="1" smtClean="0"/>
              <a:t>Mitra</a:t>
            </a:r>
            <a:r>
              <a:rPr lang="en-US" b="1" dirty="0" smtClean="0"/>
              <a:t>, </a:t>
            </a:r>
            <a:r>
              <a:rPr lang="en-US" b="1" dirty="0" smtClean="0"/>
              <a:t>MD, Obstetrics &amp; </a:t>
            </a:r>
            <a:r>
              <a:rPr lang="en-US" b="1" dirty="0" err="1" smtClean="0"/>
              <a:t>Gynaecology</a:t>
            </a:r>
            <a:endParaRPr lang="en-US" b="1" dirty="0" smtClean="0"/>
          </a:p>
          <a:p>
            <a:r>
              <a:rPr lang="en-US" b="1" dirty="0" smtClean="0"/>
              <a:t>Senior Resident, All India Institute of Medical Sciences, India</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t="8107"/>
          <a:stretch>
            <a:fillRect/>
          </a:stretch>
        </p:blipFill>
        <p:spPr bwMode="auto">
          <a:xfrm>
            <a:off x="1786505" y="947057"/>
            <a:ext cx="5452495" cy="5682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0" y="228600"/>
            <a:ext cx="9144000" cy="707886"/>
          </a:xfrm>
          <a:prstGeom prst="rect">
            <a:avLst/>
          </a:prstGeom>
          <a:noFill/>
        </p:spPr>
        <p:txBody>
          <a:bodyPr wrap="square" rtlCol="0">
            <a:spAutoFit/>
          </a:bodyPr>
          <a:lstStyle/>
          <a:p>
            <a:pPr algn="ctr"/>
            <a:r>
              <a:rPr lang="en-US" sz="4000" b="1" dirty="0" smtClean="0">
                <a:solidFill>
                  <a:srgbClr val="FFFF00"/>
                </a:solidFill>
              </a:rPr>
              <a:t>VITAMIN D RECEPTOR - UBIQUITOUS</a:t>
            </a:r>
            <a:endParaRPr lang="en-US" sz="4000" b="1" dirty="0">
              <a:solidFill>
                <a:srgbClr val="FFFF00"/>
              </a:solidFill>
            </a:endParaRPr>
          </a:p>
        </p:txBody>
      </p:sp>
      <p:pic>
        <p:nvPicPr>
          <p:cNvPr id="5" name="Picture 2"/>
          <p:cNvPicPr>
            <a:picLocks noChangeAspect="1" noChangeArrowheads="1"/>
          </p:cNvPicPr>
          <p:nvPr/>
        </p:nvPicPr>
        <p:blipFill>
          <a:blip r:embed="rId3" cstate="print"/>
          <a:srcRect/>
          <a:stretch>
            <a:fillRect/>
          </a:stretch>
        </p:blipFill>
        <p:spPr bwMode="auto">
          <a:xfrm>
            <a:off x="1143000" y="914400"/>
            <a:ext cx="6705600" cy="5715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0" y="228600"/>
            <a:ext cx="9144000" cy="646331"/>
          </a:xfrm>
          <a:prstGeom prst="rect">
            <a:avLst/>
          </a:prstGeom>
          <a:noFill/>
        </p:spPr>
        <p:txBody>
          <a:bodyPr wrap="square" rtlCol="0">
            <a:spAutoFit/>
          </a:bodyPr>
          <a:lstStyle/>
          <a:p>
            <a:pPr algn="ctr"/>
            <a:r>
              <a:rPr lang="en-US" sz="3600" b="1" dirty="0" smtClean="0">
                <a:solidFill>
                  <a:srgbClr val="FFFF00"/>
                </a:solidFill>
                <a:latin typeface="Calibri" pitchFamily="34" charset="0"/>
              </a:rPr>
              <a:t>NOVEL PLEIOTROPIC NON-SKELETAL EFFECTS</a:t>
            </a:r>
            <a:endParaRPr lang="en-US" sz="3600" b="1" dirty="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strVal val="#ppt_w+.3"/>
                                          </p:val>
                                        </p:tav>
                                        <p:tav tm="100000">
                                          <p:val>
                                            <p:strVal val="#ppt_w"/>
                                          </p:val>
                                        </p:tav>
                                      </p:tavLst>
                                    </p:anim>
                                    <p:anim calcmode="lin" valueType="num">
                                      <p:cBhvr>
                                        <p:cTn id="11" dur="1000" fill="hold"/>
                                        <p:tgtEl>
                                          <p:spTgt spid="4"/>
                                        </p:tgtEl>
                                        <p:attrNameLst>
                                          <p:attrName>ppt_h</p:attrName>
                                        </p:attrNameLst>
                                      </p:cBhvr>
                                      <p:tavLst>
                                        <p:tav tm="0">
                                          <p:val>
                                            <p:strVal val="#ppt_h"/>
                                          </p:val>
                                        </p:tav>
                                        <p:tav tm="100000">
                                          <p:val>
                                            <p:strVal val="#ppt_h"/>
                                          </p:val>
                                        </p:tav>
                                      </p:tavLst>
                                    </p:anim>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grpId="1" nodeType="clickEffect">
                                  <p:stCondLst>
                                    <p:cond delay="0"/>
                                  </p:stCondLst>
                                  <p:childTnLst>
                                    <p:anim calcmode="lin" valueType="num">
                                      <p:cBhvr>
                                        <p:cTn id="16" dur="500"/>
                                        <p:tgtEl>
                                          <p:spTgt spid="4"/>
                                        </p:tgtEl>
                                        <p:attrNameLst>
                                          <p:attrName>ppt_w</p:attrName>
                                        </p:attrNameLst>
                                      </p:cBhvr>
                                      <p:tavLst>
                                        <p:tav tm="0">
                                          <p:val>
                                            <p:strVal val="ppt_w"/>
                                          </p:val>
                                        </p:tav>
                                        <p:tav tm="100000">
                                          <p:val>
                                            <p:fltVal val="0"/>
                                          </p:val>
                                        </p:tav>
                                      </p:tavLst>
                                    </p:anim>
                                    <p:anim calcmode="lin" valueType="num">
                                      <p:cBhvr>
                                        <p:cTn id="17" dur="500"/>
                                        <p:tgtEl>
                                          <p:spTgt spid="4"/>
                                        </p:tgtEl>
                                        <p:attrNameLst>
                                          <p:attrName>ppt_h</p:attrName>
                                        </p:attrNameLst>
                                      </p:cBhvr>
                                      <p:tavLst>
                                        <p:tav tm="0">
                                          <p:val>
                                            <p:strVal val="ppt_h"/>
                                          </p:val>
                                        </p:tav>
                                        <p:tav tm="100000">
                                          <p:val>
                                            <p:strVal val="ppt_h"/>
                                          </p:val>
                                        </p:tav>
                                      </p:tavLst>
                                    </p:anim>
                                    <p:set>
                                      <p:cBhvr>
                                        <p:cTn id="18" dur="1" fill="hold">
                                          <p:stCondLst>
                                            <p:cond delay="499"/>
                                          </p:stCondLst>
                                        </p:cTn>
                                        <p:tgtEl>
                                          <p:spTgt spid="4"/>
                                        </p:tgtEl>
                                        <p:attrNameLst>
                                          <p:attrName>style.visibility</p:attrName>
                                        </p:attrNameLst>
                                      </p:cBhvr>
                                      <p:to>
                                        <p:strVal val="hidden"/>
                                      </p:to>
                                    </p:set>
                                  </p:childTnLst>
                                </p:cTn>
                              </p:par>
                              <p:par>
                                <p:cTn id="19" presetID="2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edg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lide(fromBottom)">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Vitamin D &amp; cardiovascular diseases </a:t>
            </a:r>
            <a:endParaRPr lang="en-US" b="1" dirty="0">
              <a:solidFill>
                <a:srgbClr val="FFFF00"/>
              </a:solidFill>
            </a:endParaRPr>
          </a:p>
        </p:txBody>
      </p:sp>
      <p:sp>
        <p:nvSpPr>
          <p:cNvPr id="3" name="Text Placeholder 2"/>
          <p:cNvSpPr>
            <a:spLocks noGrp="1"/>
          </p:cNvSpPr>
          <p:nvPr>
            <p:ph type="body" idx="1"/>
          </p:nvPr>
        </p:nvSpPr>
        <p:spPr>
          <a:xfrm>
            <a:off x="152400" y="2743200"/>
            <a:ext cx="8915400" cy="1673225"/>
          </a:xfrm>
        </p:spPr>
        <p:txBody>
          <a:bodyPr>
            <a:normAutofit/>
          </a:bodyPr>
          <a:lstStyle/>
          <a:p>
            <a:r>
              <a:rPr lang="en-US" sz="3400" b="1" dirty="0" smtClean="0">
                <a:latin typeface="Calibri" pitchFamily="34" charset="0"/>
              </a:rPr>
              <a:t>An under-appreciated or over-hyped risk factor?</a:t>
            </a:r>
            <a:endParaRPr lang="en-US" sz="3400" b="1"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FFFF00"/>
                </a:solidFill>
              </a:rPr>
              <a:t>VITAMIN D &amp; CVS HEALTH</a:t>
            </a:r>
            <a:endParaRPr lang="en-US" b="1" dirty="0">
              <a:solidFill>
                <a:srgbClr val="FFFF00"/>
              </a:solidFill>
            </a:endParaRPr>
          </a:p>
        </p:txBody>
      </p:sp>
      <p:sp>
        <p:nvSpPr>
          <p:cNvPr id="3" name="Content Placeholder 2"/>
          <p:cNvSpPr>
            <a:spLocks noGrp="1"/>
          </p:cNvSpPr>
          <p:nvPr>
            <p:ph sz="quarter" idx="1"/>
          </p:nvPr>
        </p:nvSpPr>
        <p:spPr>
          <a:xfrm>
            <a:off x="612648" y="1600200"/>
            <a:ext cx="8153400" cy="5029200"/>
          </a:xfrm>
        </p:spPr>
        <p:txBody>
          <a:bodyPr>
            <a:normAutofit fontScale="92500" lnSpcReduction="20000"/>
          </a:bodyPr>
          <a:lstStyle/>
          <a:p>
            <a:r>
              <a:rPr lang="en-US" dirty="0" smtClean="0">
                <a:latin typeface="Arial" pitchFamily="34" charset="0"/>
                <a:cs typeface="Arial" pitchFamily="34" charset="0"/>
              </a:rPr>
              <a:t>Vitamin D deficiency seems to predispose to cardiovascular risk factors like hypertension, DM, metabolic syndrome, left ventricular hypertrophy, chronic vascular inflammation and calcification.</a:t>
            </a:r>
            <a:r>
              <a:rPr lang="en-US" baseline="30000" dirty="0" smtClean="0">
                <a:latin typeface="Arial" pitchFamily="34" charset="0"/>
                <a:cs typeface="Arial" pitchFamily="34" charset="0"/>
              </a:rPr>
              <a:t>1,2</a:t>
            </a:r>
          </a:p>
          <a:p>
            <a:r>
              <a:rPr lang="en-US" dirty="0" smtClean="0">
                <a:latin typeface="Arial" pitchFamily="34" charset="0"/>
                <a:cs typeface="Arial" pitchFamily="34" charset="0"/>
              </a:rPr>
              <a:t>Epidemiologic studies have linked vitamin D deficiency with increased risk of major adverse CV events like CAD, MI, CHF, stroke and total mortality.</a:t>
            </a:r>
            <a:r>
              <a:rPr lang="en-US" baseline="30000" dirty="0" smtClean="0">
                <a:latin typeface="Arial" pitchFamily="34" charset="0"/>
                <a:cs typeface="Arial" pitchFamily="34" charset="0"/>
              </a:rPr>
              <a:t>3,4</a:t>
            </a:r>
          </a:p>
          <a:p>
            <a:endParaRPr lang="en-US" sz="1400" dirty="0" smtClean="0">
              <a:latin typeface="Arial" pitchFamily="34" charset="0"/>
              <a:cs typeface="Arial" pitchFamily="34" charset="0"/>
            </a:endParaRPr>
          </a:p>
          <a:p>
            <a:pPr>
              <a:buNone/>
            </a:pPr>
            <a:r>
              <a:rPr lang="en-US" sz="1400" dirty="0" smtClean="0">
                <a:latin typeface="Arial" pitchFamily="34" charset="0"/>
                <a:cs typeface="Arial" pitchFamily="34" charset="0"/>
              </a:rPr>
              <a:t>	</a:t>
            </a:r>
          </a:p>
          <a:p>
            <a:pPr>
              <a:buNone/>
            </a:pPr>
            <a:r>
              <a:rPr lang="en-US" sz="1400" dirty="0" smtClean="0">
                <a:latin typeface="Arial" pitchFamily="34" charset="0"/>
                <a:cs typeface="Arial" pitchFamily="34" charset="0"/>
              </a:rPr>
              <a:t>	</a:t>
            </a:r>
            <a:r>
              <a:rPr lang="en-US" sz="1300" dirty="0" smtClean="0">
                <a:latin typeface="Arial" pitchFamily="34" charset="0"/>
                <a:cs typeface="Arial" pitchFamily="34" charset="0"/>
              </a:rPr>
              <a:t>1. </a:t>
            </a:r>
            <a:r>
              <a:rPr lang="en-US" sz="1300" dirty="0" err="1" smtClean="0">
                <a:latin typeface="Arial" pitchFamily="34" charset="0"/>
                <a:cs typeface="Arial" pitchFamily="34" charset="0"/>
              </a:rPr>
              <a:t>Holick</a:t>
            </a:r>
            <a:r>
              <a:rPr lang="en-US" sz="1300" dirty="0" smtClean="0">
                <a:latin typeface="Arial" pitchFamily="34" charset="0"/>
                <a:cs typeface="Arial" pitchFamily="34" charset="0"/>
              </a:rPr>
              <a:t> MF. Vitamin D deficiency. N </a:t>
            </a:r>
            <a:r>
              <a:rPr lang="en-US" sz="1300" dirty="0" err="1" smtClean="0">
                <a:latin typeface="Arial" pitchFamily="34" charset="0"/>
                <a:cs typeface="Arial" pitchFamily="34" charset="0"/>
              </a:rPr>
              <a:t>Engl</a:t>
            </a:r>
            <a:r>
              <a:rPr lang="en-US" sz="1300" dirty="0" smtClean="0">
                <a:latin typeface="Arial" pitchFamily="34" charset="0"/>
                <a:cs typeface="Arial" pitchFamily="34" charset="0"/>
              </a:rPr>
              <a:t> J Med 2007;357:266–81.</a:t>
            </a:r>
          </a:p>
          <a:p>
            <a:pPr>
              <a:buNone/>
            </a:pPr>
            <a:r>
              <a:rPr lang="en-US" sz="1300" dirty="0" smtClean="0">
                <a:latin typeface="Arial" pitchFamily="34" charset="0"/>
                <a:cs typeface="Arial" pitchFamily="34" charset="0"/>
              </a:rPr>
              <a:t>	2. </a:t>
            </a:r>
            <a:r>
              <a:rPr lang="en-US" sz="1300" dirty="0" err="1" smtClean="0">
                <a:latin typeface="Arial" pitchFamily="34" charset="0"/>
                <a:cs typeface="Arial" pitchFamily="34" charset="0"/>
              </a:rPr>
              <a:t>Zittermann</a:t>
            </a:r>
            <a:r>
              <a:rPr lang="en-US" sz="1300" dirty="0" smtClean="0">
                <a:latin typeface="Arial" pitchFamily="34" charset="0"/>
                <a:cs typeface="Arial" pitchFamily="34" charset="0"/>
              </a:rPr>
              <a:t> A. Vitamin D and disease prevention with special reference to cardiovascular disease. </a:t>
            </a:r>
            <a:r>
              <a:rPr lang="en-US" sz="1300" dirty="0" err="1" smtClean="0">
                <a:latin typeface="Arial" pitchFamily="34" charset="0"/>
                <a:cs typeface="Arial" pitchFamily="34" charset="0"/>
              </a:rPr>
              <a:t>Prog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Biophys</a:t>
            </a:r>
            <a:r>
              <a:rPr lang="en-US" sz="1300" dirty="0" smtClean="0">
                <a:latin typeface="Arial" pitchFamily="34" charset="0"/>
                <a:cs typeface="Arial" pitchFamily="34" charset="0"/>
              </a:rPr>
              <a:t> Mol </a:t>
            </a:r>
            <a:r>
              <a:rPr lang="en-US" sz="1300" dirty="0" err="1" smtClean="0">
                <a:latin typeface="Arial" pitchFamily="34" charset="0"/>
                <a:cs typeface="Arial" pitchFamily="34" charset="0"/>
              </a:rPr>
              <a:t>Biol</a:t>
            </a:r>
            <a:r>
              <a:rPr lang="en-US" sz="1300" dirty="0" smtClean="0">
                <a:latin typeface="Arial" pitchFamily="34" charset="0"/>
                <a:cs typeface="Arial" pitchFamily="34" charset="0"/>
              </a:rPr>
              <a:t> 2006;92:39–48.</a:t>
            </a:r>
          </a:p>
          <a:p>
            <a:pPr>
              <a:buNone/>
            </a:pPr>
            <a:r>
              <a:rPr lang="en-US" sz="1300" dirty="0" smtClean="0">
                <a:latin typeface="Arial" pitchFamily="34" charset="0"/>
                <a:cs typeface="Arial" pitchFamily="34" charset="0"/>
              </a:rPr>
              <a:t>	3. Wang TJ, </a:t>
            </a:r>
            <a:r>
              <a:rPr lang="en-US" sz="1300" dirty="0" err="1" smtClean="0">
                <a:latin typeface="Arial" pitchFamily="34" charset="0"/>
                <a:cs typeface="Arial" pitchFamily="34" charset="0"/>
              </a:rPr>
              <a:t>Pencina</a:t>
            </a:r>
            <a:r>
              <a:rPr lang="en-US" sz="1300" dirty="0" smtClean="0">
                <a:latin typeface="Arial" pitchFamily="34" charset="0"/>
                <a:cs typeface="Arial" pitchFamily="34" charset="0"/>
              </a:rPr>
              <a:t> MJ, Booth SL, et al. Vitamin D deficiency and risk of cardiovascular disease. Circulation 2008;117:503–11.</a:t>
            </a:r>
          </a:p>
          <a:p>
            <a:pPr>
              <a:buNone/>
            </a:pPr>
            <a:r>
              <a:rPr lang="en-US" sz="1300" dirty="0" smtClean="0">
                <a:latin typeface="Arial" pitchFamily="34" charset="0"/>
                <a:cs typeface="Arial" pitchFamily="34" charset="0"/>
              </a:rPr>
              <a:t>	4. Anderson  J.L., May  H.T., Horne  </a:t>
            </a:r>
            <a:r>
              <a:rPr lang="en-US" sz="1300" dirty="0" err="1" smtClean="0">
                <a:latin typeface="Arial" pitchFamily="34" charset="0"/>
                <a:cs typeface="Arial" pitchFamily="34" charset="0"/>
              </a:rPr>
              <a:t>B.D.;Intermountain</a:t>
            </a:r>
            <a:r>
              <a:rPr lang="en-US" sz="1300" dirty="0" smtClean="0">
                <a:latin typeface="Arial" pitchFamily="34" charset="0"/>
                <a:cs typeface="Arial" pitchFamily="34" charset="0"/>
              </a:rPr>
              <a:t> Heart Collaborative (IHC) Study Group Relation of vitamin D deficiency to cardiovascular risk factors, disease status, and incident events in a general healthcare population. </a:t>
            </a:r>
            <a:r>
              <a:rPr lang="en-US" sz="1300" i="1" dirty="0" smtClean="0">
                <a:latin typeface="Arial" pitchFamily="34" charset="0"/>
                <a:cs typeface="Arial" pitchFamily="34" charset="0"/>
              </a:rPr>
              <a:t>Am J </a:t>
            </a:r>
            <a:r>
              <a:rPr lang="en-US" sz="1300" i="1" dirty="0" err="1" smtClean="0">
                <a:latin typeface="Arial" pitchFamily="34" charset="0"/>
                <a:cs typeface="Arial" pitchFamily="34" charset="0"/>
              </a:rPr>
              <a:t>Cardiol</a:t>
            </a:r>
            <a:r>
              <a:rPr lang="en-US" sz="1300" dirty="0" smtClean="0">
                <a:latin typeface="Arial" pitchFamily="34" charset="0"/>
                <a:cs typeface="Arial" pitchFamily="34" charset="0"/>
              </a:rPr>
              <a:t>. 106 2010:963-968.</a:t>
            </a:r>
          </a:p>
          <a:p>
            <a:pPr>
              <a:buNone/>
            </a:pPr>
            <a:endParaRPr lang="en-US" sz="1400"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t>
            </a:r>
            <a:r>
              <a:rPr lang="en-US" b="1" dirty="0" smtClean="0">
                <a:solidFill>
                  <a:srgbClr val="FFFF00"/>
                </a:solidFill>
              </a:rPr>
              <a:t>ASSOCIATION BETWEEN VITAMIN D &amp; CORONARY ARTERY DISEASE</a:t>
            </a:r>
            <a:endParaRPr lang="en-US" b="1" dirty="0">
              <a:solidFill>
                <a:srgbClr val="FFFF00"/>
              </a:solidFill>
            </a:endParaRPr>
          </a:p>
        </p:txBody>
      </p:sp>
      <p:sp>
        <p:nvSpPr>
          <p:cNvPr id="3" name="Content Placeholder 2"/>
          <p:cNvSpPr>
            <a:spLocks noGrp="1"/>
          </p:cNvSpPr>
          <p:nvPr>
            <p:ph sz="quarter" idx="1"/>
          </p:nvPr>
        </p:nvSpPr>
        <p:spPr>
          <a:xfrm>
            <a:off x="228600" y="1600200"/>
            <a:ext cx="8686800" cy="5257800"/>
          </a:xfrm>
        </p:spPr>
        <p:txBody>
          <a:bodyPr>
            <a:normAutofit fontScale="25000" lnSpcReduction="20000"/>
          </a:bodyPr>
          <a:lstStyle/>
          <a:p>
            <a:pPr>
              <a:lnSpc>
                <a:spcPct val="120000"/>
              </a:lnSpc>
            </a:pPr>
            <a:r>
              <a:rPr lang="en-US" sz="9600" dirty="0" smtClean="0">
                <a:latin typeface="Arial" pitchFamily="34" charset="0"/>
                <a:cs typeface="Arial" pitchFamily="34" charset="0"/>
              </a:rPr>
              <a:t>Inverse association between serum 25(OH)D levels and risk of AMI or coronary artery </a:t>
            </a:r>
            <a:r>
              <a:rPr lang="en-US" sz="9600" dirty="0" err="1" smtClean="0">
                <a:latin typeface="Arial" pitchFamily="34" charset="0"/>
                <a:cs typeface="Arial" pitchFamily="34" charset="0"/>
              </a:rPr>
              <a:t>stenosis</a:t>
            </a:r>
            <a:r>
              <a:rPr lang="en-US" sz="9600" dirty="0" smtClean="0">
                <a:latin typeface="Arial" pitchFamily="34" charset="0"/>
                <a:cs typeface="Arial" pitchFamily="34" charset="0"/>
              </a:rPr>
              <a:t>, attributable to inverse relationship with MMP-9, a marker for myocardial remodeling after AMI. </a:t>
            </a:r>
          </a:p>
          <a:p>
            <a:pPr>
              <a:buNone/>
            </a:pPr>
            <a:r>
              <a:rPr lang="en-US" sz="4800" dirty="0" smtClean="0">
                <a:latin typeface="Arial" pitchFamily="34" charset="0"/>
                <a:cs typeface="Arial" pitchFamily="34" charset="0"/>
              </a:rPr>
              <a:t>	</a:t>
            </a:r>
            <a:r>
              <a:rPr lang="en-US" sz="4400" dirty="0" smtClean="0">
                <a:latin typeface="Arial" pitchFamily="34" charset="0"/>
                <a:cs typeface="Arial" pitchFamily="34" charset="0"/>
              </a:rPr>
              <a:t>Karakas, M.; </a:t>
            </a:r>
            <a:r>
              <a:rPr lang="en-US" sz="4400" dirty="0" err="1" smtClean="0">
                <a:latin typeface="Arial" pitchFamily="34" charset="0"/>
                <a:cs typeface="Arial" pitchFamily="34" charset="0"/>
              </a:rPr>
              <a:t>Thorand</a:t>
            </a:r>
            <a:r>
              <a:rPr lang="en-US" sz="4400" dirty="0" smtClean="0">
                <a:latin typeface="Arial" pitchFamily="34" charset="0"/>
                <a:cs typeface="Arial" pitchFamily="34" charset="0"/>
              </a:rPr>
              <a:t>, B.; </a:t>
            </a:r>
            <a:r>
              <a:rPr lang="en-US" sz="4400" dirty="0" err="1" smtClean="0">
                <a:latin typeface="Arial" pitchFamily="34" charset="0"/>
                <a:cs typeface="Arial" pitchFamily="34" charset="0"/>
              </a:rPr>
              <a:t>Zierer</a:t>
            </a:r>
            <a:r>
              <a:rPr lang="en-US" sz="4400" dirty="0" smtClean="0">
                <a:latin typeface="Arial" pitchFamily="34" charset="0"/>
                <a:cs typeface="Arial" pitchFamily="34" charset="0"/>
              </a:rPr>
              <a:t>, A.; </a:t>
            </a:r>
            <a:r>
              <a:rPr lang="en-US" sz="4400" dirty="0" err="1" smtClean="0">
                <a:latin typeface="Arial" pitchFamily="34" charset="0"/>
                <a:cs typeface="Arial" pitchFamily="34" charset="0"/>
              </a:rPr>
              <a:t>Huth</a:t>
            </a:r>
            <a:r>
              <a:rPr lang="en-US" sz="4400" dirty="0" smtClean="0">
                <a:latin typeface="Arial" pitchFamily="34" charset="0"/>
                <a:cs typeface="Arial" pitchFamily="34" charset="0"/>
              </a:rPr>
              <a:t>, C.; </a:t>
            </a:r>
            <a:r>
              <a:rPr lang="en-US" sz="4400" dirty="0" err="1" smtClean="0">
                <a:latin typeface="Arial" pitchFamily="34" charset="0"/>
                <a:cs typeface="Arial" pitchFamily="34" charset="0"/>
              </a:rPr>
              <a:t>Meisinger</a:t>
            </a:r>
            <a:r>
              <a:rPr lang="en-US" sz="4400" dirty="0" smtClean="0">
                <a:latin typeface="Arial" pitchFamily="34" charset="0"/>
                <a:cs typeface="Arial" pitchFamily="34" charset="0"/>
              </a:rPr>
              <a:t>, C.; </a:t>
            </a:r>
            <a:r>
              <a:rPr lang="en-US" sz="4400" dirty="0" err="1" smtClean="0">
                <a:latin typeface="Arial" pitchFamily="34" charset="0"/>
                <a:cs typeface="Arial" pitchFamily="34" charset="0"/>
              </a:rPr>
              <a:t>Roden</a:t>
            </a:r>
            <a:r>
              <a:rPr lang="en-US" sz="4400" dirty="0" smtClean="0">
                <a:latin typeface="Arial" pitchFamily="34" charset="0"/>
                <a:cs typeface="Arial" pitchFamily="34" charset="0"/>
              </a:rPr>
              <a:t>, M.; </a:t>
            </a:r>
            <a:r>
              <a:rPr lang="en-US" sz="4400" dirty="0" err="1" smtClean="0">
                <a:latin typeface="Arial" pitchFamily="34" charset="0"/>
                <a:cs typeface="Arial" pitchFamily="34" charset="0"/>
              </a:rPr>
              <a:t>Rottbauer</a:t>
            </a:r>
            <a:r>
              <a:rPr lang="en-US" sz="4400" dirty="0" smtClean="0">
                <a:latin typeface="Arial" pitchFamily="34" charset="0"/>
                <a:cs typeface="Arial" pitchFamily="34" charset="0"/>
              </a:rPr>
              <a:t>, W.; Peters, A.; Koenig, W.; Herder, C. Low levels of serum 25-hydroxyvitamin D are associated with increased risk of myocardial infarction, especially in women: Results from the MONICA/KORA Augsburg case-cohort study. </a:t>
            </a:r>
            <a:r>
              <a:rPr lang="en-US" sz="4400" i="1" dirty="0" smtClean="0">
                <a:latin typeface="Arial" pitchFamily="34" charset="0"/>
                <a:cs typeface="Arial" pitchFamily="34" charset="0"/>
              </a:rPr>
              <a:t>J. </a:t>
            </a:r>
            <a:r>
              <a:rPr lang="en-US" sz="4400" i="1" dirty="0" err="1" smtClean="0">
                <a:latin typeface="Arial" pitchFamily="34" charset="0"/>
                <a:cs typeface="Arial" pitchFamily="34" charset="0"/>
              </a:rPr>
              <a:t>Clin</a:t>
            </a:r>
            <a:r>
              <a:rPr lang="en-US" sz="4400" i="1" dirty="0" smtClean="0">
                <a:latin typeface="Arial" pitchFamily="34" charset="0"/>
                <a:cs typeface="Arial" pitchFamily="34" charset="0"/>
              </a:rPr>
              <a:t>. </a:t>
            </a:r>
            <a:r>
              <a:rPr lang="en-US" sz="4400" i="1" dirty="0" err="1" smtClean="0">
                <a:latin typeface="Arial" pitchFamily="34" charset="0"/>
                <a:cs typeface="Arial" pitchFamily="34" charset="0"/>
              </a:rPr>
              <a:t>Endocrinol</a:t>
            </a:r>
            <a:r>
              <a:rPr lang="en-US" sz="4400" i="1" dirty="0" smtClean="0">
                <a:latin typeface="Arial" pitchFamily="34" charset="0"/>
                <a:cs typeface="Arial" pitchFamily="34" charset="0"/>
              </a:rPr>
              <a:t>. </a:t>
            </a:r>
            <a:r>
              <a:rPr lang="en-US" sz="4400" i="1" dirty="0" err="1" smtClean="0">
                <a:latin typeface="Arial" pitchFamily="34" charset="0"/>
                <a:cs typeface="Arial" pitchFamily="34" charset="0"/>
              </a:rPr>
              <a:t>Metab</a:t>
            </a:r>
            <a:r>
              <a:rPr lang="en-US" sz="4400" i="1" dirty="0" smtClean="0">
                <a:latin typeface="Arial" pitchFamily="34" charset="0"/>
                <a:cs typeface="Arial" pitchFamily="34" charset="0"/>
              </a:rPr>
              <a:t>. 2013, 98, 272–280. </a:t>
            </a:r>
          </a:p>
          <a:p>
            <a:pPr>
              <a:buNone/>
            </a:pP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Khalili</a:t>
            </a:r>
            <a:r>
              <a:rPr lang="en-US" sz="4400" dirty="0" smtClean="0">
                <a:latin typeface="Arial" pitchFamily="34" charset="0"/>
                <a:cs typeface="Arial" pitchFamily="34" charset="0"/>
              </a:rPr>
              <a:t>, H.; </a:t>
            </a:r>
            <a:r>
              <a:rPr lang="en-US" sz="4400" dirty="0" err="1" smtClean="0">
                <a:latin typeface="Arial" pitchFamily="34" charset="0"/>
                <a:cs typeface="Arial" pitchFamily="34" charset="0"/>
              </a:rPr>
              <a:t>Talasaz</a:t>
            </a:r>
            <a:r>
              <a:rPr lang="en-US" sz="4400" dirty="0" smtClean="0">
                <a:latin typeface="Arial" pitchFamily="34" charset="0"/>
                <a:cs typeface="Arial" pitchFamily="34" charset="0"/>
              </a:rPr>
              <a:t>, A.H.; </a:t>
            </a:r>
            <a:r>
              <a:rPr lang="en-US" sz="4400" dirty="0" err="1" smtClean="0">
                <a:latin typeface="Arial" pitchFamily="34" charset="0"/>
                <a:cs typeface="Arial" pitchFamily="34" charset="0"/>
              </a:rPr>
              <a:t>Salarifar</a:t>
            </a:r>
            <a:r>
              <a:rPr lang="en-US" sz="4400" dirty="0" smtClean="0">
                <a:latin typeface="Arial" pitchFamily="34" charset="0"/>
                <a:cs typeface="Arial" pitchFamily="34" charset="0"/>
              </a:rPr>
              <a:t>, M. Serum vitamin D concentration status and its correlation with early biomarkers of remodeling following acute myocardial infarction. </a:t>
            </a:r>
            <a:r>
              <a:rPr lang="en-US" sz="4400" i="1" dirty="0" err="1" smtClean="0">
                <a:latin typeface="Arial" pitchFamily="34" charset="0"/>
                <a:cs typeface="Arial" pitchFamily="34" charset="0"/>
              </a:rPr>
              <a:t>Clin</a:t>
            </a:r>
            <a:r>
              <a:rPr lang="en-US" sz="4400" i="1" dirty="0" smtClean="0">
                <a:latin typeface="Arial" pitchFamily="34" charset="0"/>
                <a:cs typeface="Arial" pitchFamily="34" charset="0"/>
              </a:rPr>
              <a:t>. Res. </a:t>
            </a:r>
            <a:r>
              <a:rPr lang="en-US" sz="4400" i="1" dirty="0" err="1" smtClean="0">
                <a:latin typeface="Arial" pitchFamily="34" charset="0"/>
                <a:cs typeface="Arial" pitchFamily="34" charset="0"/>
              </a:rPr>
              <a:t>Cardiol</a:t>
            </a:r>
            <a:r>
              <a:rPr lang="en-US" sz="4400" i="1" dirty="0" smtClean="0">
                <a:latin typeface="Arial" pitchFamily="34" charset="0"/>
                <a:cs typeface="Arial" pitchFamily="34" charset="0"/>
              </a:rPr>
              <a:t>. 2012, 101, 321–327. </a:t>
            </a:r>
            <a:endParaRPr lang="en-US" sz="4400" dirty="0" smtClean="0">
              <a:latin typeface="Arial" pitchFamily="34" charset="0"/>
              <a:cs typeface="Arial" pitchFamily="34" charset="0"/>
            </a:endParaRPr>
          </a:p>
          <a:p>
            <a:pPr>
              <a:buNone/>
            </a:pP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Scragg</a:t>
            </a:r>
            <a:r>
              <a:rPr lang="en-US" sz="4400" dirty="0" smtClean="0">
                <a:latin typeface="Arial" pitchFamily="34" charset="0"/>
                <a:cs typeface="Arial" pitchFamily="34" charset="0"/>
              </a:rPr>
              <a:t> R, Jackson R, </a:t>
            </a:r>
            <a:r>
              <a:rPr lang="en-US" sz="4400" dirty="0" err="1" smtClean="0">
                <a:latin typeface="Arial" pitchFamily="34" charset="0"/>
                <a:cs typeface="Arial" pitchFamily="34" charset="0"/>
              </a:rPr>
              <a:t>Holdaway</a:t>
            </a:r>
            <a:r>
              <a:rPr lang="en-US" sz="4400" dirty="0" smtClean="0">
                <a:latin typeface="Arial" pitchFamily="34" charset="0"/>
                <a:cs typeface="Arial" pitchFamily="34" charset="0"/>
              </a:rPr>
              <a:t> IM, Lim T, </a:t>
            </a:r>
            <a:r>
              <a:rPr lang="en-US" sz="4400" dirty="0" err="1" smtClean="0">
                <a:latin typeface="Arial" pitchFamily="34" charset="0"/>
                <a:cs typeface="Arial" pitchFamily="34" charset="0"/>
              </a:rPr>
              <a:t>Beaglehole</a:t>
            </a:r>
            <a:r>
              <a:rPr lang="en-US" sz="4400" dirty="0" smtClean="0">
                <a:latin typeface="Arial" pitchFamily="34" charset="0"/>
                <a:cs typeface="Arial" pitchFamily="34" charset="0"/>
              </a:rPr>
              <a:t> R. Myocardial infarction is inversely associated with plasma 25-hydroxyvitamin d3 levels: A community-based study. </a:t>
            </a:r>
            <a:r>
              <a:rPr lang="en-US" sz="4400" dirty="0" err="1" smtClean="0">
                <a:latin typeface="Arial" pitchFamily="34" charset="0"/>
                <a:cs typeface="Arial" pitchFamily="34" charset="0"/>
              </a:rPr>
              <a:t>Int</a:t>
            </a:r>
            <a:r>
              <a:rPr lang="en-US" sz="4400" dirty="0" smtClean="0">
                <a:latin typeface="Arial" pitchFamily="34" charset="0"/>
                <a:cs typeface="Arial" pitchFamily="34" charset="0"/>
              </a:rPr>
              <a:t> J </a:t>
            </a:r>
            <a:r>
              <a:rPr lang="en-US" sz="4400" dirty="0" err="1" smtClean="0">
                <a:latin typeface="Arial" pitchFamily="34" charset="0"/>
                <a:cs typeface="Arial" pitchFamily="34" charset="0"/>
              </a:rPr>
              <a:t>Epidemiol</a:t>
            </a:r>
            <a:r>
              <a:rPr lang="en-US" sz="4400" dirty="0" smtClean="0">
                <a:latin typeface="Arial" pitchFamily="34" charset="0"/>
                <a:cs typeface="Arial" pitchFamily="34" charset="0"/>
              </a:rPr>
              <a:t>. 1990;19:559–563.</a:t>
            </a:r>
          </a:p>
          <a:p>
            <a:pPr>
              <a:buNone/>
            </a:pPr>
            <a:r>
              <a:rPr lang="en-US" sz="4400" dirty="0" smtClean="0">
                <a:latin typeface="Arial" pitchFamily="34" charset="0"/>
                <a:cs typeface="Arial" pitchFamily="34" charset="0"/>
              </a:rPr>
              <a:t>	Lim S, Shin H, Kim MJ, </a:t>
            </a:r>
            <a:r>
              <a:rPr lang="en-US" sz="4400" dirty="0" err="1" smtClean="0">
                <a:latin typeface="Arial" pitchFamily="34" charset="0"/>
                <a:cs typeface="Arial" pitchFamily="34" charset="0"/>
              </a:rPr>
              <a:t>Ahn</a:t>
            </a:r>
            <a:r>
              <a:rPr lang="en-US" sz="4400" dirty="0" smtClean="0">
                <a:latin typeface="Arial" pitchFamily="34" charset="0"/>
                <a:cs typeface="Arial" pitchFamily="34" charset="0"/>
              </a:rPr>
              <a:t> HY, Kang SM, Yoon JW, </a:t>
            </a:r>
            <a:r>
              <a:rPr lang="en-US" sz="4400" dirty="0" err="1" smtClean="0">
                <a:latin typeface="Arial" pitchFamily="34" charset="0"/>
                <a:cs typeface="Arial" pitchFamily="34" charset="0"/>
              </a:rPr>
              <a:t>Choi</a:t>
            </a:r>
            <a:r>
              <a:rPr lang="en-US" sz="4400" dirty="0" smtClean="0">
                <a:latin typeface="Arial" pitchFamily="34" charset="0"/>
                <a:cs typeface="Arial" pitchFamily="34" charset="0"/>
              </a:rPr>
              <a:t> SH, Kim KW, Song JH, </a:t>
            </a:r>
            <a:r>
              <a:rPr lang="en-US" sz="4400" dirty="0" err="1" smtClean="0">
                <a:latin typeface="Arial" pitchFamily="34" charset="0"/>
                <a:cs typeface="Arial" pitchFamily="34" charset="0"/>
              </a:rPr>
              <a:t>Choi</a:t>
            </a:r>
            <a:r>
              <a:rPr lang="en-US" sz="4400" dirty="0" smtClean="0">
                <a:latin typeface="Arial" pitchFamily="34" charset="0"/>
                <a:cs typeface="Arial" pitchFamily="34" charset="0"/>
              </a:rPr>
              <a:t> SI, et al. Vitamin D inadequacy is associated with significant coronary artery </a:t>
            </a:r>
            <a:r>
              <a:rPr lang="en-US" sz="4400" dirty="0" err="1" smtClean="0">
                <a:latin typeface="Arial" pitchFamily="34" charset="0"/>
                <a:cs typeface="Arial" pitchFamily="34" charset="0"/>
              </a:rPr>
              <a:t>stenosis</a:t>
            </a:r>
            <a:r>
              <a:rPr lang="en-US" sz="4400" dirty="0" smtClean="0">
                <a:latin typeface="Arial" pitchFamily="34" charset="0"/>
                <a:cs typeface="Arial" pitchFamily="34" charset="0"/>
              </a:rPr>
              <a:t> in a community-based elderly </a:t>
            </a:r>
            <a:r>
              <a:rPr lang="en-US" sz="4400" dirty="0" err="1" smtClean="0">
                <a:latin typeface="Arial" pitchFamily="34" charset="0"/>
                <a:cs typeface="Arial" pitchFamily="34" charset="0"/>
              </a:rPr>
              <a:t>cohort:the</a:t>
            </a:r>
            <a:r>
              <a:rPr lang="en-US" sz="4400" dirty="0" smtClean="0">
                <a:latin typeface="Arial" pitchFamily="34" charset="0"/>
                <a:cs typeface="Arial" pitchFamily="34" charset="0"/>
              </a:rPr>
              <a:t> Korean Longitudinal Study on Health and Aging. J </a:t>
            </a:r>
            <a:r>
              <a:rPr lang="en-US" sz="4400" dirty="0" err="1" smtClean="0">
                <a:latin typeface="Arial" pitchFamily="34" charset="0"/>
                <a:cs typeface="Arial" pitchFamily="34" charset="0"/>
              </a:rPr>
              <a:t>Clin</a:t>
            </a: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Endocrinol</a:t>
            </a: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Metab</a:t>
            </a:r>
            <a:r>
              <a:rPr lang="en-US" sz="4400" dirty="0" smtClean="0">
                <a:latin typeface="Arial" pitchFamily="34" charset="0"/>
                <a:cs typeface="Arial" pitchFamily="34" charset="0"/>
              </a:rPr>
              <a:t> 2012;97:169–78</a:t>
            </a:r>
          </a:p>
          <a:p>
            <a:endParaRPr lang="en-US" sz="3800" dirty="0" smtClean="0">
              <a:latin typeface="Arial" pitchFamily="34" charset="0"/>
              <a:cs typeface="Arial" pitchFamily="34" charset="0"/>
            </a:endParaRPr>
          </a:p>
          <a:p>
            <a:pPr>
              <a:lnSpc>
                <a:spcPct val="120000"/>
              </a:lnSpc>
            </a:pPr>
            <a:r>
              <a:rPr lang="en-US" sz="9600" dirty="0" smtClean="0">
                <a:latin typeface="Arial" pitchFamily="34" charset="0"/>
                <a:cs typeface="Arial" pitchFamily="34" charset="0"/>
              </a:rPr>
              <a:t>Those with VDD but no prior CVD had 2-fold increased risk of 1</a:t>
            </a:r>
            <a:r>
              <a:rPr lang="en-US" sz="9600" baseline="30000" dirty="0" smtClean="0">
                <a:latin typeface="Arial" pitchFamily="34" charset="0"/>
                <a:cs typeface="Arial" pitchFamily="34" charset="0"/>
              </a:rPr>
              <a:t>st</a:t>
            </a:r>
            <a:r>
              <a:rPr lang="en-US" sz="9600" dirty="0" smtClean="0">
                <a:latin typeface="Arial" pitchFamily="34" charset="0"/>
                <a:cs typeface="Arial" pitchFamily="34" charset="0"/>
              </a:rPr>
              <a:t> cardiovascular event or AMI after 5-7 yrs follow up. </a:t>
            </a:r>
          </a:p>
          <a:p>
            <a:pPr>
              <a:buFont typeface="Wingdings" pitchFamily="2" charset="2"/>
              <a:buChar char="v"/>
            </a:pPr>
            <a:r>
              <a:rPr lang="en-US" sz="4400" dirty="0" err="1" smtClean="0">
                <a:latin typeface="Arial" pitchFamily="34" charset="0"/>
                <a:cs typeface="Arial" pitchFamily="34" charset="0"/>
              </a:rPr>
              <a:t>Giovannucci</a:t>
            </a:r>
            <a:r>
              <a:rPr lang="en-US" sz="4400" dirty="0" smtClean="0">
                <a:latin typeface="Arial" pitchFamily="34" charset="0"/>
                <a:cs typeface="Arial" pitchFamily="34" charset="0"/>
              </a:rPr>
              <a:t> E, Liu Y, Hollis BW, </a:t>
            </a:r>
            <a:r>
              <a:rPr lang="en-US" sz="4400" dirty="0" err="1" smtClean="0">
                <a:latin typeface="Arial" pitchFamily="34" charset="0"/>
                <a:cs typeface="Arial" pitchFamily="34" charset="0"/>
              </a:rPr>
              <a:t>Rimm</a:t>
            </a:r>
            <a:r>
              <a:rPr lang="en-US" sz="4400" dirty="0" smtClean="0">
                <a:latin typeface="Arial" pitchFamily="34" charset="0"/>
                <a:cs typeface="Arial" pitchFamily="34" charset="0"/>
              </a:rPr>
              <a:t> EB. 25-hydroxyvitamin D and risk of myocardial infarction in men: a prospective study. Arch Intern Med Jun 9;2008 168(11):1174–80. </a:t>
            </a:r>
          </a:p>
          <a:p>
            <a:pPr>
              <a:buFont typeface="Wingdings" pitchFamily="2" charset="2"/>
              <a:buChar char="v"/>
            </a:pPr>
            <a:r>
              <a:rPr lang="en-US" sz="4400" dirty="0" smtClean="0">
                <a:latin typeface="Arial" pitchFamily="34" charset="0"/>
                <a:cs typeface="Arial" pitchFamily="34" charset="0"/>
              </a:rPr>
              <a:t>Wang TJ, </a:t>
            </a:r>
            <a:r>
              <a:rPr lang="en-US" sz="4400" dirty="0" err="1" smtClean="0">
                <a:latin typeface="Arial" pitchFamily="34" charset="0"/>
                <a:cs typeface="Arial" pitchFamily="34" charset="0"/>
              </a:rPr>
              <a:t>Pencina</a:t>
            </a:r>
            <a:r>
              <a:rPr lang="en-US" sz="4400" dirty="0" smtClean="0">
                <a:latin typeface="Arial" pitchFamily="34" charset="0"/>
                <a:cs typeface="Arial" pitchFamily="34" charset="0"/>
              </a:rPr>
              <a:t> MJ, Booth SL, Jacques PF, </a:t>
            </a:r>
            <a:r>
              <a:rPr lang="en-US" sz="4400" dirty="0" err="1" smtClean="0">
                <a:latin typeface="Arial" pitchFamily="34" charset="0"/>
                <a:cs typeface="Arial" pitchFamily="34" charset="0"/>
              </a:rPr>
              <a:t>Ingelsson</a:t>
            </a:r>
            <a:r>
              <a:rPr lang="en-US" sz="4400" dirty="0" smtClean="0">
                <a:latin typeface="Arial" pitchFamily="34" charset="0"/>
                <a:cs typeface="Arial" pitchFamily="34" charset="0"/>
              </a:rPr>
              <a:t> E, Lanier K, Benjamin EJ, </a:t>
            </a:r>
            <a:r>
              <a:rPr lang="en-US" sz="4400" dirty="0" err="1" smtClean="0">
                <a:latin typeface="Arial" pitchFamily="34" charset="0"/>
                <a:cs typeface="Arial" pitchFamily="34" charset="0"/>
              </a:rPr>
              <a:t>D'Agostino</a:t>
            </a:r>
            <a:r>
              <a:rPr lang="en-US" sz="4400" dirty="0" smtClean="0">
                <a:latin typeface="Arial" pitchFamily="34" charset="0"/>
                <a:cs typeface="Arial" pitchFamily="34" charset="0"/>
              </a:rPr>
              <a:t> RB, Wolf M, </a:t>
            </a:r>
            <a:r>
              <a:rPr lang="en-US" sz="4400" dirty="0" err="1" smtClean="0">
                <a:latin typeface="Arial" pitchFamily="34" charset="0"/>
                <a:cs typeface="Arial" pitchFamily="34" charset="0"/>
              </a:rPr>
              <a:t>Vasan</a:t>
            </a:r>
            <a:r>
              <a:rPr lang="en-US" sz="4400" dirty="0" smtClean="0">
                <a:latin typeface="Arial" pitchFamily="34" charset="0"/>
                <a:cs typeface="Arial" pitchFamily="34" charset="0"/>
              </a:rPr>
              <a:t> RS. Vitamin D deficiency and risk of cardiovascular disease. Circulation Jan 29;2008;117(4):503–11</a:t>
            </a:r>
          </a:p>
          <a:p>
            <a:endParaRPr lang="en-US" sz="3800"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990600"/>
          </a:xfrm>
        </p:spPr>
        <p:txBody>
          <a:bodyPr>
            <a:normAutofit fontScale="90000"/>
          </a:bodyPr>
          <a:lstStyle/>
          <a:p>
            <a:pPr algn="ctr"/>
            <a:r>
              <a:rPr lang="en-US" b="1" dirty="0" smtClean="0">
                <a:solidFill>
                  <a:srgbClr val="FFFF00"/>
                </a:solidFill>
              </a:rPr>
              <a:t>Vitamin D levels and CVD risk – Dose-response relationship</a:t>
            </a:r>
            <a:endParaRPr lang="en-US" b="1" dirty="0">
              <a:solidFill>
                <a:srgbClr val="FFFF00"/>
              </a:solidFill>
            </a:endParaRPr>
          </a:p>
        </p:txBody>
      </p:sp>
      <p:sp>
        <p:nvSpPr>
          <p:cNvPr id="3" name="Content Placeholder 2"/>
          <p:cNvSpPr>
            <a:spLocks noGrp="1"/>
          </p:cNvSpPr>
          <p:nvPr>
            <p:ph sz="quarter" idx="1"/>
          </p:nvPr>
        </p:nvSpPr>
        <p:spPr>
          <a:xfrm>
            <a:off x="0" y="1600200"/>
            <a:ext cx="9144000" cy="5257800"/>
          </a:xfrm>
        </p:spPr>
        <p:txBody>
          <a:bodyPr>
            <a:normAutofit fontScale="47500" lnSpcReduction="20000"/>
          </a:bodyPr>
          <a:lstStyle/>
          <a:p>
            <a:pPr>
              <a:buFont typeface="Wingdings" pitchFamily="2" charset="2"/>
              <a:buChar char="q"/>
            </a:pPr>
            <a:r>
              <a:rPr lang="en-US" sz="4600" dirty="0" smtClean="0">
                <a:latin typeface="Arial" pitchFamily="34" charset="0"/>
                <a:cs typeface="Arial" pitchFamily="34" charset="0"/>
              </a:rPr>
              <a:t>Linear inverse relationship over the range of 25(OH)-vitamin D from 20 to 60 </a:t>
            </a:r>
            <a:r>
              <a:rPr lang="en-US" sz="4600" dirty="0" err="1" smtClean="0">
                <a:latin typeface="Arial" pitchFamily="34" charset="0"/>
                <a:cs typeface="Arial" pitchFamily="34" charset="0"/>
              </a:rPr>
              <a:t>nmol</a:t>
            </a:r>
            <a:r>
              <a:rPr lang="en-US" sz="4600" dirty="0" smtClean="0">
                <a:latin typeface="Arial" pitchFamily="34" charset="0"/>
                <a:cs typeface="Arial" pitchFamily="34" charset="0"/>
              </a:rPr>
              <a:t>/L, with a modest and marginally significant pooled RR of 1.03 (95% CI: 1.00-1.06) per 25 </a:t>
            </a:r>
            <a:r>
              <a:rPr lang="en-US" sz="4600" dirty="0" err="1" smtClean="0">
                <a:latin typeface="Arial" pitchFamily="34" charset="0"/>
                <a:cs typeface="Arial" pitchFamily="34" charset="0"/>
              </a:rPr>
              <a:t>nmol</a:t>
            </a:r>
            <a:r>
              <a:rPr lang="en-US" sz="4600" dirty="0" smtClean="0">
                <a:latin typeface="Arial" pitchFamily="34" charset="0"/>
                <a:cs typeface="Arial" pitchFamily="34" charset="0"/>
              </a:rPr>
              <a:t>/L decrement in 25(OH)D.</a:t>
            </a:r>
          </a:p>
          <a:p>
            <a:pPr>
              <a:buNone/>
            </a:pPr>
            <a:r>
              <a:rPr lang="en-US" dirty="0" smtClean="0">
                <a:latin typeface="Arial" pitchFamily="34" charset="0"/>
                <a:cs typeface="Arial" pitchFamily="34" charset="0"/>
              </a:rPr>
              <a:t>	</a:t>
            </a:r>
            <a:r>
              <a:rPr lang="en-US" sz="2500" dirty="0" smtClean="0">
                <a:latin typeface="Arial" pitchFamily="34" charset="0"/>
                <a:cs typeface="Arial" pitchFamily="34" charset="0"/>
              </a:rPr>
              <a:t>Wang L, Song Y, Manson JE, </a:t>
            </a:r>
            <a:r>
              <a:rPr lang="en-US" sz="2500" dirty="0" err="1" smtClean="0">
                <a:latin typeface="Arial" pitchFamily="34" charset="0"/>
                <a:cs typeface="Arial" pitchFamily="34" charset="0"/>
              </a:rPr>
              <a:t>Pilz</a:t>
            </a:r>
            <a:r>
              <a:rPr lang="en-US" sz="2500" dirty="0" smtClean="0">
                <a:latin typeface="Arial" pitchFamily="34" charset="0"/>
                <a:cs typeface="Arial" pitchFamily="34" charset="0"/>
              </a:rPr>
              <a:t> S, </a:t>
            </a:r>
            <a:r>
              <a:rPr lang="en-US" sz="2500" dirty="0" err="1" smtClean="0">
                <a:latin typeface="Arial" pitchFamily="34" charset="0"/>
                <a:cs typeface="Arial" pitchFamily="34" charset="0"/>
              </a:rPr>
              <a:t>März</a:t>
            </a:r>
            <a:r>
              <a:rPr lang="en-US" sz="2500" dirty="0" smtClean="0">
                <a:latin typeface="Arial" pitchFamily="34" charset="0"/>
                <a:cs typeface="Arial" pitchFamily="34" charset="0"/>
              </a:rPr>
              <a:t> W, </a:t>
            </a:r>
            <a:r>
              <a:rPr lang="en-US" sz="2500" dirty="0" err="1" smtClean="0">
                <a:latin typeface="Arial" pitchFamily="34" charset="0"/>
                <a:cs typeface="Arial" pitchFamily="34" charset="0"/>
              </a:rPr>
              <a:t>Michaëlsson</a:t>
            </a:r>
            <a:r>
              <a:rPr lang="en-US" sz="2500" dirty="0" smtClean="0">
                <a:latin typeface="Arial" pitchFamily="34" charset="0"/>
                <a:cs typeface="Arial" pitchFamily="34" charset="0"/>
              </a:rPr>
              <a:t> K, </a:t>
            </a:r>
            <a:r>
              <a:rPr lang="en-US" sz="2500" dirty="0" err="1" smtClean="0">
                <a:latin typeface="Arial" pitchFamily="34" charset="0"/>
                <a:cs typeface="Arial" pitchFamily="34" charset="0"/>
              </a:rPr>
              <a:t>Lundqvist</a:t>
            </a:r>
            <a:r>
              <a:rPr lang="en-US" sz="2500" dirty="0" smtClean="0">
                <a:latin typeface="Arial" pitchFamily="34" charset="0"/>
                <a:cs typeface="Arial" pitchFamily="34" charset="0"/>
              </a:rPr>
              <a:t> A, </a:t>
            </a:r>
            <a:r>
              <a:rPr lang="en-US" sz="2500" dirty="0" err="1" smtClean="0">
                <a:latin typeface="Arial" pitchFamily="34" charset="0"/>
                <a:cs typeface="Arial" pitchFamily="34" charset="0"/>
              </a:rPr>
              <a:t>Jassal</a:t>
            </a:r>
            <a:r>
              <a:rPr lang="en-US" sz="2500" dirty="0" smtClean="0">
                <a:latin typeface="Arial" pitchFamily="34" charset="0"/>
                <a:cs typeface="Arial" pitchFamily="34" charset="0"/>
              </a:rPr>
              <a:t> SK, Barrett-Connor E, Zhang C, Eaton CB, May HT, Anderson JL, </a:t>
            </a:r>
            <a:r>
              <a:rPr lang="en-US" sz="2500" dirty="0" err="1" smtClean="0">
                <a:latin typeface="Arial" pitchFamily="34" charset="0"/>
                <a:cs typeface="Arial" pitchFamily="34" charset="0"/>
              </a:rPr>
              <a:t>Sesso</a:t>
            </a:r>
            <a:r>
              <a:rPr lang="en-US" sz="2500" dirty="0" smtClean="0">
                <a:latin typeface="Arial" pitchFamily="34" charset="0"/>
                <a:cs typeface="Arial" pitchFamily="34" charset="0"/>
              </a:rPr>
              <a:t> HD. Circulating 25-hydroxy-vitamin D and risk of cardiovascular disease: a meta-analysis of prospective studies. Circ </a:t>
            </a:r>
            <a:r>
              <a:rPr lang="en-US" sz="2500" dirty="0" err="1" smtClean="0">
                <a:latin typeface="Arial" pitchFamily="34" charset="0"/>
                <a:cs typeface="Arial" pitchFamily="34" charset="0"/>
              </a:rPr>
              <a:t>Cardiovasc</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Qual</a:t>
            </a:r>
            <a:r>
              <a:rPr lang="en-US" sz="2500" dirty="0" smtClean="0">
                <a:latin typeface="Arial" pitchFamily="34" charset="0"/>
                <a:cs typeface="Arial" pitchFamily="34" charset="0"/>
              </a:rPr>
              <a:t> Outcomes. 2012 Nov;5(6):819-29. </a:t>
            </a:r>
          </a:p>
          <a:p>
            <a:pPr>
              <a:buFont typeface="Wingdings" pitchFamily="2" charset="2"/>
              <a:buChar char="q"/>
            </a:pPr>
            <a:endParaRPr lang="en-US" sz="4400" dirty="0" smtClean="0">
              <a:latin typeface="Arial" pitchFamily="34" charset="0"/>
              <a:cs typeface="Arial" pitchFamily="34" charset="0"/>
            </a:endParaRPr>
          </a:p>
          <a:p>
            <a:pPr>
              <a:buFont typeface="Wingdings" pitchFamily="2" charset="2"/>
              <a:buChar char="q"/>
            </a:pPr>
            <a:r>
              <a:rPr lang="en-US" sz="4600" dirty="0" smtClean="0">
                <a:latin typeface="Arial" pitchFamily="34" charset="0"/>
                <a:cs typeface="Arial" pitchFamily="34" charset="0"/>
              </a:rPr>
              <a:t>May be nonlinear and reach a plateau between 50-75 </a:t>
            </a:r>
            <a:r>
              <a:rPr lang="en-US" sz="4600" dirty="0" err="1" smtClean="0">
                <a:latin typeface="Arial" pitchFamily="34" charset="0"/>
                <a:cs typeface="Arial" pitchFamily="34" charset="0"/>
              </a:rPr>
              <a:t>nmol</a:t>
            </a:r>
            <a:r>
              <a:rPr lang="en-US" sz="4600" dirty="0" smtClean="0">
                <a:latin typeface="Arial" pitchFamily="34" charset="0"/>
                <a:cs typeface="Arial" pitchFamily="34" charset="0"/>
              </a:rPr>
              <a:t>/L.</a:t>
            </a:r>
          </a:p>
          <a:p>
            <a:pPr>
              <a:buNone/>
            </a:pPr>
            <a:r>
              <a:rPr lang="en-US" sz="2800" dirty="0" smtClean="0">
                <a:latin typeface="Arial" pitchFamily="34" charset="0"/>
                <a:cs typeface="Arial" pitchFamily="34" charset="0"/>
              </a:rPr>
              <a:t>	</a:t>
            </a:r>
            <a:r>
              <a:rPr lang="en-US" sz="2500" dirty="0" smtClean="0">
                <a:latin typeface="Arial" pitchFamily="34" charset="0"/>
                <a:cs typeface="Arial" pitchFamily="34" charset="0"/>
              </a:rPr>
              <a:t>Ross AC, Manson JE, Abrams SA, </a:t>
            </a:r>
            <a:r>
              <a:rPr lang="en-US" sz="2500" dirty="0" err="1" smtClean="0">
                <a:latin typeface="Arial" pitchFamily="34" charset="0"/>
                <a:cs typeface="Arial" pitchFamily="34" charset="0"/>
              </a:rPr>
              <a:t>Aloia</a:t>
            </a:r>
            <a:r>
              <a:rPr lang="en-US" sz="2500" dirty="0" smtClean="0">
                <a:latin typeface="Arial" pitchFamily="34" charset="0"/>
                <a:cs typeface="Arial" pitchFamily="34" charset="0"/>
              </a:rPr>
              <a:t> JF, Brannon PM, Clinton SK, </a:t>
            </a:r>
            <a:r>
              <a:rPr lang="en-US" sz="2500" dirty="0" err="1" smtClean="0">
                <a:latin typeface="Arial" pitchFamily="34" charset="0"/>
                <a:cs typeface="Arial" pitchFamily="34" charset="0"/>
              </a:rPr>
              <a:t>Durazo-Arvizu</a:t>
            </a:r>
            <a:r>
              <a:rPr lang="en-US" sz="2500" dirty="0" smtClean="0">
                <a:latin typeface="Arial" pitchFamily="34" charset="0"/>
                <a:cs typeface="Arial" pitchFamily="34" charset="0"/>
              </a:rPr>
              <a:t> RA, Gallagher JC, Gallo RL, Jones G, Kovacs CS, </a:t>
            </a:r>
            <a:r>
              <a:rPr lang="en-US" sz="2500" dirty="0" err="1" smtClean="0">
                <a:latin typeface="Arial" pitchFamily="34" charset="0"/>
                <a:cs typeface="Arial" pitchFamily="34" charset="0"/>
              </a:rPr>
              <a:t>Mayne</a:t>
            </a:r>
            <a:r>
              <a:rPr lang="en-US" sz="2500" dirty="0" smtClean="0">
                <a:latin typeface="Arial" pitchFamily="34" charset="0"/>
                <a:cs typeface="Arial" pitchFamily="34" charset="0"/>
              </a:rPr>
              <a:t> ST, Rosen CJ, </a:t>
            </a:r>
            <a:r>
              <a:rPr lang="en-US" sz="2500" dirty="0" err="1" smtClean="0">
                <a:latin typeface="Arial" pitchFamily="34" charset="0"/>
                <a:cs typeface="Arial" pitchFamily="34" charset="0"/>
              </a:rPr>
              <a:t>Shapses</a:t>
            </a:r>
            <a:r>
              <a:rPr lang="en-US" sz="2500" dirty="0" smtClean="0">
                <a:latin typeface="Arial" pitchFamily="34" charset="0"/>
                <a:cs typeface="Arial" pitchFamily="34" charset="0"/>
              </a:rPr>
              <a:t> SA. The 2011 report on dietary reference intakes for calcium and vitamin d from the institute of medicine: What clinicians need to know. J </a:t>
            </a:r>
            <a:r>
              <a:rPr lang="en-US" sz="2500" dirty="0" err="1" smtClean="0">
                <a:latin typeface="Arial" pitchFamily="34" charset="0"/>
                <a:cs typeface="Arial" pitchFamily="34" charset="0"/>
              </a:rPr>
              <a:t>Clin</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Endocrinol</a:t>
            </a:r>
            <a:r>
              <a:rPr lang="en-US" sz="2500" dirty="0" smtClean="0">
                <a:latin typeface="Arial" pitchFamily="34" charset="0"/>
                <a:cs typeface="Arial" pitchFamily="34" charset="0"/>
              </a:rPr>
              <a:t> </a:t>
            </a:r>
            <a:r>
              <a:rPr lang="en-US" sz="2500" dirty="0" err="1" smtClean="0">
                <a:latin typeface="Arial" pitchFamily="34" charset="0"/>
                <a:cs typeface="Arial" pitchFamily="34" charset="0"/>
              </a:rPr>
              <a:t>Metab</a:t>
            </a:r>
            <a:r>
              <a:rPr lang="en-US" sz="2500" dirty="0" smtClean="0">
                <a:latin typeface="Arial" pitchFamily="34" charset="0"/>
                <a:cs typeface="Arial" pitchFamily="34" charset="0"/>
              </a:rPr>
              <a:t>. 2011; 96:53–58.</a:t>
            </a:r>
            <a:endParaRPr lang="en-US" sz="2800" dirty="0" smtClean="0">
              <a:latin typeface="Arial" pitchFamily="34" charset="0"/>
              <a:cs typeface="Arial" pitchFamily="34" charset="0"/>
            </a:endParaRPr>
          </a:p>
          <a:p>
            <a:pPr>
              <a:buFont typeface="Wingdings" pitchFamily="2" charset="2"/>
              <a:buChar char="q"/>
            </a:pPr>
            <a:endParaRPr lang="en-US" sz="4400" dirty="0" smtClean="0">
              <a:latin typeface="Arial" pitchFamily="34" charset="0"/>
              <a:cs typeface="Arial" pitchFamily="34" charset="0"/>
            </a:endParaRPr>
          </a:p>
          <a:p>
            <a:pPr>
              <a:buFont typeface="Wingdings" pitchFamily="2" charset="2"/>
              <a:buChar char="q"/>
            </a:pPr>
            <a:r>
              <a:rPr lang="en-US" sz="4600" dirty="0" smtClean="0">
                <a:latin typeface="Arial" pitchFamily="34" charset="0"/>
                <a:cs typeface="Arial" pitchFamily="34" charset="0"/>
              </a:rPr>
              <a:t>Possible U-shaped relation, with slight increase in CVD risk at both low (&lt;50 </a:t>
            </a:r>
            <a:r>
              <a:rPr lang="en-US" sz="4600" dirty="0" err="1" smtClean="0">
                <a:latin typeface="Arial" pitchFamily="34" charset="0"/>
                <a:cs typeface="Arial" pitchFamily="34" charset="0"/>
              </a:rPr>
              <a:t>nmol</a:t>
            </a:r>
            <a:r>
              <a:rPr lang="en-US" sz="4600" dirty="0" smtClean="0">
                <a:latin typeface="Arial" pitchFamily="34" charset="0"/>
                <a:cs typeface="Arial" pitchFamily="34" charset="0"/>
              </a:rPr>
              <a:t>/L) and high (&gt;125 </a:t>
            </a:r>
            <a:r>
              <a:rPr lang="en-US" sz="4600" dirty="0" err="1" smtClean="0">
                <a:latin typeface="Arial" pitchFamily="34" charset="0"/>
                <a:cs typeface="Arial" pitchFamily="34" charset="0"/>
              </a:rPr>
              <a:t>nmol</a:t>
            </a:r>
            <a:r>
              <a:rPr lang="en-US" sz="4600" dirty="0" smtClean="0">
                <a:latin typeface="Arial" pitchFamily="34" charset="0"/>
                <a:cs typeface="Arial" pitchFamily="34" charset="0"/>
              </a:rPr>
              <a:t>/L) levels of 25(OH)D. Risk was more apparent in hypertensive subjects.</a:t>
            </a:r>
          </a:p>
          <a:p>
            <a:pPr>
              <a:buNone/>
            </a:pPr>
            <a:r>
              <a:rPr lang="en-US" sz="2800" dirty="0" smtClean="0">
                <a:latin typeface="Arial" pitchFamily="34" charset="0"/>
                <a:cs typeface="Arial" pitchFamily="34" charset="0"/>
              </a:rPr>
              <a:t>	</a:t>
            </a:r>
            <a:r>
              <a:rPr lang="en-US" sz="2500" dirty="0" err="1" smtClean="0">
                <a:latin typeface="Arial" pitchFamily="34" charset="0"/>
                <a:cs typeface="Arial" pitchFamily="34" charset="0"/>
              </a:rPr>
              <a:t>Melamed</a:t>
            </a:r>
            <a:r>
              <a:rPr lang="en-US" sz="2500" dirty="0" smtClean="0">
                <a:latin typeface="Arial" pitchFamily="34" charset="0"/>
                <a:cs typeface="Arial" pitchFamily="34" charset="0"/>
              </a:rPr>
              <a:t> ML, </a:t>
            </a:r>
            <a:r>
              <a:rPr lang="en-US" sz="2500" dirty="0" err="1" smtClean="0">
                <a:latin typeface="Arial" pitchFamily="34" charset="0"/>
                <a:cs typeface="Arial" pitchFamily="34" charset="0"/>
              </a:rPr>
              <a:t>Michos</a:t>
            </a:r>
            <a:r>
              <a:rPr lang="en-US" sz="2500" dirty="0" smtClean="0">
                <a:latin typeface="Arial" pitchFamily="34" charset="0"/>
                <a:cs typeface="Arial" pitchFamily="34" charset="0"/>
              </a:rPr>
              <a:t> ED, Post W, Astor B. 25-hydroxyvitamin d levels and the risk of mortality in the general population. Arch Intern Med. 2008; 168:1629–1637.</a:t>
            </a:r>
          </a:p>
          <a:p>
            <a:pPr>
              <a:buNone/>
            </a:pPr>
            <a:r>
              <a:rPr lang="en-US" sz="2500" dirty="0" smtClean="0">
                <a:latin typeface="Arial" pitchFamily="34" charset="0"/>
                <a:cs typeface="Arial" pitchFamily="34" charset="0"/>
              </a:rPr>
              <a:t>	Wang TJ, </a:t>
            </a:r>
            <a:r>
              <a:rPr lang="en-US" sz="2500" dirty="0" err="1" smtClean="0">
                <a:latin typeface="Arial" pitchFamily="34" charset="0"/>
                <a:cs typeface="Arial" pitchFamily="34" charset="0"/>
              </a:rPr>
              <a:t>Pencina</a:t>
            </a:r>
            <a:r>
              <a:rPr lang="en-US" sz="2500" dirty="0" smtClean="0">
                <a:latin typeface="Arial" pitchFamily="34" charset="0"/>
                <a:cs typeface="Arial" pitchFamily="34" charset="0"/>
              </a:rPr>
              <a:t> MJ, Booth SL, Jacques PF, </a:t>
            </a:r>
            <a:r>
              <a:rPr lang="en-US" sz="2500" dirty="0" err="1" smtClean="0">
                <a:latin typeface="Arial" pitchFamily="34" charset="0"/>
                <a:cs typeface="Arial" pitchFamily="34" charset="0"/>
              </a:rPr>
              <a:t>Ingelsson</a:t>
            </a:r>
            <a:r>
              <a:rPr lang="en-US" sz="2500" dirty="0" smtClean="0">
                <a:latin typeface="Arial" pitchFamily="34" charset="0"/>
                <a:cs typeface="Arial" pitchFamily="34" charset="0"/>
              </a:rPr>
              <a:t> E, Lanier K, Benjamin EJ, </a:t>
            </a:r>
            <a:r>
              <a:rPr lang="en-US" sz="2500" dirty="0" err="1" smtClean="0">
                <a:latin typeface="Arial" pitchFamily="34" charset="0"/>
                <a:cs typeface="Arial" pitchFamily="34" charset="0"/>
              </a:rPr>
              <a:t>D’Agostino</a:t>
            </a:r>
            <a:r>
              <a:rPr lang="en-US" sz="2500" dirty="0" smtClean="0">
                <a:latin typeface="Arial" pitchFamily="34" charset="0"/>
                <a:cs typeface="Arial" pitchFamily="34" charset="0"/>
              </a:rPr>
              <a:t> RB, Wolf M, </a:t>
            </a:r>
            <a:r>
              <a:rPr lang="en-US" sz="2500" dirty="0" err="1" smtClean="0">
                <a:latin typeface="Arial" pitchFamily="34" charset="0"/>
                <a:cs typeface="Arial" pitchFamily="34" charset="0"/>
              </a:rPr>
              <a:t>Vasan</a:t>
            </a:r>
            <a:r>
              <a:rPr lang="en-US" sz="2500" dirty="0" smtClean="0">
                <a:latin typeface="Arial" pitchFamily="34" charset="0"/>
                <a:cs typeface="Arial" pitchFamily="34" charset="0"/>
              </a:rPr>
              <a:t> RS 2008 Vitamin D deficiency and risk of cardiovascular disease. Circulation 117:503–511</a:t>
            </a:r>
          </a:p>
          <a:p>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228600"/>
            <a:ext cx="8537448" cy="990600"/>
          </a:xfrm>
        </p:spPr>
        <p:txBody>
          <a:bodyPr>
            <a:normAutofit fontScale="90000"/>
          </a:bodyPr>
          <a:lstStyle/>
          <a:p>
            <a:pPr algn="ctr"/>
            <a:r>
              <a:rPr lang="en-US" b="1" dirty="0" smtClean="0">
                <a:solidFill>
                  <a:srgbClr val="FFFF00"/>
                </a:solidFill>
              </a:rPr>
              <a:t>Vitamin D – A prognostic factor in CAD</a:t>
            </a:r>
            <a:endParaRPr lang="en-US" b="1" dirty="0">
              <a:solidFill>
                <a:srgbClr val="FFFF00"/>
              </a:solidFill>
            </a:endParaRPr>
          </a:p>
        </p:txBody>
      </p:sp>
      <p:sp>
        <p:nvSpPr>
          <p:cNvPr id="3" name="Content Placeholder 2"/>
          <p:cNvSpPr>
            <a:spLocks noGrp="1"/>
          </p:cNvSpPr>
          <p:nvPr>
            <p:ph sz="quarter" idx="1"/>
          </p:nvPr>
        </p:nvSpPr>
        <p:spPr>
          <a:xfrm>
            <a:off x="0" y="1600200"/>
            <a:ext cx="9144000" cy="5257800"/>
          </a:xfrm>
        </p:spPr>
        <p:txBody>
          <a:bodyPr>
            <a:normAutofit fontScale="25000" lnSpcReduction="20000"/>
          </a:bodyPr>
          <a:lstStyle/>
          <a:p>
            <a:endParaRPr lang="en-US" sz="9600" dirty="0" smtClean="0">
              <a:latin typeface="Arial" pitchFamily="34" charset="0"/>
              <a:cs typeface="Arial" pitchFamily="34" charset="0"/>
            </a:endParaRPr>
          </a:p>
          <a:p>
            <a:r>
              <a:rPr lang="en-US" sz="9600" dirty="0" smtClean="0">
                <a:latin typeface="Arial" pitchFamily="34" charset="0"/>
                <a:cs typeface="Arial" pitchFamily="34" charset="0"/>
              </a:rPr>
              <a:t>Vitamin D levels predict risk of adverse events after AMI and cardiac surgery with 40% risk reduction for levels &gt;7.3ng/ml. </a:t>
            </a:r>
            <a:endParaRPr lang="en-US" sz="5600" dirty="0" smtClean="0">
              <a:latin typeface="Arial" pitchFamily="34" charset="0"/>
              <a:cs typeface="Arial" pitchFamily="34" charset="0"/>
            </a:endParaRPr>
          </a:p>
          <a:p>
            <a:pPr>
              <a:buNone/>
            </a:pPr>
            <a:r>
              <a:rPr lang="en-US" sz="4400" dirty="0" smtClean="0">
                <a:latin typeface="Arial" pitchFamily="34" charset="0"/>
                <a:cs typeface="Arial" pitchFamily="34" charset="0"/>
              </a:rPr>
              <a:t>	Ng LL, </a:t>
            </a:r>
            <a:r>
              <a:rPr lang="en-US" sz="4400" dirty="0" err="1" smtClean="0">
                <a:latin typeface="Arial" pitchFamily="34" charset="0"/>
                <a:cs typeface="Arial" pitchFamily="34" charset="0"/>
              </a:rPr>
              <a:t>Sandhu</a:t>
            </a:r>
            <a:r>
              <a:rPr lang="en-US" sz="4400" dirty="0" smtClean="0">
                <a:latin typeface="Arial" pitchFamily="34" charset="0"/>
                <a:cs typeface="Arial" pitchFamily="34" charset="0"/>
              </a:rPr>
              <a:t> JK, Squire IB, Davies JE, Jones DJ. Vitamin D and prognosis in acute myocardial infarction. </a:t>
            </a:r>
            <a:r>
              <a:rPr lang="en-US" sz="4400" dirty="0" err="1" smtClean="0">
                <a:latin typeface="Arial" pitchFamily="34" charset="0"/>
                <a:cs typeface="Arial" pitchFamily="34" charset="0"/>
              </a:rPr>
              <a:t>Int</a:t>
            </a:r>
            <a:r>
              <a:rPr lang="en-US" sz="4400" dirty="0" smtClean="0">
                <a:latin typeface="Arial" pitchFamily="34" charset="0"/>
                <a:cs typeface="Arial" pitchFamily="34" charset="0"/>
              </a:rPr>
              <a:t> J </a:t>
            </a:r>
            <a:r>
              <a:rPr lang="en-US" sz="4400" dirty="0" err="1" smtClean="0">
                <a:latin typeface="Arial" pitchFamily="34" charset="0"/>
                <a:cs typeface="Arial" pitchFamily="34" charset="0"/>
              </a:rPr>
              <a:t>Cardiol</a:t>
            </a:r>
            <a:r>
              <a:rPr lang="en-US" sz="4400" dirty="0" smtClean="0">
                <a:latin typeface="Arial" pitchFamily="34" charset="0"/>
                <a:cs typeface="Arial" pitchFamily="34" charset="0"/>
              </a:rPr>
              <a:t>. 2013 Oct 3;168(3):2341-6.</a:t>
            </a:r>
          </a:p>
          <a:p>
            <a:pPr>
              <a:buNone/>
            </a:pP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Zittermann</a:t>
            </a:r>
            <a:r>
              <a:rPr lang="en-US" sz="4400" dirty="0" smtClean="0">
                <a:latin typeface="Arial" pitchFamily="34" charset="0"/>
                <a:cs typeface="Arial" pitchFamily="34" charset="0"/>
              </a:rPr>
              <a:t> A, Kuhn J, Dreier J, </a:t>
            </a:r>
            <a:r>
              <a:rPr lang="en-US" sz="4400" dirty="0" err="1" smtClean="0">
                <a:latin typeface="Arial" pitchFamily="34" charset="0"/>
                <a:cs typeface="Arial" pitchFamily="34" charset="0"/>
              </a:rPr>
              <a:t>Knabbe</a:t>
            </a:r>
            <a:r>
              <a:rPr lang="en-US" sz="4400" dirty="0" smtClean="0">
                <a:latin typeface="Arial" pitchFamily="34" charset="0"/>
                <a:cs typeface="Arial" pitchFamily="34" charset="0"/>
              </a:rPr>
              <a:t> C, </a:t>
            </a:r>
            <a:r>
              <a:rPr lang="en-US" sz="4400" dirty="0" err="1" smtClean="0">
                <a:latin typeface="Arial" pitchFamily="34" charset="0"/>
                <a:cs typeface="Arial" pitchFamily="34" charset="0"/>
              </a:rPr>
              <a:t>Gummert</a:t>
            </a:r>
            <a:r>
              <a:rPr lang="en-US" sz="4400" dirty="0" smtClean="0">
                <a:latin typeface="Arial" pitchFamily="34" charset="0"/>
                <a:cs typeface="Arial" pitchFamily="34" charset="0"/>
              </a:rPr>
              <a:t> JF, </a:t>
            </a:r>
            <a:r>
              <a:rPr lang="en-US" sz="4400" dirty="0" err="1" smtClean="0">
                <a:latin typeface="Arial" pitchFamily="34" charset="0"/>
                <a:cs typeface="Arial" pitchFamily="34" charset="0"/>
              </a:rPr>
              <a:t>Börgermann</a:t>
            </a:r>
            <a:r>
              <a:rPr lang="en-US" sz="4400" dirty="0" smtClean="0">
                <a:latin typeface="Arial" pitchFamily="34" charset="0"/>
                <a:cs typeface="Arial" pitchFamily="34" charset="0"/>
              </a:rPr>
              <a:t> J. Vitamin D status and the risk of major adverse cardiac and </a:t>
            </a:r>
            <a:r>
              <a:rPr lang="en-US" sz="4400" dirty="0" err="1" smtClean="0">
                <a:latin typeface="Arial" pitchFamily="34" charset="0"/>
                <a:cs typeface="Arial" pitchFamily="34" charset="0"/>
              </a:rPr>
              <a:t>cerebrovascular</a:t>
            </a:r>
            <a:r>
              <a:rPr lang="en-US" sz="4400" dirty="0" smtClean="0">
                <a:latin typeface="Arial" pitchFamily="34" charset="0"/>
                <a:cs typeface="Arial" pitchFamily="34" charset="0"/>
              </a:rPr>
              <a:t> events in cardiac surgery. Eur. Heart J. 2013, 34, 1358–1364. </a:t>
            </a:r>
          </a:p>
          <a:p>
            <a:endParaRPr lang="en-US" sz="5400" dirty="0" smtClean="0">
              <a:latin typeface="Arial" pitchFamily="34" charset="0"/>
              <a:cs typeface="Arial" pitchFamily="34" charset="0"/>
            </a:endParaRPr>
          </a:p>
          <a:p>
            <a:endParaRPr lang="en-US" sz="9600" dirty="0" smtClean="0">
              <a:latin typeface="Arial" pitchFamily="34" charset="0"/>
              <a:cs typeface="Arial" pitchFamily="34" charset="0"/>
            </a:endParaRPr>
          </a:p>
          <a:p>
            <a:r>
              <a:rPr lang="en-US" sz="9600" dirty="0" smtClean="0">
                <a:latin typeface="Arial" pitchFamily="34" charset="0"/>
                <a:cs typeface="Arial" pitchFamily="34" charset="0"/>
              </a:rPr>
              <a:t>In over 3000 subjects undergoing CAG, severely deficient individuals (&lt;10 </a:t>
            </a:r>
            <a:r>
              <a:rPr lang="en-US" sz="9600" dirty="0" err="1" smtClean="0">
                <a:latin typeface="Arial" pitchFamily="34" charset="0"/>
                <a:cs typeface="Arial" pitchFamily="34" charset="0"/>
              </a:rPr>
              <a:t>ng</a:t>
            </a:r>
            <a:r>
              <a:rPr lang="en-US" sz="9600" dirty="0" smtClean="0">
                <a:latin typeface="Arial" pitchFamily="34" charset="0"/>
                <a:cs typeface="Arial" pitchFamily="34" charset="0"/>
              </a:rPr>
              <a:t>/</a:t>
            </a:r>
            <a:r>
              <a:rPr lang="en-US" sz="9600" dirty="0" err="1" smtClean="0">
                <a:latin typeface="Arial" pitchFamily="34" charset="0"/>
                <a:cs typeface="Arial" pitchFamily="34" charset="0"/>
              </a:rPr>
              <a:t>mL</a:t>
            </a:r>
            <a:r>
              <a:rPr lang="en-US" sz="9600" dirty="0" smtClean="0">
                <a:latin typeface="Arial" pitchFamily="34" charset="0"/>
                <a:cs typeface="Arial" pitchFamily="34" charset="0"/>
              </a:rPr>
              <a:t>) had 3-5 times risk of dying from sudden cardiac death or heart failure  and 50% increased risk of fatal stroke over a 7 year follow-up period.</a:t>
            </a:r>
          </a:p>
          <a:p>
            <a:pPr>
              <a:buNone/>
            </a:pP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Pilz</a:t>
            </a:r>
            <a:r>
              <a:rPr lang="en-US" sz="4400" dirty="0" smtClean="0">
                <a:latin typeface="Arial" pitchFamily="34" charset="0"/>
                <a:cs typeface="Arial" pitchFamily="34" charset="0"/>
              </a:rPr>
              <a:t> S, </a:t>
            </a:r>
            <a:r>
              <a:rPr lang="en-US" sz="4400" dirty="0" err="1" smtClean="0">
                <a:latin typeface="Arial" pitchFamily="34" charset="0"/>
                <a:cs typeface="Arial" pitchFamily="34" charset="0"/>
              </a:rPr>
              <a:t>März</a:t>
            </a:r>
            <a:r>
              <a:rPr lang="en-US" sz="4400" dirty="0" smtClean="0">
                <a:latin typeface="Arial" pitchFamily="34" charset="0"/>
                <a:cs typeface="Arial" pitchFamily="34" charset="0"/>
              </a:rPr>
              <a:t> W, </a:t>
            </a:r>
            <a:r>
              <a:rPr lang="en-US" sz="4400" dirty="0" err="1" smtClean="0">
                <a:latin typeface="Arial" pitchFamily="34" charset="0"/>
                <a:cs typeface="Arial" pitchFamily="34" charset="0"/>
              </a:rPr>
              <a:t>Wellnitz</a:t>
            </a:r>
            <a:r>
              <a:rPr lang="en-US" sz="4400" dirty="0" smtClean="0">
                <a:latin typeface="Arial" pitchFamily="34" charset="0"/>
                <a:cs typeface="Arial" pitchFamily="34" charset="0"/>
              </a:rPr>
              <a:t> B, </a:t>
            </a:r>
            <a:r>
              <a:rPr lang="en-US" sz="4400" dirty="0" err="1" smtClean="0">
                <a:latin typeface="Arial" pitchFamily="34" charset="0"/>
                <a:cs typeface="Arial" pitchFamily="34" charset="0"/>
              </a:rPr>
              <a:t>Seelhorst</a:t>
            </a:r>
            <a:r>
              <a:rPr lang="en-US" sz="4400" dirty="0" smtClean="0">
                <a:latin typeface="Arial" pitchFamily="34" charset="0"/>
                <a:cs typeface="Arial" pitchFamily="34" charset="0"/>
              </a:rPr>
              <a:t> U, </a:t>
            </a:r>
            <a:r>
              <a:rPr lang="en-US" sz="4400" dirty="0" err="1" smtClean="0">
                <a:latin typeface="Arial" pitchFamily="34" charset="0"/>
                <a:cs typeface="Arial" pitchFamily="34" charset="0"/>
              </a:rPr>
              <a:t>Fahrleitner-Pammer</a:t>
            </a:r>
            <a:r>
              <a:rPr lang="en-US" sz="4400" dirty="0" smtClean="0">
                <a:latin typeface="Arial" pitchFamily="34" charset="0"/>
                <a:cs typeface="Arial" pitchFamily="34" charset="0"/>
              </a:rPr>
              <a:t> A, </a:t>
            </a:r>
            <a:r>
              <a:rPr lang="en-US" sz="4400" dirty="0" err="1" smtClean="0">
                <a:latin typeface="Arial" pitchFamily="34" charset="0"/>
                <a:cs typeface="Arial" pitchFamily="34" charset="0"/>
              </a:rPr>
              <a:t>Dimai</a:t>
            </a:r>
            <a:r>
              <a:rPr lang="en-US" sz="4400" dirty="0" smtClean="0">
                <a:latin typeface="Arial" pitchFamily="34" charset="0"/>
                <a:cs typeface="Arial" pitchFamily="34" charset="0"/>
              </a:rPr>
              <a:t> HP, Boehm BO, </a:t>
            </a:r>
            <a:r>
              <a:rPr lang="en-US" sz="4400" dirty="0" err="1" smtClean="0">
                <a:latin typeface="Arial" pitchFamily="34" charset="0"/>
                <a:cs typeface="Arial" pitchFamily="34" charset="0"/>
              </a:rPr>
              <a:t>Dobnig</a:t>
            </a:r>
            <a:r>
              <a:rPr lang="en-US" sz="4400" dirty="0" smtClean="0">
                <a:latin typeface="Arial" pitchFamily="34" charset="0"/>
                <a:cs typeface="Arial" pitchFamily="34" charset="0"/>
              </a:rPr>
              <a:t> H. Association of vitamin D deficiency with heart failure and sudden cardiac death in a large cross-sectional study of patients referred for coronary angiography. J </a:t>
            </a:r>
            <a:r>
              <a:rPr lang="en-US" sz="4400" dirty="0" err="1" smtClean="0">
                <a:latin typeface="Arial" pitchFamily="34" charset="0"/>
                <a:cs typeface="Arial" pitchFamily="34" charset="0"/>
              </a:rPr>
              <a:t>Clin</a:t>
            </a: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Endocrinol</a:t>
            </a: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Metab</a:t>
            </a:r>
            <a:r>
              <a:rPr lang="en-US" sz="4400" dirty="0" smtClean="0">
                <a:latin typeface="Arial" pitchFamily="34" charset="0"/>
                <a:cs typeface="Arial" pitchFamily="34" charset="0"/>
              </a:rPr>
              <a:t> Oct;2008;93(10):3927–35. </a:t>
            </a:r>
          </a:p>
          <a:p>
            <a:pPr>
              <a:buNone/>
            </a:pP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Pilz</a:t>
            </a:r>
            <a:r>
              <a:rPr lang="en-US" sz="4400" dirty="0" smtClean="0">
                <a:latin typeface="Arial" pitchFamily="34" charset="0"/>
                <a:cs typeface="Arial" pitchFamily="34" charset="0"/>
              </a:rPr>
              <a:t> S, </a:t>
            </a:r>
            <a:r>
              <a:rPr lang="en-US" sz="4400" dirty="0" err="1" smtClean="0">
                <a:latin typeface="Arial" pitchFamily="34" charset="0"/>
                <a:cs typeface="Arial" pitchFamily="34" charset="0"/>
              </a:rPr>
              <a:t>Dobnig</a:t>
            </a:r>
            <a:r>
              <a:rPr lang="en-US" sz="4400" dirty="0" smtClean="0">
                <a:latin typeface="Arial" pitchFamily="34" charset="0"/>
                <a:cs typeface="Arial" pitchFamily="34" charset="0"/>
              </a:rPr>
              <a:t> H, Fischer JE, Boehm BO, </a:t>
            </a:r>
            <a:r>
              <a:rPr lang="en-US" sz="4400" dirty="0" err="1" smtClean="0">
                <a:latin typeface="Arial" pitchFamily="34" charset="0"/>
                <a:cs typeface="Arial" pitchFamily="34" charset="0"/>
              </a:rPr>
              <a:t>März</a:t>
            </a:r>
            <a:r>
              <a:rPr lang="en-US" sz="4400" dirty="0" smtClean="0">
                <a:latin typeface="Arial" pitchFamily="34" charset="0"/>
                <a:cs typeface="Arial" pitchFamily="34" charset="0"/>
              </a:rPr>
              <a:t> W. Low vitamin D levels predict stroke in patients referred to coronary angiography. Stroke 2008;39:2611–2613. </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latin typeface="Arial" pitchFamily="34" charset="0"/>
                <a:cs typeface="Arial" pitchFamily="34" charset="0"/>
              </a:rPr>
              <a:t>Is vitamin D deficiency an independent risk factor for CVD?</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sz="quarter" idx="1"/>
          </p:nvPr>
        </p:nvSpPr>
        <p:spPr>
          <a:xfrm>
            <a:off x="381000" y="1524000"/>
            <a:ext cx="8385048" cy="5257800"/>
          </a:xfrm>
        </p:spPr>
        <p:txBody>
          <a:bodyPr>
            <a:normAutofit fontScale="62500" lnSpcReduction="20000"/>
          </a:bodyPr>
          <a:lstStyle/>
          <a:p>
            <a:pPr>
              <a:lnSpc>
                <a:spcPct val="120000"/>
              </a:lnSpc>
            </a:pPr>
            <a:r>
              <a:rPr lang="en-US" sz="3800" dirty="0" smtClean="0">
                <a:latin typeface="Arial" pitchFamily="34" charset="0"/>
                <a:cs typeface="Arial" pitchFamily="34" charset="0"/>
              </a:rPr>
              <a:t>VDD is associated with cardiovascular risk factors such as hypertension, hypercholesterolemia, </a:t>
            </a:r>
            <a:r>
              <a:rPr lang="en-US" sz="3800" dirty="0" err="1" smtClean="0">
                <a:latin typeface="Arial" pitchFamily="34" charset="0"/>
                <a:cs typeface="Arial" pitchFamily="34" charset="0"/>
              </a:rPr>
              <a:t>hypertriglyceridemia</a:t>
            </a:r>
            <a:r>
              <a:rPr lang="en-US" sz="3800" dirty="0" smtClean="0">
                <a:latin typeface="Arial" pitchFamily="34" charset="0"/>
                <a:cs typeface="Arial" pitchFamily="34" charset="0"/>
              </a:rPr>
              <a:t>, </a:t>
            </a:r>
            <a:r>
              <a:rPr lang="en-US" sz="3800" dirty="0" err="1" smtClean="0">
                <a:latin typeface="Arial" pitchFamily="34" charset="0"/>
                <a:cs typeface="Arial" pitchFamily="34" charset="0"/>
              </a:rPr>
              <a:t>microalbuminuria</a:t>
            </a:r>
            <a:r>
              <a:rPr lang="en-US" sz="3800" dirty="0" smtClean="0">
                <a:latin typeface="Arial" pitchFamily="34" charset="0"/>
                <a:cs typeface="Arial" pitchFamily="34" charset="0"/>
              </a:rPr>
              <a:t>, obesity and diabetes mellitus.</a:t>
            </a:r>
            <a:endParaRPr lang="en-US" sz="2200" dirty="0" smtClean="0">
              <a:latin typeface="Arial" pitchFamily="34" charset="0"/>
              <a:cs typeface="Arial" pitchFamily="34" charset="0"/>
            </a:endParaRPr>
          </a:p>
          <a:p>
            <a:pPr>
              <a:buNone/>
            </a:pPr>
            <a:r>
              <a:rPr lang="en-US" sz="1900" dirty="0" smtClean="0">
                <a:latin typeface="Arial" pitchFamily="34" charset="0"/>
                <a:cs typeface="Arial" pitchFamily="34" charset="0"/>
              </a:rPr>
              <a:t>	</a:t>
            </a:r>
            <a:r>
              <a:rPr lang="en-US" sz="1800" dirty="0" smtClean="0">
                <a:latin typeface="Arial" pitchFamily="34" charset="0"/>
                <a:cs typeface="Arial" pitchFamily="34" charset="0"/>
              </a:rPr>
              <a:t>Martins D, Wolf M, Pan D, </a:t>
            </a:r>
            <a:r>
              <a:rPr lang="en-US" sz="1800" dirty="0" err="1" smtClean="0">
                <a:latin typeface="Arial" pitchFamily="34" charset="0"/>
                <a:cs typeface="Arial" pitchFamily="34" charset="0"/>
              </a:rPr>
              <a:t>Zadshir</a:t>
            </a:r>
            <a:r>
              <a:rPr lang="en-US" sz="1800" dirty="0" smtClean="0">
                <a:latin typeface="Arial" pitchFamily="34" charset="0"/>
                <a:cs typeface="Arial" pitchFamily="34" charset="0"/>
              </a:rPr>
              <a:t> A, </a:t>
            </a:r>
            <a:r>
              <a:rPr lang="en-US" sz="1800" dirty="0" err="1" smtClean="0">
                <a:latin typeface="Arial" pitchFamily="34" charset="0"/>
                <a:cs typeface="Arial" pitchFamily="34" charset="0"/>
              </a:rPr>
              <a:t>Tareen</a:t>
            </a:r>
            <a:r>
              <a:rPr lang="en-US" sz="1800" dirty="0" smtClean="0">
                <a:latin typeface="Arial" pitchFamily="34" charset="0"/>
                <a:cs typeface="Arial" pitchFamily="34" charset="0"/>
              </a:rPr>
              <a:t> N, </a:t>
            </a:r>
            <a:r>
              <a:rPr lang="en-US" sz="1800" dirty="0" err="1" smtClean="0">
                <a:latin typeface="Arial" pitchFamily="34" charset="0"/>
                <a:cs typeface="Arial" pitchFamily="34" charset="0"/>
              </a:rPr>
              <a:t>Thadhani</a:t>
            </a:r>
            <a:r>
              <a:rPr lang="en-US" sz="1800" dirty="0" smtClean="0">
                <a:latin typeface="Arial" pitchFamily="34" charset="0"/>
                <a:cs typeface="Arial" pitchFamily="34" charset="0"/>
              </a:rPr>
              <a:t> R, </a:t>
            </a:r>
            <a:r>
              <a:rPr lang="en-US" sz="1800" dirty="0" err="1" smtClean="0">
                <a:latin typeface="Arial" pitchFamily="34" charset="0"/>
                <a:cs typeface="Arial" pitchFamily="34" charset="0"/>
              </a:rPr>
              <a:t>Felsenfeld</a:t>
            </a:r>
            <a:r>
              <a:rPr lang="en-US" sz="1800" dirty="0" smtClean="0">
                <a:latin typeface="Arial" pitchFamily="34" charset="0"/>
                <a:cs typeface="Arial" pitchFamily="34" charset="0"/>
              </a:rPr>
              <a:t> A, Levine B, </a:t>
            </a:r>
            <a:r>
              <a:rPr lang="en-US" sz="1800" dirty="0" err="1" smtClean="0">
                <a:latin typeface="Arial" pitchFamily="34" charset="0"/>
                <a:cs typeface="Arial" pitchFamily="34" charset="0"/>
              </a:rPr>
              <a:t>Mehrotra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R,Norris</a:t>
            </a:r>
            <a:r>
              <a:rPr lang="en-US" sz="1800" dirty="0" smtClean="0">
                <a:latin typeface="Arial" pitchFamily="34" charset="0"/>
                <a:cs typeface="Arial" pitchFamily="34" charset="0"/>
              </a:rPr>
              <a:t> K. Prevalence of cardiovascular risk factors and the serum levels of 25-hydroxyvitamin D in the United States: data from the Third National Health and Nutrition Examination Survey. Arch Intern Med Jun 11;2007 167(11):1159–65. </a:t>
            </a:r>
            <a:endParaRPr lang="en-US" sz="3400" dirty="0" smtClean="0">
              <a:latin typeface="Arial" pitchFamily="34" charset="0"/>
              <a:cs typeface="Arial" pitchFamily="34" charset="0"/>
            </a:endParaRPr>
          </a:p>
          <a:p>
            <a:pPr>
              <a:lnSpc>
                <a:spcPct val="120000"/>
              </a:lnSpc>
            </a:pPr>
            <a:endParaRPr lang="en-US" sz="3800" dirty="0" smtClean="0">
              <a:latin typeface="Arial" pitchFamily="34" charset="0"/>
              <a:cs typeface="Arial" pitchFamily="34" charset="0"/>
            </a:endParaRPr>
          </a:p>
          <a:p>
            <a:pPr>
              <a:lnSpc>
                <a:spcPct val="120000"/>
              </a:lnSpc>
            </a:pPr>
            <a:r>
              <a:rPr lang="en-US" sz="3800" dirty="0" smtClean="0">
                <a:latin typeface="Arial" pitchFamily="34" charset="0"/>
                <a:cs typeface="Arial" pitchFamily="34" charset="0"/>
              </a:rPr>
              <a:t>Without adjustment, chance of being affected by CAD in individuals with VDD is 3.49 (1.59-7.64) times versus  those with normal vitamin D. After adjustment with risk factors, i.e., BP, DM, smoking, obesity, physical activity and hypercholesterolemia, this chance becomes 5.8 times (1.77-18.94).</a:t>
            </a:r>
            <a:endParaRPr lang="en-US" sz="2000" dirty="0" smtClean="0">
              <a:latin typeface="Arial" pitchFamily="34" charset="0"/>
              <a:cs typeface="Arial" pitchFamily="34" charset="0"/>
            </a:endParaRPr>
          </a:p>
          <a:p>
            <a:pPr>
              <a:buNone/>
            </a:pP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Siadat</a:t>
            </a:r>
            <a:r>
              <a:rPr lang="en-US" sz="1800" dirty="0" smtClean="0">
                <a:latin typeface="Arial" pitchFamily="34" charset="0"/>
                <a:cs typeface="Arial" pitchFamily="34" charset="0"/>
              </a:rPr>
              <a:t> ZD, </a:t>
            </a:r>
            <a:r>
              <a:rPr lang="en-US" sz="1800" dirty="0" err="1" smtClean="0">
                <a:latin typeface="Arial" pitchFamily="34" charset="0"/>
                <a:cs typeface="Arial" pitchFamily="34" charset="0"/>
              </a:rPr>
              <a:t>Kiani</a:t>
            </a:r>
            <a:r>
              <a:rPr lang="en-US" sz="1800" dirty="0" smtClean="0">
                <a:latin typeface="Arial" pitchFamily="34" charset="0"/>
                <a:cs typeface="Arial" pitchFamily="34" charset="0"/>
              </a:rPr>
              <a:t> K, </a:t>
            </a:r>
            <a:r>
              <a:rPr lang="en-US" sz="1800" dirty="0" err="1" smtClean="0">
                <a:latin typeface="Arial" pitchFamily="34" charset="0"/>
                <a:cs typeface="Arial" pitchFamily="34" charset="0"/>
              </a:rPr>
              <a:t>Sadeghi</a:t>
            </a:r>
            <a:r>
              <a:rPr lang="en-US" sz="1800" dirty="0" smtClean="0">
                <a:latin typeface="Arial" pitchFamily="34" charset="0"/>
                <a:cs typeface="Arial" pitchFamily="34" charset="0"/>
              </a:rPr>
              <a:t> M, </a:t>
            </a:r>
            <a:r>
              <a:rPr lang="en-US" sz="1800" dirty="0" err="1" smtClean="0">
                <a:latin typeface="Arial" pitchFamily="34" charset="0"/>
                <a:cs typeface="Arial" pitchFamily="34" charset="0"/>
              </a:rPr>
              <a:t>Shariat</a:t>
            </a:r>
            <a:r>
              <a:rPr lang="en-US" sz="1800" dirty="0" smtClean="0">
                <a:latin typeface="Arial" pitchFamily="34" charset="0"/>
                <a:cs typeface="Arial" pitchFamily="34" charset="0"/>
              </a:rPr>
              <a:t> AS, </a:t>
            </a:r>
            <a:r>
              <a:rPr lang="en-US" sz="1800" dirty="0" err="1" smtClean="0">
                <a:latin typeface="Arial" pitchFamily="34" charset="0"/>
                <a:cs typeface="Arial" pitchFamily="34" charset="0"/>
              </a:rPr>
              <a:t>Farajzadegan</a:t>
            </a:r>
            <a:r>
              <a:rPr lang="en-US" sz="1800" dirty="0" smtClean="0">
                <a:latin typeface="Arial" pitchFamily="34" charset="0"/>
                <a:cs typeface="Arial" pitchFamily="34" charset="0"/>
              </a:rPr>
              <a:t> Z, </a:t>
            </a:r>
            <a:r>
              <a:rPr lang="en-US" sz="1800" dirty="0" err="1" smtClean="0">
                <a:latin typeface="Arial" pitchFamily="34" charset="0"/>
                <a:cs typeface="Arial" pitchFamily="34" charset="0"/>
              </a:rPr>
              <a:t>Kheirmand</a:t>
            </a:r>
            <a:r>
              <a:rPr lang="en-US" sz="1800" dirty="0" smtClean="0">
                <a:latin typeface="Arial" pitchFamily="34" charset="0"/>
                <a:cs typeface="Arial" pitchFamily="34" charset="0"/>
              </a:rPr>
              <a:t> M. Association of vitamin D deficiency and coronary artery disease with cardiovascular risk factors. J Res Med Sci. 2012 Nov;17(11):1052-5.</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90600"/>
          </a:xfrm>
        </p:spPr>
        <p:txBody>
          <a:bodyPr>
            <a:normAutofit/>
          </a:bodyPr>
          <a:lstStyle/>
          <a:p>
            <a:pPr algn="ctr"/>
            <a:r>
              <a:rPr lang="en-US" b="1" dirty="0" smtClean="0">
                <a:solidFill>
                  <a:srgbClr val="FFFF00"/>
                </a:solidFill>
              </a:rPr>
              <a:t>Possible </a:t>
            </a:r>
            <a:r>
              <a:rPr lang="en-US" b="1" dirty="0" err="1" smtClean="0">
                <a:solidFill>
                  <a:srgbClr val="FFFF00"/>
                </a:solidFill>
              </a:rPr>
              <a:t>cardioprotective</a:t>
            </a:r>
            <a:r>
              <a:rPr lang="en-US" b="1" dirty="0" smtClean="0">
                <a:solidFill>
                  <a:srgbClr val="FFFF00"/>
                </a:solidFill>
              </a:rPr>
              <a:t> mechanisms</a:t>
            </a:r>
            <a:endParaRPr lang="en-US" b="1" dirty="0">
              <a:solidFill>
                <a:srgbClr val="FFFF00"/>
              </a:solidFill>
            </a:endParaRPr>
          </a:p>
        </p:txBody>
      </p:sp>
      <p:pic>
        <p:nvPicPr>
          <p:cNvPr id="4" name="Picture 2"/>
          <p:cNvPicPr>
            <a:picLocks noChangeAspect="1" noChangeArrowheads="1"/>
          </p:cNvPicPr>
          <p:nvPr/>
        </p:nvPicPr>
        <p:blipFill>
          <a:blip r:embed="rId2" cstate="print"/>
          <a:srcRect/>
          <a:stretch>
            <a:fillRect/>
          </a:stretch>
        </p:blipFill>
        <p:spPr bwMode="auto">
          <a:xfrm>
            <a:off x="990600" y="990600"/>
            <a:ext cx="7318641" cy="553873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914400" y="990600"/>
            <a:ext cx="7472363"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505200" y="2667000"/>
            <a:ext cx="750526" cy="369332"/>
          </a:xfrm>
          <a:prstGeom prst="rect">
            <a:avLst/>
          </a:prstGeom>
        </p:spPr>
        <p:txBody>
          <a:bodyPr wrap="none">
            <a:spAutoFit/>
          </a:bodyPr>
          <a:lstStyle/>
          <a:p>
            <a:r>
              <a:rPr lang="en-US" dirty="0" smtClean="0"/>
              <a:t>NF-</a:t>
            </a:r>
            <a:r>
              <a:rPr lang="en-US" dirty="0" err="1" smtClean="0"/>
              <a:t>kβ</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EVIDENCE FROM RCTs</a:t>
            </a:r>
            <a:endParaRPr lang="en-US" b="1" dirty="0">
              <a:solidFill>
                <a:srgbClr val="FFFF00"/>
              </a:solidFill>
            </a:endParaRPr>
          </a:p>
        </p:txBody>
      </p:sp>
      <p:sp>
        <p:nvSpPr>
          <p:cNvPr id="3" name="Content Placeholder 2"/>
          <p:cNvSpPr>
            <a:spLocks noGrp="1"/>
          </p:cNvSpPr>
          <p:nvPr>
            <p:ph sz="quarter" idx="1"/>
          </p:nvPr>
        </p:nvSpPr>
        <p:spPr>
          <a:xfrm>
            <a:off x="304800" y="1600200"/>
            <a:ext cx="8531352" cy="5257800"/>
          </a:xfrm>
        </p:spPr>
        <p:txBody>
          <a:bodyPr>
            <a:normAutofit fontScale="25000" lnSpcReduction="20000"/>
          </a:bodyPr>
          <a:lstStyle/>
          <a:p>
            <a:pPr>
              <a:lnSpc>
                <a:spcPct val="120000"/>
              </a:lnSpc>
            </a:pPr>
            <a:r>
              <a:rPr lang="en-US" sz="8800" dirty="0" smtClean="0">
                <a:latin typeface="Arial" pitchFamily="34" charset="0"/>
                <a:cs typeface="Arial" pitchFamily="34" charset="0"/>
              </a:rPr>
              <a:t>RCTs have failed to prove a consistent causal relation between vitamin D repletion and reduction of CV risk factors and CVD. </a:t>
            </a:r>
          </a:p>
          <a:p>
            <a:pPr>
              <a:lnSpc>
                <a:spcPct val="120000"/>
              </a:lnSpc>
            </a:pPr>
            <a:r>
              <a:rPr lang="en-US" sz="8800" dirty="0" smtClean="0">
                <a:latin typeface="Arial" pitchFamily="34" charset="0"/>
                <a:cs typeface="Arial" pitchFamily="34" charset="0"/>
              </a:rPr>
              <a:t>Possibly due to small sample sizes or inappropriate study designs (CVD events were not primary end-points).</a:t>
            </a:r>
          </a:p>
          <a:p>
            <a:pPr>
              <a:lnSpc>
                <a:spcPct val="120000"/>
              </a:lnSpc>
            </a:pPr>
            <a:r>
              <a:rPr lang="en-US" sz="8800" dirty="0" smtClean="0">
                <a:latin typeface="Arial" pitchFamily="34" charset="0"/>
                <a:cs typeface="Arial" pitchFamily="34" charset="0"/>
              </a:rPr>
              <a:t>Most trials have shown beneficial effects of supplementation in patients with severe deficiency and these patients seem to be at the highest risk for CVD. But whether supplementation is beneficial for healthy people is still not validated.</a:t>
            </a:r>
          </a:p>
          <a:p>
            <a:pPr>
              <a:buFont typeface="Wingdings" pitchFamily="2" charset="2"/>
              <a:buChar char="v"/>
            </a:pPr>
            <a:endParaRPr lang="en-US" sz="4800" dirty="0" smtClean="0">
              <a:latin typeface="Arial" pitchFamily="34" charset="0"/>
              <a:cs typeface="Arial" pitchFamily="34" charset="0"/>
            </a:endParaRPr>
          </a:p>
          <a:p>
            <a:pPr>
              <a:buFont typeface="Wingdings" pitchFamily="2" charset="2"/>
              <a:buChar char="v"/>
            </a:pPr>
            <a:endParaRPr lang="en-US" sz="4800" dirty="0" smtClean="0">
              <a:latin typeface="Arial" pitchFamily="34" charset="0"/>
              <a:cs typeface="Arial" pitchFamily="34" charset="0"/>
            </a:endParaRPr>
          </a:p>
          <a:p>
            <a:pPr>
              <a:buFont typeface="Wingdings" pitchFamily="2" charset="2"/>
              <a:buChar char="v"/>
            </a:pPr>
            <a:r>
              <a:rPr lang="en-US" sz="4800" dirty="0" smtClean="0">
                <a:latin typeface="Arial" pitchFamily="34" charset="0"/>
                <a:cs typeface="Arial" pitchFamily="34" charset="0"/>
              </a:rPr>
              <a:t>Hsia J, </a:t>
            </a:r>
            <a:r>
              <a:rPr lang="en-US" sz="4800" dirty="0" err="1" smtClean="0">
                <a:latin typeface="Arial" pitchFamily="34" charset="0"/>
                <a:cs typeface="Arial" pitchFamily="34" charset="0"/>
              </a:rPr>
              <a:t>Heiss</a:t>
            </a:r>
            <a:r>
              <a:rPr lang="en-US" sz="4800" dirty="0" smtClean="0">
                <a:latin typeface="Arial" pitchFamily="34" charset="0"/>
                <a:cs typeface="Arial" pitchFamily="34" charset="0"/>
              </a:rPr>
              <a:t> G, </a:t>
            </a:r>
            <a:r>
              <a:rPr lang="en-US" sz="4800" dirty="0" err="1" smtClean="0">
                <a:latin typeface="Arial" pitchFamily="34" charset="0"/>
                <a:cs typeface="Arial" pitchFamily="34" charset="0"/>
              </a:rPr>
              <a:t>Ren</a:t>
            </a:r>
            <a:r>
              <a:rPr lang="en-US" sz="4800" dirty="0" smtClean="0">
                <a:latin typeface="Arial" pitchFamily="34" charset="0"/>
                <a:cs typeface="Arial" pitchFamily="34" charset="0"/>
              </a:rPr>
              <a:t> H, et al. Calcium/vitamin D supplementation and cardiovascular events. Circulation. 2007; 115(7):846–54.</a:t>
            </a:r>
          </a:p>
          <a:p>
            <a:pPr>
              <a:buFont typeface="Wingdings" pitchFamily="2" charset="2"/>
              <a:buChar char="v"/>
            </a:pPr>
            <a:r>
              <a:rPr lang="en-US" sz="4800" dirty="0" smtClean="0">
                <a:latin typeface="Arial" pitchFamily="34" charset="0"/>
                <a:cs typeface="Arial" pitchFamily="34" charset="0"/>
              </a:rPr>
              <a:t>Prince RL, Austin N, Devine A, Dick IM, Bruce D, Zhu K. Effects of </a:t>
            </a:r>
            <a:r>
              <a:rPr lang="en-US" sz="4800" dirty="0" err="1" smtClean="0">
                <a:latin typeface="Arial" pitchFamily="34" charset="0"/>
                <a:cs typeface="Arial" pitchFamily="34" charset="0"/>
              </a:rPr>
              <a:t>ergocalciferol</a:t>
            </a:r>
            <a:r>
              <a:rPr lang="en-US" sz="4800" dirty="0" smtClean="0">
                <a:latin typeface="Arial" pitchFamily="34" charset="0"/>
                <a:cs typeface="Arial" pitchFamily="34" charset="0"/>
              </a:rPr>
              <a:t> added to calcium on the risk of falls in elderly high-risk women. Arch Intern Med. 2008; 168(1):103–8.</a:t>
            </a:r>
          </a:p>
          <a:p>
            <a:pPr>
              <a:buFont typeface="Wingdings" pitchFamily="2" charset="2"/>
              <a:buChar char="v"/>
            </a:pPr>
            <a:r>
              <a:rPr lang="en-US" sz="4800" dirty="0" err="1" smtClean="0">
                <a:latin typeface="Arial" pitchFamily="34" charset="0"/>
                <a:cs typeface="Arial" pitchFamily="34" charset="0"/>
              </a:rPr>
              <a:t>Trivedi</a:t>
            </a:r>
            <a:r>
              <a:rPr lang="en-US" sz="4800" dirty="0" smtClean="0">
                <a:latin typeface="Arial" pitchFamily="34" charset="0"/>
                <a:cs typeface="Arial" pitchFamily="34" charset="0"/>
              </a:rPr>
              <a:t> DP, Doll R, </a:t>
            </a:r>
            <a:r>
              <a:rPr lang="en-US" sz="4800" dirty="0" err="1" smtClean="0">
                <a:latin typeface="Arial" pitchFamily="34" charset="0"/>
                <a:cs typeface="Arial" pitchFamily="34" charset="0"/>
              </a:rPr>
              <a:t>Khaw</a:t>
            </a:r>
            <a:r>
              <a:rPr lang="en-US" sz="4800" dirty="0" smtClean="0">
                <a:latin typeface="Arial" pitchFamily="34" charset="0"/>
                <a:cs typeface="Arial" pitchFamily="34" charset="0"/>
              </a:rPr>
              <a:t> KT. Effect of four monthly oral vitamin D3 (</a:t>
            </a:r>
            <a:r>
              <a:rPr lang="en-US" sz="4800" dirty="0" err="1" smtClean="0">
                <a:latin typeface="Arial" pitchFamily="34" charset="0"/>
                <a:cs typeface="Arial" pitchFamily="34" charset="0"/>
              </a:rPr>
              <a:t>cholecalciferol</a:t>
            </a:r>
            <a:r>
              <a:rPr lang="en-US" sz="4800" dirty="0" smtClean="0">
                <a:latin typeface="Arial" pitchFamily="34" charset="0"/>
                <a:cs typeface="Arial" pitchFamily="34" charset="0"/>
              </a:rPr>
              <a:t>) supplementation on fractures and mortality in men and women living in the community: </a:t>
            </a:r>
            <a:r>
              <a:rPr lang="en-US" sz="4800" dirty="0" err="1" smtClean="0">
                <a:latin typeface="Arial" pitchFamily="34" charset="0"/>
                <a:cs typeface="Arial" pitchFamily="34" charset="0"/>
              </a:rPr>
              <a:t>randomised</a:t>
            </a:r>
            <a:r>
              <a:rPr lang="en-US" sz="4800" dirty="0" smtClean="0">
                <a:latin typeface="Arial" pitchFamily="34" charset="0"/>
                <a:cs typeface="Arial" pitchFamily="34" charset="0"/>
              </a:rPr>
              <a:t> double blind controlled trial. </a:t>
            </a:r>
            <a:r>
              <a:rPr lang="en-US" sz="4800" dirty="0" err="1" smtClean="0">
                <a:latin typeface="Arial" pitchFamily="34" charset="0"/>
                <a:cs typeface="Arial" pitchFamily="34" charset="0"/>
              </a:rPr>
              <a:t>Bmj</a:t>
            </a:r>
            <a:r>
              <a:rPr lang="en-US" sz="4800" dirty="0" smtClean="0">
                <a:latin typeface="Arial" pitchFamily="34" charset="0"/>
                <a:cs typeface="Arial" pitchFamily="34" charset="0"/>
              </a:rPr>
              <a:t>. 2003; 326(7387):469. </a:t>
            </a:r>
          </a:p>
          <a:p>
            <a:endParaRPr lang="en-US" sz="80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EVIDENCE FROM META-ANALYSIS</a:t>
            </a:r>
            <a:endParaRPr lang="en-US" dirty="0"/>
          </a:p>
        </p:txBody>
      </p:sp>
      <p:sp>
        <p:nvSpPr>
          <p:cNvPr id="3" name="Content Placeholder 2"/>
          <p:cNvSpPr>
            <a:spLocks noGrp="1"/>
          </p:cNvSpPr>
          <p:nvPr>
            <p:ph sz="quarter" idx="1"/>
          </p:nvPr>
        </p:nvSpPr>
        <p:spPr/>
        <p:txBody>
          <a:bodyPr/>
          <a:lstStyle/>
          <a:p>
            <a:endParaRPr lang="en-US" dirty="0"/>
          </a:p>
        </p:txBody>
      </p:sp>
      <p:graphicFrame>
        <p:nvGraphicFramePr>
          <p:cNvPr id="4" name="Table 3"/>
          <p:cNvGraphicFramePr>
            <a:graphicFrameLocks noGrp="1"/>
          </p:cNvGraphicFramePr>
          <p:nvPr/>
        </p:nvGraphicFramePr>
        <p:xfrm>
          <a:off x="533399" y="1752600"/>
          <a:ext cx="8305801" cy="4511040"/>
        </p:xfrm>
        <a:graphic>
          <a:graphicData uri="http://schemas.openxmlformats.org/drawingml/2006/table">
            <a:tbl>
              <a:tblPr firstRow="1" bandRow="1">
                <a:tableStyleId>{93296810-A885-4BE3-A3E7-6D5BEEA58F35}</a:tableStyleId>
              </a:tblPr>
              <a:tblGrid>
                <a:gridCol w="1562477"/>
                <a:gridCol w="2138127"/>
                <a:gridCol w="4605197"/>
              </a:tblGrid>
              <a:tr h="370840">
                <a:tc>
                  <a:txBody>
                    <a:bodyPr/>
                    <a:lstStyle/>
                    <a:p>
                      <a:pPr algn="ctr"/>
                      <a:r>
                        <a:rPr lang="en-US" sz="2000" dirty="0" smtClean="0">
                          <a:latin typeface="Arial" pitchFamily="34" charset="0"/>
                          <a:cs typeface="Arial" pitchFamily="34" charset="0"/>
                        </a:rPr>
                        <a:t>Publication</a:t>
                      </a:r>
                      <a:r>
                        <a:rPr lang="en-US" sz="2000" baseline="0" dirty="0" smtClean="0">
                          <a:latin typeface="Arial" pitchFamily="34" charset="0"/>
                          <a:cs typeface="Arial" pitchFamily="34" charset="0"/>
                        </a:rPr>
                        <a:t> </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Study</a:t>
                      </a:r>
                      <a:r>
                        <a:rPr lang="en-US" sz="2000" baseline="0" dirty="0" smtClean="0">
                          <a:latin typeface="Arial" pitchFamily="34" charset="0"/>
                          <a:cs typeface="Arial" pitchFamily="34" charset="0"/>
                        </a:rPr>
                        <a:t> selection</a:t>
                      </a:r>
                      <a:endParaRPr lang="en-US" sz="2000"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Key findings</a:t>
                      </a:r>
                      <a:endParaRPr lang="en-US" sz="2000"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Parker et al, 2010</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28 studies with 99,745 participants</a:t>
                      </a:r>
                      <a:endParaRPr lang="en-US" dirty="0">
                        <a:latin typeface="Arial" pitchFamily="34" charset="0"/>
                        <a:cs typeface="Arial" pitchFamily="34" charset="0"/>
                      </a:endParaRPr>
                    </a:p>
                  </a:txBody>
                  <a:tcPr/>
                </a:tc>
                <a:tc>
                  <a:txBody>
                    <a:bodyPr/>
                    <a:lstStyle/>
                    <a:p>
                      <a:r>
                        <a:rPr kumimoji="0" lang="en-US" kern="1200" dirty="0" smtClean="0">
                          <a:latin typeface="Arial" pitchFamily="34" charset="0"/>
                          <a:cs typeface="Arial" pitchFamily="34" charset="0"/>
                        </a:rPr>
                        <a:t>Highest levels of serum 25OHD were associated with a 43% reduction in </a:t>
                      </a:r>
                      <a:r>
                        <a:rPr kumimoji="0" lang="en-US" kern="1200" dirty="0" err="1" smtClean="0">
                          <a:latin typeface="Arial" pitchFamily="34" charset="0"/>
                          <a:cs typeface="Arial" pitchFamily="34" charset="0"/>
                        </a:rPr>
                        <a:t>cardiometabolic</a:t>
                      </a:r>
                      <a:r>
                        <a:rPr kumimoji="0" lang="en-US" kern="1200" dirty="0" smtClean="0">
                          <a:latin typeface="Arial" pitchFamily="34" charset="0"/>
                          <a:cs typeface="Arial" pitchFamily="34" charset="0"/>
                        </a:rPr>
                        <a:t> disorders [OR 0.57, 95% CI 0.48-0.68].</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Wang</a:t>
                      </a:r>
                      <a:r>
                        <a:rPr lang="en-US" baseline="0" dirty="0" smtClean="0">
                          <a:latin typeface="Arial" pitchFamily="34" charset="0"/>
                          <a:cs typeface="Arial" pitchFamily="34" charset="0"/>
                        </a:rPr>
                        <a:t> et al, 2012</a:t>
                      </a:r>
                      <a:endParaRPr lang="en-US" dirty="0">
                        <a:latin typeface="Arial" pitchFamily="34" charset="0"/>
                        <a:cs typeface="Arial" pitchFamily="34" charset="0"/>
                      </a:endParaRPr>
                    </a:p>
                  </a:txBody>
                  <a:tcPr/>
                </a:tc>
                <a:tc>
                  <a:txBody>
                    <a:bodyPr/>
                    <a:lstStyle/>
                    <a:p>
                      <a:r>
                        <a:rPr kumimoji="0" lang="en-US" kern="1200" dirty="0" smtClean="0">
                          <a:latin typeface="Arial" pitchFamily="34" charset="0"/>
                          <a:cs typeface="Arial" pitchFamily="34" charset="0"/>
                        </a:rPr>
                        <a:t>19 independent studies with 6123 CVD cases in 65 994 participants</a:t>
                      </a:r>
                      <a:endParaRPr lang="en-US"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Pooled RR was 1.52 (95% </a:t>
                      </a:r>
                      <a:r>
                        <a:rPr lang="it-IT" sz="1800" dirty="0" smtClean="0">
                          <a:latin typeface="Arial" pitchFamily="34" charset="0"/>
                          <a:cs typeface="Arial" pitchFamily="34" charset="0"/>
                        </a:rPr>
                        <a:t>CI: 1.30-1.77) for total CVD, 1.42 (95% CI: 1.19-1.71) for CVD mortality, 1.38 (95% CI: </a:t>
                      </a:r>
                      <a:r>
                        <a:rPr lang="en-US" sz="1800" dirty="0" smtClean="0">
                          <a:latin typeface="Arial" pitchFamily="34" charset="0"/>
                          <a:cs typeface="Arial" pitchFamily="34" charset="0"/>
                        </a:rPr>
                        <a:t>1.21-1.57) for coronary heart disease, and 1.64 (95% CI: 1.27-2.10) for stroke</a:t>
                      </a:r>
                      <a:endParaRPr lang="en-US" dirty="0">
                        <a:latin typeface="Arial" pitchFamily="34" charset="0"/>
                        <a:cs typeface="Arial" pitchFamily="34" charset="0"/>
                      </a:endParaRPr>
                    </a:p>
                  </a:txBody>
                  <a:tcPr/>
                </a:tc>
              </a:tr>
              <a:tr h="370840">
                <a:tc>
                  <a:txBody>
                    <a:bodyPr/>
                    <a:lstStyle/>
                    <a:p>
                      <a:r>
                        <a:rPr lang="en-US" dirty="0" err="1" smtClean="0">
                          <a:latin typeface="Arial" pitchFamily="34" charset="0"/>
                          <a:cs typeface="Arial" pitchFamily="34" charset="0"/>
                        </a:rPr>
                        <a:t>Pittas</a:t>
                      </a:r>
                      <a:r>
                        <a:rPr lang="en-US" dirty="0" smtClean="0">
                          <a:latin typeface="Arial" pitchFamily="34" charset="0"/>
                          <a:cs typeface="Arial" pitchFamily="34" charset="0"/>
                        </a:rPr>
                        <a:t> et al</a:t>
                      </a:r>
                      <a:r>
                        <a:rPr lang="en-US" baseline="0" dirty="0" smtClean="0">
                          <a:latin typeface="Arial" pitchFamily="34" charset="0"/>
                          <a:cs typeface="Arial" pitchFamily="34" charset="0"/>
                        </a:rPr>
                        <a:t>, 2010</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13 observational studies and  18 trials</a:t>
                      </a:r>
                      <a:endParaRPr lang="en-US"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No statistically significant effect of vitamin D supplementation on </a:t>
                      </a:r>
                      <a:r>
                        <a:rPr lang="en-US" sz="1800" dirty="0" err="1" smtClean="0">
                          <a:latin typeface="Arial" pitchFamily="34" charset="0"/>
                          <a:cs typeface="Arial" pitchFamily="34" charset="0"/>
                        </a:rPr>
                        <a:t>cardiometabolic</a:t>
                      </a:r>
                      <a:r>
                        <a:rPr lang="en-US" sz="1800" dirty="0" smtClean="0">
                          <a:latin typeface="Arial" pitchFamily="34" charset="0"/>
                          <a:cs typeface="Arial" pitchFamily="34" charset="0"/>
                        </a:rPr>
                        <a:t> outcomes. Meta-analysis could not  be performed due to heterogeneity of outcomes and interventions.</a:t>
                      </a:r>
                      <a:endParaRPr lang="en-US"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Calibri" pitchFamily="34" charset="0"/>
              </a:rPr>
              <a:t>Introduction</a:t>
            </a:r>
            <a:r>
              <a:rPr lang="en-US" b="1" dirty="0" smtClean="0">
                <a:solidFill>
                  <a:srgbClr val="FFC000"/>
                </a:solidFill>
                <a:latin typeface="Calibri" pitchFamily="34" charset="0"/>
              </a:rPr>
              <a:t> </a:t>
            </a:r>
            <a:endParaRPr lang="en-US" b="1" dirty="0">
              <a:solidFill>
                <a:srgbClr val="FFC000"/>
              </a:solidFill>
              <a:latin typeface="Calibri" pitchFamily="34" charset="0"/>
            </a:endParaRPr>
          </a:p>
        </p:txBody>
      </p:sp>
      <p:sp>
        <p:nvSpPr>
          <p:cNvPr id="3" name="Content Placeholder 2"/>
          <p:cNvSpPr>
            <a:spLocks noGrp="1"/>
          </p:cNvSpPr>
          <p:nvPr>
            <p:ph sz="quarter" idx="1"/>
          </p:nvPr>
        </p:nvSpPr>
        <p:spPr/>
        <p:txBody>
          <a:bodyPr>
            <a:normAutofit/>
          </a:bodyPr>
          <a:lstStyle/>
          <a:p>
            <a:r>
              <a:rPr lang="en-US" sz="2800" dirty="0" smtClean="0">
                <a:latin typeface="Arial" pitchFamily="34" charset="0"/>
                <a:cs typeface="Arial" pitchFamily="34" charset="0"/>
              </a:rPr>
              <a:t>Vitamin D – a pro-hormone rather than a vitamin</a:t>
            </a:r>
          </a:p>
          <a:p>
            <a:r>
              <a:rPr lang="en-US" sz="2800" dirty="0" smtClean="0">
                <a:latin typeface="Arial" pitchFamily="34" charset="0"/>
                <a:cs typeface="Arial" pitchFamily="34" charset="0"/>
              </a:rPr>
              <a:t>Orchestrates the ‘calcium-vitamin D-parathyroid hormone’ endocrine axis</a:t>
            </a:r>
          </a:p>
          <a:p>
            <a:r>
              <a:rPr lang="en-US" sz="2800" dirty="0" smtClean="0">
                <a:latin typeface="Arial" pitchFamily="34" charset="0"/>
                <a:cs typeface="Arial" pitchFamily="34" charset="0"/>
              </a:rPr>
              <a:t>Classic role - maintaining calcium homeostasis and bone health</a:t>
            </a:r>
          </a:p>
          <a:p>
            <a:r>
              <a:rPr lang="en-US" sz="2800" dirty="0" smtClean="0">
                <a:latin typeface="Arial" pitchFamily="34" charset="0"/>
                <a:cs typeface="Arial" pitchFamily="34" charset="0"/>
              </a:rPr>
              <a:t>Multiple </a:t>
            </a:r>
            <a:r>
              <a:rPr lang="en-US" sz="2800" dirty="0" err="1" smtClean="0">
                <a:latin typeface="Arial" pitchFamily="34" charset="0"/>
                <a:cs typeface="Arial" pitchFamily="34" charset="0"/>
              </a:rPr>
              <a:t>pleiotropic</a:t>
            </a:r>
            <a:r>
              <a:rPr lang="en-US" sz="2800" dirty="0" smtClean="0">
                <a:latin typeface="Arial" pitchFamily="34" charset="0"/>
                <a:cs typeface="Arial" pitchFamily="34" charset="0"/>
              </a:rPr>
              <a:t> non-skeletal effects – subject of intensive research with conflicting results</a:t>
            </a:r>
          </a:p>
          <a:p>
            <a:r>
              <a:rPr lang="en-US" sz="2800" dirty="0" smtClean="0">
                <a:latin typeface="Arial" pitchFamily="34" charset="0"/>
                <a:cs typeface="Arial" pitchFamily="34" charset="0"/>
              </a:rPr>
              <a:t>Most potent source is sunlight exposure – yet </a:t>
            </a:r>
            <a:r>
              <a:rPr lang="en-US" sz="2800" dirty="0" err="1" smtClean="0">
                <a:latin typeface="Arial" pitchFamily="34" charset="0"/>
                <a:cs typeface="Arial" pitchFamily="34" charset="0"/>
              </a:rPr>
              <a:t>hypovitaminosis</a:t>
            </a:r>
            <a:r>
              <a:rPr lang="en-US" sz="2800" dirty="0" smtClean="0">
                <a:latin typeface="Arial" pitchFamily="34" charset="0"/>
                <a:cs typeface="Arial" pitchFamily="34" charset="0"/>
              </a:rPr>
              <a:t> D is a global pandemic</a:t>
            </a: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ROLE OF VITAMIN D IN CHF</a:t>
            </a:r>
            <a:endParaRPr lang="en-US" b="1" dirty="0">
              <a:solidFill>
                <a:srgbClr val="FFFF00"/>
              </a:solidFill>
            </a:endParaRPr>
          </a:p>
        </p:txBody>
      </p:sp>
      <p:sp>
        <p:nvSpPr>
          <p:cNvPr id="3" name="Content Placeholder 2"/>
          <p:cNvSpPr>
            <a:spLocks noGrp="1"/>
          </p:cNvSpPr>
          <p:nvPr>
            <p:ph sz="quarter" idx="1"/>
          </p:nvPr>
        </p:nvSpPr>
        <p:spPr>
          <a:xfrm>
            <a:off x="612648" y="1600200"/>
            <a:ext cx="8153400" cy="5257800"/>
          </a:xfrm>
        </p:spPr>
        <p:txBody>
          <a:bodyPr>
            <a:normAutofit fontScale="70000" lnSpcReduction="20000"/>
          </a:bodyPr>
          <a:lstStyle/>
          <a:p>
            <a:pPr>
              <a:lnSpc>
                <a:spcPct val="120000"/>
              </a:lnSpc>
            </a:pPr>
            <a:r>
              <a:rPr lang="en-US" sz="3100" dirty="0" err="1" smtClean="0">
                <a:latin typeface="Arial" pitchFamily="34" charset="0"/>
                <a:cs typeface="Arial" pitchFamily="34" charset="0"/>
              </a:rPr>
              <a:t>Calcitriol</a:t>
            </a:r>
            <a:r>
              <a:rPr lang="en-US" sz="3100" dirty="0" smtClean="0">
                <a:latin typeface="Arial" pitchFamily="34" charset="0"/>
                <a:cs typeface="Arial" pitchFamily="34" charset="0"/>
              </a:rPr>
              <a:t> enhances cardiac contractility by increasing Ca2+ uptake by </a:t>
            </a:r>
            <a:r>
              <a:rPr lang="en-US" sz="3100" dirty="0" err="1" smtClean="0">
                <a:latin typeface="Arial" pitchFamily="34" charset="0"/>
                <a:cs typeface="Arial" pitchFamily="34" charset="0"/>
              </a:rPr>
              <a:t>cardiomyocytes</a:t>
            </a:r>
            <a:r>
              <a:rPr lang="en-US" sz="3100" dirty="0" smtClean="0">
                <a:latin typeface="Arial" pitchFamily="34" charset="0"/>
                <a:cs typeface="Arial" pitchFamily="34" charset="0"/>
              </a:rPr>
              <a:t>. It also suppresses synthesis and secretion of ANP in cardiac cells.</a:t>
            </a:r>
          </a:p>
          <a:p>
            <a:pPr>
              <a:lnSpc>
                <a:spcPct val="120000"/>
              </a:lnSpc>
            </a:pPr>
            <a:r>
              <a:rPr lang="en-US" sz="3100" dirty="0" smtClean="0">
                <a:latin typeface="Arial" pitchFamily="34" charset="0"/>
                <a:cs typeface="Arial" pitchFamily="34" charset="0"/>
              </a:rPr>
              <a:t>Lower levels of 25(OH)D and higher levels of PTH have been reported in CHF patients. </a:t>
            </a:r>
          </a:p>
          <a:p>
            <a:pPr>
              <a:buNone/>
            </a:pPr>
            <a:r>
              <a:rPr lang="it-IT" sz="2000" dirty="0" smtClean="0">
                <a:latin typeface="Arial" pitchFamily="34" charset="0"/>
                <a:cs typeface="Arial" pitchFamily="34" charset="0"/>
              </a:rPr>
              <a:t>	</a:t>
            </a:r>
            <a:r>
              <a:rPr lang="it-IT" sz="1700" dirty="0" smtClean="0">
                <a:latin typeface="Arial" pitchFamily="34" charset="0"/>
                <a:cs typeface="Arial" pitchFamily="34" charset="0"/>
              </a:rPr>
              <a:t>Shane E, Mancini D, Aaronson K, et al. Bone mass, vitamin D </a:t>
            </a:r>
            <a:r>
              <a:rPr lang="en-US" sz="1700" dirty="0" smtClean="0">
                <a:latin typeface="Arial" pitchFamily="34" charset="0"/>
                <a:cs typeface="Arial" pitchFamily="34" charset="0"/>
              </a:rPr>
              <a:t>deficiency, and hyperparathyroidism in congestive heart failure. Am J Med 1997;103:197–207</a:t>
            </a:r>
          </a:p>
          <a:p>
            <a:pPr>
              <a:buNone/>
            </a:pPr>
            <a:r>
              <a:rPr lang="en-US" sz="1700" dirty="0" smtClean="0">
                <a:latin typeface="Arial" pitchFamily="34" charset="0"/>
                <a:cs typeface="Arial" pitchFamily="34" charset="0"/>
              </a:rPr>
              <a:t>	Kim DH, </a:t>
            </a:r>
            <a:r>
              <a:rPr lang="en-US" sz="1700" dirty="0" err="1" smtClean="0">
                <a:latin typeface="Arial" pitchFamily="34" charset="0"/>
                <a:cs typeface="Arial" pitchFamily="34" charset="0"/>
              </a:rPr>
              <a:t>Sabour</a:t>
            </a:r>
            <a:r>
              <a:rPr lang="en-US" sz="1700" dirty="0" smtClean="0">
                <a:latin typeface="Arial" pitchFamily="34" charset="0"/>
                <a:cs typeface="Arial" pitchFamily="34" charset="0"/>
              </a:rPr>
              <a:t> S, </a:t>
            </a:r>
            <a:r>
              <a:rPr lang="en-US" sz="1700" dirty="0" err="1" smtClean="0">
                <a:latin typeface="Arial" pitchFamily="34" charset="0"/>
                <a:cs typeface="Arial" pitchFamily="34" charset="0"/>
              </a:rPr>
              <a:t>Sagar</a:t>
            </a:r>
            <a:r>
              <a:rPr lang="en-US" sz="1700" dirty="0" smtClean="0">
                <a:latin typeface="Arial" pitchFamily="34" charset="0"/>
                <a:cs typeface="Arial" pitchFamily="34" charset="0"/>
              </a:rPr>
              <a:t> UN, Adams S, </a:t>
            </a:r>
            <a:r>
              <a:rPr lang="en-US" sz="1700" dirty="0" err="1" smtClean="0">
                <a:latin typeface="Arial" pitchFamily="34" charset="0"/>
                <a:cs typeface="Arial" pitchFamily="34" charset="0"/>
              </a:rPr>
              <a:t>Whellan</a:t>
            </a:r>
            <a:r>
              <a:rPr lang="en-US" sz="1700" dirty="0" smtClean="0">
                <a:latin typeface="Arial" pitchFamily="34" charset="0"/>
                <a:cs typeface="Arial" pitchFamily="34" charset="0"/>
              </a:rPr>
              <a:t> DJ. Prevalence of </a:t>
            </a:r>
            <a:r>
              <a:rPr lang="en-US" sz="1700" dirty="0" err="1" smtClean="0">
                <a:latin typeface="Arial" pitchFamily="34" charset="0"/>
                <a:cs typeface="Arial" pitchFamily="34" charset="0"/>
              </a:rPr>
              <a:t>hypovitaminosis</a:t>
            </a:r>
            <a:r>
              <a:rPr lang="en-US" sz="1700" dirty="0" smtClean="0">
                <a:latin typeface="Arial" pitchFamily="34" charset="0"/>
                <a:cs typeface="Arial" pitchFamily="34" charset="0"/>
              </a:rPr>
              <a:t> D in cardiovascular diseases (from the National Health and Nutrition Examination Survey 2001 to 2004). Am J </a:t>
            </a:r>
            <a:r>
              <a:rPr lang="en-US" sz="1700" dirty="0" err="1" smtClean="0">
                <a:latin typeface="Arial" pitchFamily="34" charset="0"/>
                <a:cs typeface="Arial" pitchFamily="34" charset="0"/>
              </a:rPr>
              <a:t>Cardiol</a:t>
            </a:r>
            <a:r>
              <a:rPr lang="en-US" sz="1700" dirty="0" smtClean="0">
                <a:latin typeface="Arial" pitchFamily="34" charset="0"/>
                <a:cs typeface="Arial" pitchFamily="34" charset="0"/>
              </a:rPr>
              <a:t> Dec 1;2008 102(11):1540–4. </a:t>
            </a:r>
            <a:endParaRPr lang="en-US" dirty="0" smtClean="0">
              <a:latin typeface="Arial" pitchFamily="34" charset="0"/>
              <a:cs typeface="Arial" pitchFamily="34" charset="0"/>
            </a:endParaRPr>
          </a:p>
          <a:p>
            <a:pPr>
              <a:lnSpc>
                <a:spcPct val="120000"/>
              </a:lnSpc>
            </a:pPr>
            <a:r>
              <a:rPr lang="en-US" sz="3100" dirty="0" smtClean="0">
                <a:latin typeface="Arial" pitchFamily="34" charset="0"/>
                <a:cs typeface="Arial" pitchFamily="34" charset="0"/>
              </a:rPr>
              <a:t>There is an inverse nonlinear correlation of 25(OH)D and </a:t>
            </a:r>
            <a:r>
              <a:rPr lang="en-US" sz="3100" dirty="0" err="1" smtClean="0">
                <a:latin typeface="Arial" pitchFamily="34" charset="0"/>
                <a:cs typeface="Arial" pitchFamily="34" charset="0"/>
              </a:rPr>
              <a:t>calcitriol</a:t>
            </a:r>
            <a:r>
              <a:rPr lang="en-US" sz="3100" dirty="0" smtClean="0">
                <a:latin typeface="Arial" pitchFamily="34" charset="0"/>
                <a:cs typeface="Arial" pitchFamily="34" charset="0"/>
              </a:rPr>
              <a:t> with NT-</a:t>
            </a:r>
            <a:r>
              <a:rPr lang="en-US" sz="3100" dirty="0" err="1" smtClean="0">
                <a:latin typeface="Arial" pitchFamily="34" charset="0"/>
                <a:cs typeface="Arial" pitchFamily="34" charset="0"/>
              </a:rPr>
              <a:t>proANP</a:t>
            </a:r>
            <a:r>
              <a:rPr lang="en-US" sz="3100" dirty="0" smtClean="0">
                <a:latin typeface="Arial" pitchFamily="34" charset="0"/>
                <a:cs typeface="Arial" pitchFamily="34" charset="0"/>
              </a:rPr>
              <a:t> levels, a marker of severity of CHF.</a:t>
            </a:r>
          </a:p>
          <a:p>
            <a:pPr>
              <a:lnSpc>
                <a:spcPct val="120000"/>
              </a:lnSpc>
            </a:pPr>
            <a:r>
              <a:rPr lang="en-US" sz="3100" dirty="0" smtClean="0">
                <a:latin typeface="Arial" pitchFamily="34" charset="0"/>
                <a:cs typeface="Arial" pitchFamily="34" charset="0"/>
              </a:rPr>
              <a:t>25(OH)D levels above 40 </a:t>
            </a:r>
            <a:r>
              <a:rPr lang="en-US" sz="3100" dirty="0" err="1" smtClean="0">
                <a:latin typeface="Arial" pitchFamily="34" charset="0"/>
                <a:cs typeface="Arial" pitchFamily="34" charset="0"/>
              </a:rPr>
              <a:t>ng</a:t>
            </a:r>
            <a:r>
              <a:rPr lang="en-US" sz="3100" dirty="0" smtClean="0">
                <a:latin typeface="Arial" pitchFamily="34" charset="0"/>
                <a:cs typeface="Arial" pitchFamily="34" charset="0"/>
              </a:rPr>
              <a:t>/ml would be necessary to reduce NT-</a:t>
            </a:r>
            <a:r>
              <a:rPr lang="en-US" sz="3100" dirty="0" err="1" smtClean="0">
                <a:latin typeface="Arial" pitchFamily="34" charset="0"/>
                <a:cs typeface="Arial" pitchFamily="34" charset="0"/>
              </a:rPr>
              <a:t>proANP</a:t>
            </a:r>
            <a:r>
              <a:rPr lang="en-US" sz="3100" dirty="0" smtClean="0">
                <a:latin typeface="Arial" pitchFamily="34" charset="0"/>
                <a:cs typeface="Arial" pitchFamily="34" charset="0"/>
              </a:rPr>
              <a:t> levels of almost all subjects close to the normal range of 0.11 to 0.60 </a:t>
            </a:r>
            <a:r>
              <a:rPr lang="en-US" sz="3100" dirty="0" err="1" smtClean="0">
                <a:latin typeface="Arial" pitchFamily="34" charset="0"/>
                <a:cs typeface="Arial" pitchFamily="34" charset="0"/>
              </a:rPr>
              <a:t>nmol</a:t>
            </a:r>
            <a:r>
              <a:rPr lang="en-US" sz="3100" dirty="0" smtClean="0">
                <a:latin typeface="Arial" pitchFamily="34" charset="0"/>
                <a:cs typeface="Arial" pitchFamily="34" charset="0"/>
              </a:rPr>
              <a:t>/l.</a:t>
            </a:r>
          </a:p>
          <a:p>
            <a:pPr>
              <a:buNone/>
            </a:pPr>
            <a:r>
              <a:rPr lang="en-US" sz="2000" dirty="0" smtClean="0">
                <a:latin typeface="Arial" pitchFamily="34" charset="0"/>
                <a:cs typeface="Arial" pitchFamily="34" charset="0"/>
              </a:rPr>
              <a:t>	</a:t>
            </a:r>
            <a:r>
              <a:rPr lang="en-US" sz="1700" dirty="0" err="1" smtClean="0">
                <a:latin typeface="Arial" pitchFamily="34" charset="0"/>
                <a:cs typeface="Arial" pitchFamily="34" charset="0"/>
              </a:rPr>
              <a:t>Zittermann</a:t>
            </a:r>
            <a:r>
              <a:rPr lang="en-US" sz="1700" dirty="0" smtClean="0">
                <a:latin typeface="Arial" pitchFamily="34" charset="0"/>
                <a:cs typeface="Arial" pitchFamily="34" charset="0"/>
              </a:rPr>
              <a:t> A, </a:t>
            </a:r>
            <a:r>
              <a:rPr lang="en-US" sz="1700" dirty="0" err="1" smtClean="0">
                <a:latin typeface="Arial" pitchFamily="34" charset="0"/>
                <a:cs typeface="Arial" pitchFamily="34" charset="0"/>
              </a:rPr>
              <a:t>Schleithoff</a:t>
            </a:r>
            <a:r>
              <a:rPr lang="en-US" sz="1700" dirty="0" smtClean="0">
                <a:latin typeface="Arial" pitchFamily="34" charset="0"/>
                <a:cs typeface="Arial" pitchFamily="34" charset="0"/>
              </a:rPr>
              <a:t> SS, </a:t>
            </a:r>
            <a:r>
              <a:rPr lang="en-US" sz="1700" dirty="0" err="1" smtClean="0">
                <a:latin typeface="Arial" pitchFamily="34" charset="0"/>
                <a:cs typeface="Arial" pitchFamily="34" charset="0"/>
              </a:rPr>
              <a:t>Tenderich</a:t>
            </a:r>
            <a:r>
              <a:rPr lang="en-US" sz="1700" dirty="0" smtClean="0">
                <a:latin typeface="Arial" pitchFamily="34" charset="0"/>
                <a:cs typeface="Arial" pitchFamily="34" charset="0"/>
              </a:rPr>
              <a:t> G, Berthold HK, </a:t>
            </a:r>
            <a:r>
              <a:rPr lang="en-US" sz="1700" dirty="0" err="1" smtClean="0">
                <a:latin typeface="Arial" pitchFamily="34" charset="0"/>
                <a:cs typeface="Arial" pitchFamily="34" charset="0"/>
              </a:rPr>
              <a:t>Körfer</a:t>
            </a:r>
            <a:r>
              <a:rPr lang="en-US" sz="1700" dirty="0" smtClean="0">
                <a:latin typeface="Arial" pitchFamily="34" charset="0"/>
                <a:cs typeface="Arial" pitchFamily="34" charset="0"/>
              </a:rPr>
              <a:t> R, </a:t>
            </a:r>
            <a:r>
              <a:rPr lang="en-US" sz="1700" dirty="0" err="1" smtClean="0">
                <a:latin typeface="Arial" pitchFamily="34" charset="0"/>
                <a:cs typeface="Arial" pitchFamily="34" charset="0"/>
              </a:rPr>
              <a:t>Stehle</a:t>
            </a:r>
            <a:r>
              <a:rPr lang="en-US" sz="1700" dirty="0" smtClean="0">
                <a:latin typeface="Arial" pitchFamily="34" charset="0"/>
                <a:cs typeface="Arial" pitchFamily="34" charset="0"/>
              </a:rPr>
              <a:t> P. Low vitamin D status: a contributing factor in the pathogenesis of congestive heart failure? J Am </a:t>
            </a:r>
            <a:r>
              <a:rPr lang="en-US" sz="1700" dirty="0" err="1" smtClean="0">
                <a:latin typeface="Arial" pitchFamily="34" charset="0"/>
                <a:cs typeface="Arial" pitchFamily="34" charset="0"/>
              </a:rPr>
              <a:t>Coll</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Cardiol</a:t>
            </a:r>
            <a:r>
              <a:rPr lang="en-US" sz="1700" dirty="0" smtClean="0">
                <a:latin typeface="Arial" pitchFamily="34" charset="0"/>
                <a:cs typeface="Arial" pitchFamily="34" charset="0"/>
              </a:rPr>
              <a:t>. 2003 Jan 1;41(1):105-12.</a:t>
            </a:r>
            <a:endParaRPr lang="en-US" sz="2000"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VITAMIN D &amp; STROKE – EVIDENCE FROM OBSERVATIONAL STUDIES</a:t>
            </a:r>
            <a:endParaRPr lang="en-US" b="1" dirty="0">
              <a:solidFill>
                <a:srgbClr val="FFFF00"/>
              </a:solidFill>
            </a:endParaRPr>
          </a:p>
        </p:txBody>
      </p:sp>
      <p:sp>
        <p:nvSpPr>
          <p:cNvPr id="3" name="Content Placeholder 2"/>
          <p:cNvSpPr>
            <a:spLocks noGrp="1"/>
          </p:cNvSpPr>
          <p:nvPr>
            <p:ph sz="quarter" idx="1"/>
          </p:nvPr>
        </p:nvSpPr>
        <p:spPr>
          <a:xfrm>
            <a:off x="152400" y="1600200"/>
            <a:ext cx="8839200" cy="5257800"/>
          </a:xfrm>
        </p:spPr>
        <p:txBody>
          <a:bodyPr>
            <a:normAutofit fontScale="25000" lnSpcReduction="20000"/>
          </a:bodyPr>
          <a:lstStyle/>
          <a:p>
            <a:pPr>
              <a:lnSpc>
                <a:spcPct val="120000"/>
              </a:lnSpc>
            </a:pPr>
            <a:r>
              <a:rPr lang="en-US" sz="8000" dirty="0" smtClean="0">
                <a:latin typeface="Arial" pitchFamily="34" charset="0"/>
                <a:cs typeface="Arial" pitchFamily="34" charset="0"/>
              </a:rPr>
              <a:t>Low vitamin D intake and low serum vitamin D levels  are associated with increased incident stroke (especially ischemic) and stroke death.</a:t>
            </a:r>
            <a:r>
              <a:rPr lang="en-US" sz="8000" baseline="30000" dirty="0" smtClean="0">
                <a:latin typeface="Arial" pitchFamily="34" charset="0"/>
                <a:cs typeface="Arial" pitchFamily="34" charset="0"/>
              </a:rPr>
              <a:t>1,2,3</a:t>
            </a:r>
          </a:p>
          <a:p>
            <a:pPr>
              <a:lnSpc>
                <a:spcPct val="120000"/>
              </a:lnSpc>
            </a:pPr>
            <a:r>
              <a:rPr lang="en-US" sz="8000" dirty="0" smtClean="0">
                <a:latin typeface="Arial" pitchFamily="34" charset="0"/>
                <a:cs typeface="Arial" pitchFamily="34" charset="0"/>
              </a:rPr>
              <a:t>Association was more robust for </a:t>
            </a:r>
            <a:r>
              <a:rPr lang="en-US" sz="8000" dirty="0" err="1" smtClean="0">
                <a:latin typeface="Arial" pitchFamily="34" charset="0"/>
                <a:cs typeface="Arial" pitchFamily="34" charset="0"/>
              </a:rPr>
              <a:t>lacunar</a:t>
            </a:r>
            <a:r>
              <a:rPr lang="en-US" sz="8000" dirty="0" smtClean="0">
                <a:latin typeface="Arial" pitchFamily="34" charset="0"/>
                <a:cs typeface="Arial" pitchFamily="34" charset="0"/>
              </a:rPr>
              <a:t> infarction. The dose –response relationship was non-linear as risk of stroke did not start decreasing until 25(OH)D levels exceeded 40 </a:t>
            </a:r>
            <a:r>
              <a:rPr lang="en-US" sz="8000" dirty="0" err="1" smtClean="0">
                <a:latin typeface="Arial" pitchFamily="34" charset="0"/>
                <a:cs typeface="Arial" pitchFamily="34" charset="0"/>
              </a:rPr>
              <a:t>nmol</a:t>
            </a:r>
            <a:r>
              <a:rPr lang="en-US" sz="8000" dirty="0" smtClean="0">
                <a:latin typeface="Arial" pitchFamily="34" charset="0"/>
                <a:cs typeface="Arial" pitchFamily="34" charset="0"/>
              </a:rPr>
              <a:t>/L (threshold effect).</a:t>
            </a:r>
            <a:r>
              <a:rPr lang="en-US" sz="8000" baseline="30000" dirty="0" smtClean="0">
                <a:latin typeface="Arial" pitchFamily="34" charset="0"/>
                <a:cs typeface="Arial" pitchFamily="34" charset="0"/>
              </a:rPr>
              <a:t>4</a:t>
            </a:r>
          </a:p>
          <a:p>
            <a:pPr>
              <a:lnSpc>
                <a:spcPct val="120000"/>
              </a:lnSpc>
            </a:pPr>
            <a:r>
              <a:rPr lang="en-US" sz="8000" dirty="0" smtClean="0">
                <a:latin typeface="Arial" pitchFamily="34" charset="0"/>
                <a:cs typeface="Arial" pitchFamily="34" charset="0"/>
              </a:rPr>
              <a:t>Low levels predict stroke severity and poor early functional outcomes.</a:t>
            </a:r>
            <a:r>
              <a:rPr lang="en-US" sz="8000" baseline="30000" dirty="0" smtClean="0">
                <a:latin typeface="Arial" pitchFamily="34" charset="0"/>
                <a:cs typeface="Arial" pitchFamily="34" charset="0"/>
              </a:rPr>
              <a:t>5,6</a:t>
            </a:r>
          </a:p>
          <a:p>
            <a:pPr>
              <a:lnSpc>
                <a:spcPct val="120000"/>
              </a:lnSpc>
            </a:pPr>
            <a:r>
              <a:rPr lang="en-US" sz="8000" dirty="0" smtClean="0">
                <a:latin typeface="Arial" pitchFamily="34" charset="0"/>
                <a:cs typeface="Arial" pitchFamily="34" charset="0"/>
              </a:rPr>
              <a:t>Possible mechanisms – pro-thrombotic and inflammatory state, reduced </a:t>
            </a:r>
            <a:r>
              <a:rPr lang="en-US" sz="8000" dirty="0" err="1" smtClean="0">
                <a:latin typeface="Arial" pitchFamily="34" charset="0"/>
                <a:cs typeface="Arial" pitchFamily="34" charset="0"/>
              </a:rPr>
              <a:t>neuroprotective</a:t>
            </a:r>
            <a:r>
              <a:rPr lang="en-US" sz="8000" dirty="0" smtClean="0">
                <a:latin typeface="Arial" pitchFamily="34" charset="0"/>
                <a:cs typeface="Arial" pitchFamily="34" charset="0"/>
              </a:rPr>
              <a:t> factors like IGF-1, associated hypertension &amp; diabetes</a:t>
            </a:r>
            <a:endParaRPr lang="en-US" sz="8000" baseline="30000" dirty="0" smtClean="0">
              <a:latin typeface="Arial" pitchFamily="34" charset="0"/>
              <a:cs typeface="Arial" pitchFamily="34" charset="0"/>
            </a:endParaRPr>
          </a:p>
          <a:p>
            <a:pPr>
              <a:buNone/>
            </a:pPr>
            <a:endParaRPr lang="en-US" sz="2100" dirty="0" smtClean="0">
              <a:latin typeface="Arial" pitchFamily="34" charset="0"/>
              <a:cs typeface="Arial" pitchFamily="34" charset="0"/>
            </a:endParaRPr>
          </a:p>
          <a:p>
            <a:pPr>
              <a:buNone/>
            </a:pPr>
            <a:endParaRPr lang="en-US" sz="3000" dirty="0" smtClean="0">
              <a:latin typeface="Arial" pitchFamily="34" charset="0"/>
              <a:cs typeface="Arial" pitchFamily="34" charset="0"/>
            </a:endParaRPr>
          </a:p>
          <a:p>
            <a:pPr marL="742950" indent="-742950">
              <a:buNone/>
            </a:pPr>
            <a:r>
              <a:rPr lang="en-US" sz="4000" dirty="0" smtClean="0">
                <a:latin typeface="Arial" pitchFamily="34" charset="0"/>
                <a:cs typeface="Arial" pitchFamily="34" charset="0"/>
              </a:rPr>
              <a:t>1. </a:t>
            </a:r>
            <a:r>
              <a:rPr lang="en-US" sz="4000" dirty="0" err="1" smtClean="0">
                <a:latin typeface="Arial" pitchFamily="34" charset="0"/>
                <a:cs typeface="Arial" pitchFamily="34" charset="0"/>
              </a:rPr>
              <a:t>Pilz</a:t>
            </a:r>
            <a:r>
              <a:rPr lang="en-US" sz="4000" dirty="0" smtClean="0">
                <a:latin typeface="Arial" pitchFamily="34" charset="0"/>
                <a:cs typeface="Arial" pitchFamily="34" charset="0"/>
              </a:rPr>
              <a:t> S, </a:t>
            </a:r>
            <a:r>
              <a:rPr lang="de-DE" sz="4000" dirty="0" smtClean="0">
                <a:latin typeface="Arial" pitchFamily="34" charset="0"/>
                <a:cs typeface="Arial" pitchFamily="34" charset="0"/>
              </a:rPr>
              <a:t>Dobnig H, Fischer JE, Wellnitz B, Seelhorst U, Boehm BO,</a:t>
            </a:r>
            <a:r>
              <a:rPr lang="en-US" sz="4000" dirty="0" smtClean="0">
                <a:latin typeface="Arial" pitchFamily="34" charset="0"/>
                <a:cs typeface="Arial" pitchFamily="34" charset="0"/>
              </a:rPr>
              <a:t>et al: Low vitamin D levels predict stroke in patients referred to coronary angiography. Stroke 2008; 39: 2611–2613.</a:t>
            </a:r>
          </a:p>
          <a:p>
            <a:pPr marL="742950" indent="-742950">
              <a:buNone/>
            </a:pPr>
            <a:r>
              <a:rPr lang="en-US" sz="4000" dirty="0" smtClean="0">
                <a:latin typeface="Arial" pitchFamily="34" charset="0"/>
                <a:cs typeface="Arial" pitchFamily="34" charset="0"/>
              </a:rPr>
              <a:t>2. </a:t>
            </a:r>
            <a:r>
              <a:rPr lang="en-US" sz="4000" dirty="0" err="1" smtClean="0">
                <a:latin typeface="Arial" pitchFamily="34" charset="0"/>
                <a:cs typeface="Arial" pitchFamily="34" charset="0"/>
              </a:rPr>
              <a:t>Kilkkinen</a:t>
            </a:r>
            <a:r>
              <a:rPr lang="en-US" sz="4000" dirty="0" smtClean="0">
                <a:latin typeface="Arial" pitchFamily="34" charset="0"/>
                <a:cs typeface="Arial" pitchFamily="34" charset="0"/>
              </a:rPr>
              <a:t> A, </a:t>
            </a:r>
            <a:r>
              <a:rPr lang="en-US" sz="4000" dirty="0" err="1" smtClean="0">
                <a:latin typeface="Arial" pitchFamily="34" charset="0"/>
                <a:cs typeface="Arial" pitchFamily="34" charset="0"/>
              </a:rPr>
              <a:t>Knekt</a:t>
            </a:r>
            <a:r>
              <a:rPr lang="en-US" sz="4000" dirty="0" smtClean="0">
                <a:latin typeface="Arial" pitchFamily="34" charset="0"/>
                <a:cs typeface="Arial" pitchFamily="34" charset="0"/>
              </a:rPr>
              <a:t> P, </a:t>
            </a:r>
            <a:r>
              <a:rPr lang="en-US" sz="4000" dirty="0" err="1" smtClean="0">
                <a:latin typeface="Arial" pitchFamily="34" charset="0"/>
                <a:cs typeface="Arial" pitchFamily="34" charset="0"/>
              </a:rPr>
              <a:t>Aro</a:t>
            </a:r>
            <a:r>
              <a:rPr lang="en-US" sz="4000" dirty="0" smtClean="0">
                <a:latin typeface="Arial" pitchFamily="34" charset="0"/>
                <a:cs typeface="Arial" pitchFamily="34" charset="0"/>
              </a:rPr>
              <a:t> A, </a:t>
            </a:r>
            <a:r>
              <a:rPr lang="en-US" sz="4000" dirty="0" err="1" smtClean="0">
                <a:latin typeface="Arial" pitchFamily="34" charset="0"/>
                <a:cs typeface="Arial" pitchFamily="34" charset="0"/>
              </a:rPr>
              <a:t>Rissanen</a:t>
            </a:r>
            <a:r>
              <a:rPr lang="en-US" sz="4000" dirty="0" smtClean="0">
                <a:latin typeface="Arial" pitchFamily="34" charset="0"/>
                <a:cs typeface="Arial" pitchFamily="34" charset="0"/>
              </a:rPr>
              <a:t> H, </a:t>
            </a:r>
            <a:r>
              <a:rPr lang="en-US" sz="4000" dirty="0" err="1" smtClean="0">
                <a:latin typeface="Arial" pitchFamily="34" charset="0"/>
                <a:cs typeface="Arial" pitchFamily="34" charset="0"/>
              </a:rPr>
              <a:t>Marniemi</a:t>
            </a:r>
            <a:r>
              <a:rPr lang="en-US" sz="4000" dirty="0" smtClean="0">
                <a:latin typeface="Arial" pitchFamily="34" charset="0"/>
                <a:cs typeface="Arial" pitchFamily="34" charset="0"/>
              </a:rPr>
              <a:t> J, </a:t>
            </a:r>
            <a:r>
              <a:rPr lang="en-US" sz="4000" dirty="0" err="1" smtClean="0">
                <a:latin typeface="Arial" pitchFamily="34" charset="0"/>
                <a:cs typeface="Arial" pitchFamily="34" charset="0"/>
              </a:rPr>
              <a:t>Heliovaara</a:t>
            </a:r>
            <a:r>
              <a:rPr lang="en-US" sz="4000" dirty="0" smtClean="0">
                <a:latin typeface="Arial" pitchFamily="34" charset="0"/>
                <a:cs typeface="Arial" pitchFamily="34" charset="0"/>
              </a:rPr>
              <a:t> M, et al. Vitamin D status and the risk of cardiovascular disease death. Am J </a:t>
            </a:r>
            <a:r>
              <a:rPr lang="en-US" sz="4000" dirty="0" err="1" smtClean="0">
                <a:latin typeface="Arial" pitchFamily="34" charset="0"/>
                <a:cs typeface="Arial" pitchFamily="34" charset="0"/>
              </a:rPr>
              <a:t>Epidemiol</a:t>
            </a:r>
            <a:r>
              <a:rPr lang="en-US" sz="4000" dirty="0" smtClean="0">
                <a:latin typeface="Arial" pitchFamily="34" charset="0"/>
                <a:cs typeface="Arial" pitchFamily="34" charset="0"/>
              </a:rPr>
              <a:t>. 2009; 170:1032–1039.</a:t>
            </a:r>
          </a:p>
          <a:p>
            <a:pPr marL="742950" indent="-742950">
              <a:buNone/>
            </a:pPr>
            <a:r>
              <a:rPr lang="en-US" sz="4000" dirty="0" smtClean="0">
                <a:latin typeface="Arial" pitchFamily="34" charset="0"/>
                <a:cs typeface="Arial" pitchFamily="34" charset="0"/>
              </a:rPr>
              <a:t>3. Kojima G, Bell C, Abbott RD, </a:t>
            </a:r>
            <a:r>
              <a:rPr lang="en-US" sz="4000" dirty="0" err="1" smtClean="0">
                <a:latin typeface="Arial" pitchFamily="34" charset="0"/>
                <a:cs typeface="Arial" pitchFamily="34" charset="0"/>
              </a:rPr>
              <a:t>Launer</a:t>
            </a:r>
            <a:r>
              <a:rPr lang="en-US" sz="4000" dirty="0" smtClean="0">
                <a:latin typeface="Arial" pitchFamily="34" charset="0"/>
                <a:cs typeface="Arial" pitchFamily="34" charset="0"/>
              </a:rPr>
              <a:t> L, Chen R, </a:t>
            </a:r>
            <a:r>
              <a:rPr lang="en-US" sz="4000" dirty="0" err="1" smtClean="0">
                <a:latin typeface="Arial" pitchFamily="34" charset="0"/>
                <a:cs typeface="Arial" pitchFamily="34" charset="0"/>
              </a:rPr>
              <a:t>Motonaga</a:t>
            </a:r>
            <a:r>
              <a:rPr lang="en-US" sz="4000" dirty="0" smtClean="0">
                <a:latin typeface="Arial" pitchFamily="34" charset="0"/>
                <a:cs typeface="Arial" pitchFamily="34" charset="0"/>
              </a:rPr>
              <a:t> H, et al. Low dietary vitamin D predicts 34-year incident stroke: the Honolulu Heart Program. Stroke. 2012;43:2163–7. </a:t>
            </a:r>
          </a:p>
          <a:p>
            <a:pPr marL="742950" indent="-742950">
              <a:buNone/>
            </a:pPr>
            <a:r>
              <a:rPr lang="en-US" sz="4000" dirty="0" smtClean="0">
                <a:latin typeface="Arial" pitchFamily="34" charset="0"/>
                <a:cs typeface="Arial" pitchFamily="34" charset="0"/>
              </a:rPr>
              <a:t>4. </a:t>
            </a:r>
            <a:r>
              <a:rPr lang="en-US" sz="4000" dirty="0" err="1" smtClean="0">
                <a:latin typeface="Arial" pitchFamily="34" charset="0"/>
                <a:cs typeface="Arial" pitchFamily="34" charset="0"/>
              </a:rPr>
              <a:t>Chowdhury</a:t>
            </a:r>
            <a:r>
              <a:rPr lang="en-US" sz="4000" dirty="0" smtClean="0">
                <a:latin typeface="Arial" pitchFamily="34" charset="0"/>
                <a:cs typeface="Arial" pitchFamily="34" charset="0"/>
              </a:rPr>
              <a:t> R, Stevens S, Ward H, </a:t>
            </a:r>
            <a:r>
              <a:rPr lang="en-US" sz="4000" dirty="0" err="1" smtClean="0">
                <a:latin typeface="Arial" pitchFamily="34" charset="0"/>
                <a:cs typeface="Arial" pitchFamily="34" charset="0"/>
              </a:rPr>
              <a:t>Chowdhury</a:t>
            </a:r>
            <a:r>
              <a:rPr lang="en-US" sz="4000" dirty="0" smtClean="0">
                <a:latin typeface="Arial" pitchFamily="34" charset="0"/>
                <a:cs typeface="Arial" pitchFamily="34" charset="0"/>
              </a:rPr>
              <a:t> S, </a:t>
            </a:r>
            <a:r>
              <a:rPr lang="en-US" sz="4000" dirty="0" err="1" smtClean="0">
                <a:latin typeface="Arial" pitchFamily="34" charset="0"/>
                <a:cs typeface="Arial" pitchFamily="34" charset="0"/>
              </a:rPr>
              <a:t>Sajjad</a:t>
            </a:r>
            <a:r>
              <a:rPr lang="en-US" sz="4000" dirty="0" smtClean="0">
                <a:latin typeface="Arial" pitchFamily="34" charset="0"/>
                <a:cs typeface="Arial" pitchFamily="34" charset="0"/>
              </a:rPr>
              <a:t> A, Franco OH. Circulating vitamin D, calcium and risk of </a:t>
            </a:r>
            <a:r>
              <a:rPr lang="en-US" sz="4000" dirty="0" err="1" smtClean="0">
                <a:latin typeface="Arial" pitchFamily="34" charset="0"/>
                <a:cs typeface="Arial" pitchFamily="34" charset="0"/>
              </a:rPr>
              <a:t>cerebrovascular</a:t>
            </a:r>
            <a:r>
              <a:rPr lang="en-US" sz="4000" dirty="0" smtClean="0">
                <a:latin typeface="Arial" pitchFamily="34" charset="0"/>
                <a:cs typeface="Arial" pitchFamily="34" charset="0"/>
              </a:rPr>
              <a:t> disease: a systematic review and meta-analysis. </a:t>
            </a:r>
            <a:r>
              <a:rPr lang="en-US" sz="4000" dirty="0" err="1" smtClean="0">
                <a:latin typeface="Arial" pitchFamily="34" charset="0"/>
                <a:cs typeface="Arial" pitchFamily="34" charset="0"/>
              </a:rPr>
              <a:t>Eur</a:t>
            </a:r>
            <a:r>
              <a:rPr lang="en-US" sz="4000" dirty="0" smtClean="0">
                <a:latin typeface="Arial" pitchFamily="34" charset="0"/>
                <a:cs typeface="Arial" pitchFamily="34" charset="0"/>
              </a:rPr>
              <a:t> J </a:t>
            </a:r>
            <a:r>
              <a:rPr lang="en-US" sz="4000" dirty="0" err="1" smtClean="0">
                <a:latin typeface="Arial" pitchFamily="34" charset="0"/>
                <a:cs typeface="Arial" pitchFamily="34" charset="0"/>
              </a:rPr>
              <a:t>Epidemiol</a:t>
            </a:r>
            <a:r>
              <a:rPr lang="en-US" sz="4000" dirty="0" smtClean="0">
                <a:latin typeface="Arial" pitchFamily="34" charset="0"/>
                <a:cs typeface="Arial" pitchFamily="34" charset="0"/>
              </a:rPr>
              <a:t>. 2012;27:581–91. </a:t>
            </a:r>
          </a:p>
          <a:p>
            <a:pPr marL="742950" indent="-742950">
              <a:buNone/>
            </a:pPr>
            <a:r>
              <a:rPr lang="en-US" sz="4000" dirty="0" smtClean="0">
                <a:latin typeface="Arial" pitchFamily="34" charset="0"/>
                <a:cs typeface="Arial" pitchFamily="34" charset="0"/>
              </a:rPr>
              <a:t>5. Sun Q, Pan A, </a:t>
            </a:r>
            <a:r>
              <a:rPr lang="en-US" sz="4000" dirty="0" err="1" smtClean="0">
                <a:latin typeface="Arial" pitchFamily="34" charset="0"/>
                <a:cs typeface="Arial" pitchFamily="34" charset="0"/>
              </a:rPr>
              <a:t>Hu</a:t>
            </a:r>
            <a:r>
              <a:rPr lang="en-US" sz="4000" dirty="0" smtClean="0">
                <a:latin typeface="Arial" pitchFamily="34" charset="0"/>
                <a:cs typeface="Arial" pitchFamily="34" charset="0"/>
              </a:rPr>
              <a:t> FB, Manson JE, </a:t>
            </a:r>
            <a:r>
              <a:rPr lang="en-US" sz="4000" dirty="0" err="1" smtClean="0">
                <a:latin typeface="Arial" pitchFamily="34" charset="0"/>
                <a:cs typeface="Arial" pitchFamily="34" charset="0"/>
              </a:rPr>
              <a:t>Rexrode</a:t>
            </a:r>
            <a:r>
              <a:rPr lang="en-US" sz="4000" dirty="0" smtClean="0">
                <a:latin typeface="Arial" pitchFamily="34" charset="0"/>
                <a:cs typeface="Arial" pitchFamily="34" charset="0"/>
              </a:rPr>
              <a:t> KM. 25-Hydroxyvitamin D levels and the risk of stroke: a prospective study and meta-analysis. Stroke. 2012 Jun;43(6):1470-7.</a:t>
            </a:r>
          </a:p>
          <a:p>
            <a:pPr marL="742950" indent="-742950">
              <a:buNone/>
            </a:pPr>
            <a:r>
              <a:rPr lang="en-US" sz="4000" dirty="0" smtClean="0">
                <a:latin typeface="Arial" pitchFamily="34" charset="0"/>
                <a:cs typeface="Arial" pitchFamily="34" charset="0"/>
              </a:rPr>
              <a:t>6. </a:t>
            </a:r>
            <a:r>
              <a:rPr lang="en-US" sz="4000" dirty="0" err="1" smtClean="0">
                <a:latin typeface="Arial" pitchFamily="34" charset="0"/>
                <a:cs typeface="Arial" pitchFamily="34" charset="0"/>
              </a:rPr>
              <a:t>Daubail</a:t>
            </a:r>
            <a:r>
              <a:rPr lang="en-US" sz="4000" dirty="0" smtClean="0">
                <a:latin typeface="Arial" pitchFamily="34" charset="0"/>
                <a:cs typeface="Arial" pitchFamily="34" charset="0"/>
              </a:rPr>
              <a:t> B, </a:t>
            </a:r>
            <a:r>
              <a:rPr lang="en-US" sz="4000" dirty="0" err="1" smtClean="0">
                <a:latin typeface="Arial" pitchFamily="34" charset="0"/>
                <a:cs typeface="Arial" pitchFamily="34" charset="0"/>
              </a:rPr>
              <a:t>Jacquin</a:t>
            </a:r>
            <a:r>
              <a:rPr lang="en-US" sz="4000" dirty="0" smtClean="0">
                <a:latin typeface="Arial" pitchFamily="34" charset="0"/>
                <a:cs typeface="Arial" pitchFamily="34" charset="0"/>
              </a:rPr>
              <a:t> A, </a:t>
            </a:r>
            <a:r>
              <a:rPr lang="en-US" sz="4000" dirty="0" err="1" smtClean="0">
                <a:latin typeface="Arial" pitchFamily="34" charset="0"/>
                <a:cs typeface="Arial" pitchFamily="34" charset="0"/>
              </a:rPr>
              <a:t>Guilland</a:t>
            </a:r>
            <a:r>
              <a:rPr lang="en-US" sz="4000" dirty="0" smtClean="0">
                <a:latin typeface="Arial" pitchFamily="34" charset="0"/>
                <a:cs typeface="Arial" pitchFamily="34" charset="0"/>
              </a:rPr>
              <a:t> JC, </a:t>
            </a:r>
            <a:r>
              <a:rPr lang="en-US" sz="4000" dirty="0" err="1" smtClean="0">
                <a:latin typeface="Arial" pitchFamily="34" charset="0"/>
                <a:cs typeface="Arial" pitchFamily="34" charset="0"/>
              </a:rPr>
              <a:t>Hervieu</a:t>
            </a:r>
            <a:r>
              <a:rPr lang="en-US" sz="4000" dirty="0" smtClean="0">
                <a:latin typeface="Arial" pitchFamily="34" charset="0"/>
                <a:cs typeface="Arial" pitchFamily="34" charset="0"/>
              </a:rPr>
              <a:t> M, </a:t>
            </a:r>
            <a:r>
              <a:rPr lang="en-US" sz="4000" dirty="0" err="1" smtClean="0">
                <a:latin typeface="Arial" pitchFamily="34" charset="0"/>
                <a:cs typeface="Arial" pitchFamily="34" charset="0"/>
              </a:rPr>
              <a:t>Osseby</a:t>
            </a:r>
            <a:r>
              <a:rPr lang="en-US" sz="4000" dirty="0" smtClean="0">
                <a:latin typeface="Arial" pitchFamily="34" charset="0"/>
                <a:cs typeface="Arial" pitchFamily="34" charset="0"/>
              </a:rPr>
              <a:t> GV, </a:t>
            </a:r>
            <a:r>
              <a:rPr lang="en-US" sz="4000" dirty="0" err="1" smtClean="0">
                <a:latin typeface="Arial" pitchFamily="34" charset="0"/>
                <a:cs typeface="Arial" pitchFamily="34" charset="0"/>
              </a:rPr>
              <a:t>Rouaud</a:t>
            </a:r>
            <a:r>
              <a:rPr lang="en-US" sz="4000" dirty="0" smtClean="0">
                <a:latin typeface="Arial" pitchFamily="34" charset="0"/>
                <a:cs typeface="Arial" pitchFamily="34" charset="0"/>
              </a:rPr>
              <a:t> O, et al. Serum 25-hydroxyvitamin D predicts severity and prognosis in stroke patients. </a:t>
            </a:r>
            <a:r>
              <a:rPr lang="en-US" sz="4000" dirty="0" err="1" smtClean="0">
                <a:latin typeface="Arial" pitchFamily="34" charset="0"/>
                <a:cs typeface="Arial" pitchFamily="34" charset="0"/>
              </a:rPr>
              <a:t>Eur</a:t>
            </a:r>
            <a:r>
              <a:rPr lang="en-US" sz="4000" dirty="0" smtClean="0">
                <a:latin typeface="Arial" pitchFamily="34" charset="0"/>
                <a:cs typeface="Arial" pitchFamily="34" charset="0"/>
              </a:rPr>
              <a:t> J Neurol. 2013;20:57–61. </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pPr algn="ctr"/>
            <a:r>
              <a:rPr lang="en-US" sz="3800" b="1" dirty="0" smtClean="0">
                <a:solidFill>
                  <a:srgbClr val="FFFF00"/>
                </a:solidFill>
              </a:rPr>
              <a:t>EVIDENCE FROM </a:t>
            </a:r>
            <a:r>
              <a:rPr lang="en-US" sz="3800" b="1" dirty="0" smtClean="0">
                <a:solidFill>
                  <a:srgbClr val="FFFF00"/>
                </a:solidFill>
              </a:rPr>
              <a:t>INTERVENTIONAL </a:t>
            </a:r>
            <a:r>
              <a:rPr lang="en-US" sz="3800" b="1" dirty="0" smtClean="0">
                <a:solidFill>
                  <a:srgbClr val="FFFF00"/>
                </a:solidFill>
              </a:rPr>
              <a:t>STUDIES</a:t>
            </a:r>
            <a:endParaRPr lang="en-US" sz="3800" b="1" dirty="0">
              <a:solidFill>
                <a:srgbClr val="FFFF00"/>
              </a:solidFill>
            </a:endParaRPr>
          </a:p>
        </p:txBody>
      </p:sp>
      <p:sp>
        <p:nvSpPr>
          <p:cNvPr id="3" name="Content Placeholder 2"/>
          <p:cNvSpPr>
            <a:spLocks noGrp="1"/>
          </p:cNvSpPr>
          <p:nvPr>
            <p:ph sz="quarter" idx="1"/>
          </p:nvPr>
        </p:nvSpPr>
        <p:spPr>
          <a:xfrm>
            <a:off x="228600" y="1600200"/>
            <a:ext cx="8686800" cy="5257800"/>
          </a:xfrm>
        </p:spPr>
        <p:txBody>
          <a:bodyPr>
            <a:normAutofit fontScale="47500" lnSpcReduction="20000"/>
          </a:bodyPr>
          <a:lstStyle/>
          <a:p>
            <a:pPr>
              <a:lnSpc>
                <a:spcPct val="120000"/>
              </a:lnSpc>
            </a:pPr>
            <a:r>
              <a:rPr lang="en-US" sz="4400" dirty="0" smtClean="0">
                <a:latin typeface="Arial" pitchFamily="34" charset="0"/>
                <a:cs typeface="Arial" pitchFamily="34" charset="0"/>
              </a:rPr>
              <a:t>Limited and less promising data from RCTs</a:t>
            </a:r>
          </a:p>
          <a:p>
            <a:pPr>
              <a:lnSpc>
                <a:spcPct val="120000"/>
              </a:lnSpc>
            </a:pPr>
            <a:r>
              <a:rPr lang="en-US" sz="4400" dirty="0" smtClean="0">
                <a:latin typeface="Arial" pitchFamily="34" charset="0"/>
                <a:cs typeface="Arial" pitchFamily="34" charset="0"/>
              </a:rPr>
              <a:t>No significant beneficial effects of vitamin D on stroke incidence but trials were not powered or designed for evaluating this effect.</a:t>
            </a:r>
          </a:p>
          <a:p>
            <a:pPr>
              <a:lnSpc>
                <a:spcPct val="120000"/>
              </a:lnSpc>
            </a:pPr>
            <a:r>
              <a:rPr lang="en-US" sz="4400" dirty="0" smtClean="0">
                <a:latin typeface="Arial" pitchFamily="34" charset="0"/>
                <a:cs typeface="Arial" pitchFamily="34" charset="0"/>
              </a:rPr>
              <a:t>However, in stroke patients, supplementation helps to prevent falls and fractures and improves endothelial function and possibly cardiovascular risk. This can serve as a rationale for the evaluation, prevention and treatment of vitamin D deficiency in individuals with arterial hypertension and stroke.</a:t>
            </a:r>
          </a:p>
          <a:p>
            <a:endParaRPr lang="en-US" sz="2500" dirty="0" smtClean="0">
              <a:latin typeface="Arial" pitchFamily="34" charset="0"/>
              <a:cs typeface="Arial" pitchFamily="34" charset="0"/>
            </a:endParaRPr>
          </a:p>
          <a:p>
            <a:endParaRPr lang="en-US" sz="2500" dirty="0" smtClean="0">
              <a:latin typeface="Arial" pitchFamily="34" charset="0"/>
              <a:cs typeface="Arial" pitchFamily="34" charset="0"/>
            </a:endParaRPr>
          </a:p>
          <a:p>
            <a:pPr>
              <a:buFont typeface="Wingdings" pitchFamily="2" charset="2"/>
              <a:buChar char="v"/>
            </a:pPr>
            <a:r>
              <a:rPr lang="en-US" sz="2300" dirty="0" smtClean="0">
                <a:latin typeface="Arial" pitchFamily="34" charset="0"/>
                <a:cs typeface="Arial" pitchFamily="34" charset="0"/>
              </a:rPr>
              <a:t>Hsia J, </a:t>
            </a:r>
            <a:r>
              <a:rPr lang="en-US" sz="2300" dirty="0" err="1" smtClean="0">
                <a:latin typeface="Arial" pitchFamily="34" charset="0"/>
                <a:cs typeface="Arial" pitchFamily="34" charset="0"/>
              </a:rPr>
              <a:t>Heiss</a:t>
            </a:r>
            <a:r>
              <a:rPr lang="en-US" sz="2300" dirty="0" smtClean="0">
                <a:latin typeface="Arial" pitchFamily="34" charset="0"/>
                <a:cs typeface="Arial" pitchFamily="34" charset="0"/>
              </a:rPr>
              <a:t> G, </a:t>
            </a:r>
            <a:r>
              <a:rPr lang="en-US" sz="2300" dirty="0" err="1" smtClean="0">
                <a:latin typeface="Arial" pitchFamily="34" charset="0"/>
                <a:cs typeface="Arial" pitchFamily="34" charset="0"/>
              </a:rPr>
              <a:t>Ren</a:t>
            </a:r>
            <a:r>
              <a:rPr lang="en-US" sz="2300" dirty="0" smtClean="0">
                <a:latin typeface="Arial" pitchFamily="34" charset="0"/>
                <a:cs typeface="Arial" pitchFamily="34" charset="0"/>
              </a:rPr>
              <a:t> H, Allison M, Dolan NC, Greenland P, et al. Calcium/vitamin D supplementation and cardiovascular events. Circulation. 2007;115:846–54.</a:t>
            </a:r>
          </a:p>
          <a:p>
            <a:pPr>
              <a:buFont typeface="Wingdings" pitchFamily="2" charset="2"/>
              <a:buChar char="v"/>
            </a:pPr>
            <a:r>
              <a:rPr lang="en-US" sz="2300" dirty="0" smtClean="0">
                <a:latin typeface="Arial" pitchFamily="34" charset="0"/>
                <a:cs typeface="Arial" pitchFamily="34" charset="0"/>
              </a:rPr>
              <a:t>Sato Y, Iwamoto J, </a:t>
            </a:r>
            <a:r>
              <a:rPr lang="en-US" sz="2300" dirty="0" err="1" smtClean="0">
                <a:latin typeface="Arial" pitchFamily="34" charset="0"/>
                <a:cs typeface="Arial" pitchFamily="34" charset="0"/>
              </a:rPr>
              <a:t>Kanoko</a:t>
            </a:r>
            <a:r>
              <a:rPr lang="en-US" sz="2300" dirty="0" smtClean="0">
                <a:latin typeface="Arial" pitchFamily="34" charset="0"/>
                <a:cs typeface="Arial" pitchFamily="34" charset="0"/>
              </a:rPr>
              <a:t> T, Satoh K. Low-dose vitamin D prevents muscular atrophy and reduces falls and hip fractures in women after stroke: a randomized controlled trial. </a:t>
            </a:r>
            <a:r>
              <a:rPr lang="en-US" sz="2300" dirty="0" err="1" smtClean="0">
                <a:latin typeface="Arial" pitchFamily="34" charset="0"/>
                <a:cs typeface="Arial" pitchFamily="34" charset="0"/>
              </a:rPr>
              <a:t>Cerebrovasc</a:t>
            </a:r>
            <a:r>
              <a:rPr lang="en-US" sz="2300" dirty="0" smtClean="0">
                <a:latin typeface="Arial" pitchFamily="34" charset="0"/>
                <a:cs typeface="Arial" pitchFamily="34" charset="0"/>
              </a:rPr>
              <a:t> Dis. 2005;20:187–92. </a:t>
            </a:r>
          </a:p>
          <a:p>
            <a:pPr>
              <a:buFont typeface="Wingdings" pitchFamily="2" charset="2"/>
              <a:buChar char="v"/>
            </a:pPr>
            <a:r>
              <a:rPr lang="en-US" sz="2300" dirty="0" smtClean="0">
                <a:latin typeface="Arial" pitchFamily="34" charset="0"/>
                <a:cs typeface="Arial" pitchFamily="34" charset="0"/>
              </a:rPr>
              <a:t>Iwamoto J, Takeda T, Matsumoto H. Sunlight exposure is important for preventing hip fractures in patients with Alzheimer's disease, Parkinson's disease, or stroke. </a:t>
            </a:r>
            <a:r>
              <a:rPr lang="en-US" sz="2300" dirty="0" err="1" smtClean="0">
                <a:latin typeface="Arial" pitchFamily="34" charset="0"/>
                <a:cs typeface="Arial" pitchFamily="34" charset="0"/>
              </a:rPr>
              <a:t>Acta</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Neurol</a:t>
            </a:r>
            <a:r>
              <a:rPr lang="en-US" sz="2300" dirty="0" smtClean="0">
                <a:latin typeface="Arial" pitchFamily="34" charset="0"/>
                <a:cs typeface="Arial" pitchFamily="34" charset="0"/>
              </a:rPr>
              <a:t> Scand. 2012;125:279–84.</a:t>
            </a:r>
          </a:p>
          <a:p>
            <a:pPr>
              <a:buFont typeface="Wingdings" pitchFamily="2" charset="2"/>
              <a:buChar char="v"/>
            </a:pPr>
            <a:r>
              <a:rPr lang="en-US" sz="2300" dirty="0" smtClean="0">
                <a:latin typeface="Arial" pitchFamily="34" charset="0"/>
                <a:cs typeface="Arial" pitchFamily="34" charset="0"/>
              </a:rPr>
              <a:t>Witham MD, Dove FJ, </a:t>
            </a:r>
            <a:r>
              <a:rPr lang="en-US" sz="2300" dirty="0" err="1" smtClean="0">
                <a:latin typeface="Arial" pitchFamily="34" charset="0"/>
                <a:cs typeface="Arial" pitchFamily="34" charset="0"/>
              </a:rPr>
              <a:t>Sugden</a:t>
            </a:r>
            <a:r>
              <a:rPr lang="en-US" sz="2300" dirty="0" smtClean="0">
                <a:latin typeface="Arial" pitchFamily="34" charset="0"/>
                <a:cs typeface="Arial" pitchFamily="34" charset="0"/>
              </a:rPr>
              <a:t> JA, </a:t>
            </a:r>
            <a:r>
              <a:rPr lang="en-US" sz="2300" dirty="0" err="1" smtClean="0">
                <a:latin typeface="Arial" pitchFamily="34" charset="0"/>
                <a:cs typeface="Arial" pitchFamily="34" charset="0"/>
              </a:rPr>
              <a:t>Doney</a:t>
            </a:r>
            <a:r>
              <a:rPr lang="en-US" sz="2300" dirty="0" smtClean="0">
                <a:latin typeface="Arial" pitchFamily="34" charset="0"/>
                <a:cs typeface="Arial" pitchFamily="34" charset="0"/>
              </a:rPr>
              <a:t> AS, Struthers AD. The effect of vitamin D replacement on markers of vascular health in stroke patients - a </a:t>
            </a:r>
            <a:r>
              <a:rPr lang="en-US" sz="2300" dirty="0" err="1" smtClean="0">
                <a:latin typeface="Arial" pitchFamily="34" charset="0"/>
                <a:cs typeface="Arial" pitchFamily="34" charset="0"/>
              </a:rPr>
              <a:t>randomised</a:t>
            </a:r>
            <a:r>
              <a:rPr lang="en-US" sz="2300" dirty="0" smtClean="0">
                <a:latin typeface="Arial" pitchFamily="34" charset="0"/>
                <a:cs typeface="Arial" pitchFamily="34" charset="0"/>
              </a:rPr>
              <a:t> controlled trial. </a:t>
            </a:r>
            <a:r>
              <a:rPr lang="en-US" sz="2300" dirty="0" err="1" smtClean="0">
                <a:latin typeface="Arial" pitchFamily="34" charset="0"/>
                <a:cs typeface="Arial" pitchFamily="34" charset="0"/>
              </a:rPr>
              <a:t>Nutr</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Metab</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Cardiovasc</a:t>
            </a:r>
            <a:r>
              <a:rPr lang="en-US" sz="2300" dirty="0" smtClean="0">
                <a:latin typeface="Arial" pitchFamily="34" charset="0"/>
                <a:cs typeface="Arial" pitchFamily="34" charset="0"/>
              </a:rPr>
              <a:t> Dis. 2012;22:864–70.</a:t>
            </a:r>
          </a:p>
          <a:p>
            <a:pPr>
              <a:buFont typeface="Wingdings" pitchFamily="2" charset="2"/>
              <a:buChar char="v"/>
            </a:pPr>
            <a:r>
              <a:rPr lang="en-US" sz="2300" dirty="0" err="1" smtClean="0">
                <a:latin typeface="Arial" pitchFamily="34" charset="0"/>
                <a:cs typeface="Arial" pitchFamily="34" charset="0"/>
              </a:rPr>
              <a:t>Kienreich</a:t>
            </a:r>
            <a:r>
              <a:rPr lang="en-US" sz="2300" dirty="0" smtClean="0">
                <a:latin typeface="Arial" pitchFamily="34" charset="0"/>
                <a:cs typeface="Arial" pitchFamily="34" charset="0"/>
              </a:rPr>
              <a:t> K, </a:t>
            </a:r>
            <a:r>
              <a:rPr lang="en-US" sz="2300" dirty="0" err="1" smtClean="0">
                <a:latin typeface="Arial" pitchFamily="34" charset="0"/>
                <a:cs typeface="Arial" pitchFamily="34" charset="0"/>
              </a:rPr>
              <a:t>Grubler</a:t>
            </a:r>
            <a:r>
              <a:rPr lang="en-US" sz="2300" dirty="0" smtClean="0">
                <a:latin typeface="Arial" pitchFamily="34" charset="0"/>
                <a:cs typeface="Arial" pitchFamily="34" charset="0"/>
              </a:rPr>
              <a:t> M, </a:t>
            </a:r>
            <a:r>
              <a:rPr lang="en-US" sz="2300" dirty="0" err="1" smtClean="0">
                <a:latin typeface="Arial" pitchFamily="34" charset="0"/>
                <a:cs typeface="Arial" pitchFamily="34" charset="0"/>
              </a:rPr>
              <a:t>Tomaschitz</a:t>
            </a:r>
            <a:r>
              <a:rPr lang="en-US" sz="2300" dirty="0" smtClean="0">
                <a:latin typeface="Arial" pitchFamily="34" charset="0"/>
                <a:cs typeface="Arial" pitchFamily="34" charset="0"/>
              </a:rPr>
              <a:t> A, </a:t>
            </a:r>
            <a:r>
              <a:rPr lang="en-US" sz="2300" dirty="0" err="1" smtClean="0">
                <a:latin typeface="Arial" pitchFamily="34" charset="0"/>
                <a:cs typeface="Arial" pitchFamily="34" charset="0"/>
              </a:rPr>
              <a:t>Schmid</a:t>
            </a:r>
            <a:r>
              <a:rPr lang="en-US" sz="2300" dirty="0" smtClean="0">
                <a:latin typeface="Arial" pitchFamily="34" charset="0"/>
                <a:cs typeface="Arial" pitchFamily="34" charset="0"/>
              </a:rPr>
              <a:t> J, </a:t>
            </a:r>
            <a:r>
              <a:rPr lang="en-US" sz="2300" dirty="0" err="1" smtClean="0">
                <a:latin typeface="Arial" pitchFamily="34" charset="0"/>
                <a:cs typeface="Arial" pitchFamily="34" charset="0"/>
              </a:rPr>
              <a:t>Verheyen</a:t>
            </a:r>
            <a:r>
              <a:rPr lang="en-US" sz="2300" dirty="0" smtClean="0">
                <a:latin typeface="Arial" pitchFamily="34" charset="0"/>
                <a:cs typeface="Arial" pitchFamily="34" charset="0"/>
              </a:rPr>
              <a:t> N, </a:t>
            </a:r>
            <a:r>
              <a:rPr lang="en-US" sz="2300" dirty="0" err="1" smtClean="0">
                <a:latin typeface="Arial" pitchFamily="34" charset="0"/>
                <a:cs typeface="Arial" pitchFamily="34" charset="0"/>
              </a:rPr>
              <a:t>Rutters</a:t>
            </a:r>
            <a:r>
              <a:rPr lang="en-US" sz="2300" dirty="0" smtClean="0">
                <a:latin typeface="Arial" pitchFamily="34" charset="0"/>
                <a:cs typeface="Arial" pitchFamily="34" charset="0"/>
              </a:rPr>
              <a:t> F, Dekker JM, </a:t>
            </a:r>
            <a:r>
              <a:rPr lang="en-US" sz="2300" dirty="0" err="1" smtClean="0">
                <a:latin typeface="Arial" pitchFamily="34" charset="0"/>
                <a:cs typeface="Arial" pitchFamily="34" charset="0"/>
              </a:rPr>
              <a:t>Pilz</a:t>
            </a:r>
            <a:r>
              <a:rPr lang="en-US" sz="2300" dirty="0" smtClean="0">
                <a:latin typeface="Arial" pitchFamily="34" charset="0"/>
                <a:cs typeface="Arial" pitchFamily="34" charset="0"/>
              </a:rPr>
              <a:t> S. Vitamin D, arterial hypertension &amp; </a:t>
            </a:r>
            <a:r>
              <a:rPr lang="en-US" sz="2300" dirty="0" err="1" smtClean="0">
                <a:latin typeface="Arial" pitchFamily="34" charset="0"/>
                <a:cs typeface="Arial" pitchFamily="34" charset="0"/>
              </a:rPr>
              <a:t>cerebrovascular</a:t>
            </a:r>
            <a:r>
              <a:rPr lang="en-US" sz="2300" dirty="0" smtClean="0">
                <a:latin typeface="Arial" pitchFamily="34" charset="0"/>
                <a:cs typeface="Arial" pitchFamily="34" charset="0"/>
              </a:rPr>
              <a:t> disease. Indian J Med Res. 2013 Apr;137(4):669-79.</a:t>
            </a:r>
          </a:p>
          <a:p>
            <a:endParaRPr lang="en-US" sz="2500"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anim calcmode="lin" valueType="num">
                                      <p:cBhvr>
                                        <p:cTn id="3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p:txBody>
          <a:bodyPr>
            <a:noAutofit/>
          </a:bodyPr>
          <a:lstStyle/>
          <a:p>
            <a:r>
              <a:rPr lang="en-US" sz="2000" dirty="0" smtClean="0">
                <a:latin typeface="Arial" pitchFamily="34" charset="0"/>
                <a:cs typeface="Arial" pitchFamily="34" charset="0"/>
              </a:rPr>
              <a:t>Improves endothelial function by reducing BP </a:t>
            </a:r>
          </a:p>
          <a:p>
            <a:r>
              <a:rPr lang="en-US" sz="2000" dirty="0" smtClean="0">
                <a:latin typeface="Arial" pitchFamily="34" charset="0"/>
                <a:cs typeface="Arial" pitchFamily="34" charset="0"/>
              </a:rPr>
              <a:t>Stimulates nitric oxide production thereby mitigating arterial stiffness</a:t>
            </a:r>
          </a:p>
          <a:p>
            <a:r>
              <a:rPr lang="en-US" sz="2000" dirty="0" smtClean="0">
                <a:latin typeface="Arial" pitchFamily="34" charset="0"/>
                <a:cs typeface="Arial" pitchFamily="34" charset="0"/>
              </a:rPr>
              <a:t>Suppresses expression of adhesion molecules on endothelial cells &amp; activation of NF-</a:t>
            </a:r>
            <a:r>
              <a:rPr lang="en-US" sz="2000" dirty="0" err="1" smtClean="0">
                <a:latin typeface="Arial" pitchFamily="34" charset="0"/>
                <a:cs typeface="Arial" pitchFamily="34" charset="0"/>
              </a:rPr>
              <a:t>κB</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Attenuates expression of PAI-1 &amp; TF thus inhibiting platelet aggregation and </a:t>
            </a:r>
            <a:r>
              <a:rPr lang="en-US" sz="2000" dirty="0" err="1" smtClean="0">
                <a:latin typeface="Arial" pitchFamily="34" charset="0"/>
                <a:cs typeface="Arial" pitchFamily="34" charset="0"/>
              </a:rPr>
              <a:t>thrombogenesis</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Inhibits macrophage to foam cell formation</a:t>
            </a:r>
          </a:p>
          <a:p>
            <a:r>
              <a:rPr lang="en-US" sz="2000" dirty="0" smtClean="0">
                <a:latin typeface="Arial" pitchFamily="34" charset="0"/>
                <a:cs typeface="Arial" pitchFamily="34" charset="0"/>
              </a:rPr>
              <a:t>Decreases oxidative stress</a:t>
            </a:r>
          </a:p>
          <a:p>
            <a:r>
              <a:rPr lang="en-US" sz="2000" dirty="0" smtClean="0">
                <a:latin typeface="Arial" pitchFamily="34" charset="0"/>
                <a:cs typeface="Arial" pitchFamily="34" charset="0"/>
              </a:rPr>
              <a:t>Inhibits </a:t>
            </a:r>
            <a:r>
              <a:rPr lang="en-US" sz="2000" dirty="0" err="1" smtClean="0">
                <a:latin typeface="Arial" pitchFamily="34" charset="0"/>
                <a:cs typeface="Arial" pitchFamily="34" charset="0"/>
              </a:rPr>
              <a:t>osteoblastic</a:t>
            </a:r>
            <a:r>
              <a:rPr lang="en-US" sz="2000" dirty="0" smtClean="0">
                <a:latin typeface="Arial" pitchFamily="34" charset="0"/>
                <a:cs typeface="Arial" pitchFamily="34" charset="0"/>
              </a:rPr>
              <a:t> gene expression and </a:t>
            </a:r>
            <a:r>
              <a:rPr lang="en-US" sz="2000" dirty="0" err="1" smtClean="0">
                <a:latin typeface="Arial" pitchFamily="34" charset="0"/>
                <a:cs typeface="Arial" pitchFamily="34" charset="0"/>
              </a:rPr>
              <a:t>osteoblastic</a:t>
            </a:r>
            <a:r>
              <a:rPr lang="en-US" sz="2000" dirty="0" smtClean="0">
                <a:latin typeface="Arial" pitchFamily="34" charset="0"/>
                <a:cs typeface="Arial" pitchFamily="34" charset="0"/>
              </a:rPr>
              <a:t> differentiation of VSMC thus protecting against vascular calcification</a:t>
            </a:r>
          </a:p>
          <a:p>
            <a:r>
              <a:rPr lang="en-US" sz="2000" dirty="0" smtClean="0">
                <a:latin typeface="Arial" pitchFamily="34" charset="0"/>
                <a:cs typeface="Arial" pitchFamily="34" charset="0"/>
              </a:rPr>
              <a:t>Suppresses production of </a:t>
            </a:r>
            <a:r>
              <a:rPr lang="en-US" sz="2000" dirty="0" err="1" smtClean="0">
                <a:latin typeface="Arial" pitchFamily="34" charset="0"/>
                <a:cs typeface="Arial" pitchFamily="34" charset="0"/>
              </a:rPr>
              <a:t>proinflammatory</a:t>
            </a:r>
            <a:r>
              <a:rPr lang="en-US" sz="2000" dirty="0" smtClean="0">
                <a:latin typeface="Arial" pitchFamily="34" charset="0"/>
                <a:cs typeface="Arial" pitchFamily="34" charset="0"/>
              </a:rPr>
              <a:t> Th-1 cytokines and stimulates anti-inflammatory Th-2 lymphocytes, leading to reduction in MMPs thereby reducing plaque production and/or instability </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
        <p:nvSpPr>
          <p:cNvPr id="9" name="Title 1"/>
          <p:cNvSpPr>
            <a:spLocks noGrp="1"/>
          </p:cNvSpPr>
          <p:nvPr>
            <p:ph type="title"/>
          </p:nvPr>
        </p:nvSpPr>
        <p:spPr/>
        <p:txBody>
          <a:bodyPr>
            <a:normAutofit fontScale="90000"/>
          </a:bodyPr>
          <a:lstStyle/>
          <a:p>
            <a:pPr algn="ctr"/>
            <a:r>
              <a:rPr lang="en-US" b="1" dirty="0" smtClean="0">
                <a:solidFill>
                  <a:srgbClr val="FFFF00"/>
                </a:solidFill>
              </a:rPr>
              <a:t>PUTATIVE VASCULOPROTECTIVE ACTIONS OF VITAMIN D </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Vitamin D &amp; vascular health -Evidence from observational studies</a:t>
            </a:r>
            <a:endParaRPr lang="en-US" b="1" dirty="0">
              <a:solidFill>
                <a:srgbClr val="FFFF00"/>
              </a:solidFill>
            </a:endParaRPr>
          </a:p>
        </p:txBody>
      </p:sp>
      <p:sp>
        <p:nvSpPr>
          <p:cNvPr id="3" name="Content Placeholder 2"/>
          <p:cNvSpPr>
            <a:spLocks noGrp="1"/>
          </p:cNvSpPr>
          <p:nvPr>
            <p:ph sz="quarter" idx="1"/>
          </p:nvPr>
        </p:nvSpPr>
        <p:spPr>
          <a:xfrm>
            <a:off x="0" y="1600200"/>
            <a:ext cx="9067800" cy="4953000"/>
          </a:xfrm>
        </p:spPr>
        <p:txBody>
          <a:bodyPr>
            <a:normAutofit fontScale="25000" lnSpcReduction="20000"/>
          </a:bodyPr>
          <a:lstStyle/>
          <a:p>
            <a:pPr>
              <a:lnSpc>
                <a:spcPct val="120000"/>
              </a:lnSpc>
            </a:pPr>
            <a:r>
              <a:rPr lang="en-US" sz="8800" dirty="0" smtClean="0">
                <a:latin typeface="Arial" pitchFamily="34" charset="0"/>
                <a:cs typeface="Arial" pitchFamily="34" charset="0"/>
              </a:rPr>
              <a:t>Inverse association of vitamin D levels and PAD</a:t>
            </a:r>
            <a:r>
              <a:rPr lang="en-US" sz="8800" baseline="30000" dirty="0" smtClean="0">
                <a:latin typeface="Arial" pitchFamily="34" charset="0"/>
                <a:cs typeface="Arial" pitchFamily="34" charset="0"/>
              </a:rPr>
              <a:t>1,2,3</a:t>
            </a:r>
          </a:p>
          <a:p>
            <a:pPr>
              <a:lnSpc>
                <a:spcPct val="120000"/>
              </a:lnSpc>
            </a:pPr>
            <a:r>
              <a:rPr lang="en-US" sz="8800" dirty="0" smtClean="0">
                <a:latin typeface="Arial" pitchFamily="34" charset="0"/>
                <a:cs typeface="Arial" pitchFamily="34" charset="0"/>
              </a:rPr>
              <a:t>Independent association with endothelial function (brachial artery FMD), </a:t>
            </a:r>
            <a:r>
              <a:rPr lang="en-US" sz="8800" dirty="0" err="1" smtClean="0">
                <a:latin typeface="Arial" pitchFamily="34" charset="0"/>
                <a:cs typeface="Arial" pitchFamily="34" charset="0"/>
              </a:rPr>
              <a:t>microvascular</a:t>
            </a:r>
            <a:r>
              <a:rPr lang="en-US" sz="8800" dirty="0" smtClean="0">
                <a:latin typeface="Arial" pitchFamily="34" charset="0"/>
                <a:cs typeface="Arial" pitchFamily="34" charset="0"/>
              </a:rPr>
              <a:t> function (digital reactive hyperemia index) and arterial stiffness (carotid-femoral PWV and radial </a:t>
            </a:r>
            <a:r>
              <a:rPr lang="en-US" sz="8800" dirty="0" err="1" smtClean="0">
                <a:latin typeface="Arial" pitchFamily="34" charset="0"/>
                <a:cs typeface="Arial" pitchFamily="34" charset="0"/>
              </a:rPr>
              <a:t>tonometry</a:t>
            </a:r>
            <a:r>
              <a:rPr lang="en-US" sz="8800" dirty="0" smtClean="0">
                <a:latin typeface="Arial" pitchFamily="34" charset="0"/>
                <a:cs typeface="Arial" pitchFamily="34" charset="0"/>
              </a:rPr>
              <a:t>-derived central augmentation index and </a:t>
            </a:r>
            <a:r>
              <a:rPr lang="en-US" sz="8800" dirty="0" err="1" smtClean="0">
                <a:latin typeface="Arial" pitchFamily="34" charset="0"/>
                <a:cs typeface="Arial" pitchFamily="34" charset="0"/>
              </a:rPr>
              <a:t>subendocardial</a:t>
            </a:r>
            <a:r>
              <a:rPr lang="en-US" sz="8800" dirty="0" smtClean="0">
                <a:latin typeface="Arial" pitchFamily="34" charset="0"/>
                <a:cs typeface="Arial" pitchFamily="34" charset="0"/>
              </a:rPr>
              <a:t> viability ratio) in healthy as well as diseased individuals like diabetes, stroke</a:t>
            </a:r>
            <a:r>
              <a:rPr lang="en-US" sz="8800" baseline="30000" dirty="0" smtClean="0">
                <a:latin typeface="Arial" pitchFamily="34" charset="0"/>
                <a:cs typeface="Arial" pitchFamily="34" charset="0"/>
              </a:rPr>
              <a:t>4,5,6</a:t>
            </a:r>
          </a:p>
          <a:p>
            <a:pPr>
              <a:buNone/>
            </a:pPr>
            <a:endParaRPr lang="en-US" sz="4400" dirty="0" smtClean="0">
              <a:latin typeface="Arial" pitchFamily="34" charset="0"/>
              <a:cs typeface="Arial" pitchFamily="34" charset="0"/>
            </a:endParaRPr>
          </a:p>
          <a:p>
            <a:pPr>
              <a:buFont typeface="Wingdings" pitchFamily="2" charset="2"/>
              <a:buChar char="v"/>
            </a:pPr>
            <a:endParaRPr lang="en-US" sz="4400" dirty="0" smtClean="0">
              <a:latin typeface="Arial" pitchFamily="34" charset="0"/>
              <a:cs typeface="Arial" pitchFamily="34" charset="0"/>
            </a:endParaRPr>
          </a:p>
          <a:p>
            <a:pPr marL="742950" indent="-742950">
              <a:buNone/>
            </a:pPr>
            <a:r>
              <a:rPr lang="en-US" sz="4000" dirty="0" smtClean="0">
                <a:latin typeface="Arial" pitchFamily="34" charset="0"/>
                <a:cs typeface="Arial" pitchFamily="34" charset="0"/>
              </a:rPr>
              <a:t>    1. </a:t>
            </a:r>
            <a:r>
              <a:rPr lang="en-US" sz="4000" dirty="0" err="1" smtClean="0">
                <a:latin typeface="Arial" pitchFamily="34" charset="0"/>
                <a:cs typeface="Arial" pitchFamily="34" charset="0"/>
              </a:rPr>
              <a:t>Melamed</a:t>
            </a:r>
            <a:r>
              <a:rPr lang="en-US" sz="4000" dirty="0" smtClean="0">
                <a:latin typeface="Arial" pitchFamily="34" charset="0"/>
                <a:cs typeface="Arial" pitchFamily="34" charset="0"/>
              </a:rPr>
              <a:t> ML, </a:t>
            </a:r>
            <a:r>
              <a:rPr lang="en-US" sz="4000" dirty="0" err="1" smtClean="0">
                <a:latin typeface="Arial" pitchFamily="34" charset="0"/>
                <a:cs typeface="Arial" pitchFamily="34" charset="0"/>
              </a:rPr>
              <a:t>Muntner</a:t>
            </a:r>
            <a:r>
              <a:rPr lang="en-US" sz="4000" dirty="0" smtClean="0">
                <a:latin typeface="Arial" pitchFamily="34" charset="0"/>
                <a:cs typeface="Arial" pitchFamily="34" charset="0"/>
              </a:rPr>
              <a:t> P, </a:t>
            </a:r>
            <a:r>
              <a:rPr lang="en-US" sz="4000" dirty="0" err="1" smtClean="0">
                <a:latin typeface="Arial" pitchFamily="34" charset="0"/>
                <a:cs typeface="Arial" pitchFamily="34" charset="0"/>
              </a:rPr>
              <a:t>Michos</a:t>
            </a:r>
            <a:r>
              <a:rPr lang="en-US" sz="4000" dirty="0" smtClean="0">
                <a:latin typeface="Arial" pitchFamily="34" charset="0"/>
                <a:cs typeface="Arial" pitchFamily="34" charset="0"/>
              </a:rPr>
              <a:t> ED, </a:t>
            </a:r>
            <a:r>
              <a:rPr lang="en-US" sz="4000" dirty="0" err="1" smtClean="0">
                <a:latin typeface="Arial" pitchFamily="34" charset="0"/>
                <a:cs typeface="Arial" pitchFamily="34" charset="0"/>
              </a:rPr>
              <a:t>Uribarri</a:t>
            </a:r>
            <a:r>
              <a:rPr lang="en-US" sz="4000" dirty="0" smtClean="0">
                <a:latin typeface="Arial" pitchFamily="34" charset="0"/>
                <a:cs typeface="Arial" pitchFamily="34" charset="0"/>
              </a:rPr>
              <a:t> J, Weber C, Sharma J, </a:t>
            </a:r>
            <a:r>
              <a:rPr lang="en-US" sz="4000" dirty="0" err="1" smtClean="0">
                <a:latin typeface="Arial" pitchFamily="34" charset="0"/>
                <a:cs typeface="Arial" pitchFamily="34" charset="0"/>
              </a:rPr>
              <a:t>Raggi</a:t>
            </a:r>
            <a:r>
              <a:rPr lang="en-US" sz="4000" dirty="0" smtClean="0">
                <a:latin typeface="Arial" pitchFamily="34" charset="0"/>
                <a:cs typeface="Arial" pitchFamily="34" charset="0"/>
              </a:rPr>
              <a:t> P. Serum 25- </a:t>
            </a:r>
            <a:r>
              <a:rPr lang="en-US" sz="4000" dirty="0" err="1" smtClean="0">
                <a:latin typeface="Arial" pitchFamily="34" charset="0"/>
                <a:cs typeface="Arial" pitchFamily="34" charset="0"/>
              </a:rPr>
              <a:t>hydroxyvitamin</a:t>
            </a:r>
            <a:r>
              <a:rPr lang="en-US" sz="4000" dirty="0" smtClean="0">
                <a:latin typeface="Arial" pitchFamily="34" charset="0"/>
                <a:cs typeface="Arial" pitchFamily="34" charset="0"/>
              </a:rPr>
              <a:t> d levels and the prevalence of peripheral</a:t>
            </a:r>
          </a:p>
          <a:p>
            <a:pPr marL="742950" indent="-742950">
              <a:buNone/>
            </a:pPr>
            <a:r>
              <a:rPr lang="en-US" sz="4000" dirty="0" smtClean="0">
                <a:latin typeface="Arial" pitchFamily="34" charset="0"/>
                <a:cs typeface="Arial" pitchFamily="34" charset="0"/>
              </a:rPr>
              <a:t>        arterial disease: Results from NHANES 2001 to 2004. </a:t>
            </a:r>
            <a:r>
              <a:rPr lang="en-US" sz="4000" dirty="0" err="1" smtClean="0">
                <a:latin typeface="Arial" pitchFamily="34" charset="0"/>
                <a:cs typeface="Arial" pitchFamily="34" charset="0"/>
              </a:rPr>
              <a:t>Arterioscler</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Thromb</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Vasc</a:t>
            </a:r>
            <a:r>
              <a:rPr lang="en-US" sz="4000" dirty="0" smtClean="0">
                <a:latin typeface="Arial" pitchFamily="34" charset="0"/>
                <a:cs typeface="Arial" pitchFamily="34" charset="0"/>
              </a:rPr>
              <a:t> Biol. 2008; 28:1179–1185.</a:t>
            </a:r>
          </a:p>
          <a:p>
            <a:pPr marL="742950" indent="-742950">
              <a:buNone/>
            </a:pPr>
            <a:r>
              <a:rPr lang="en-US" sz="4000" dirty="0" smtClean="0">
                <a:latin typeface="Arial" pitchFamily="34" charset="0"/>
                <a:cs typeface="Arial" pitchFamily="34" charset="0"/>
              </a:rPr>
              <a:t>    2.Fahrleitner A, </a:t>
            </a:r>
            <a:r>
              <a:rPr lang="en-US" sz="4000" dirty="0" err="1" smtClean="0">
                <a:latin typeface="Arial" pitchFamily="34" charset="0"/>
                <a:cs typeface="Arial" pitchFamily="34" charset="0"/>
              </a:rPr>
              <a:t>Dobnig</a:t>
            </a:r>
            <a:r>
              <a:rPr lang="en-US" sz="4000" dirty="0" smtClean="0">
                <a:latin typeface="Arial" pitchFamily="34" charset="0"/>
                <a:cs typeface="Arial" pitchFamily="34" charset="0"/>
              </a:rPr>
              <a:t> H, </a:t>
            </a:r>
            <a:r>
              <a:rPr lang="en-US" sz="4000" dirty="0" err="1" smtClean="0">
                <a:latin typeface="Arial" pitchFamily="34" charset="0"/>
                <a:cs typeface="Arial" pitchFamily="34" charset="0"/>
              </a:rPr>
              <a:t>Obernosterer</a:t>
            </a:r>
            <a:r>
              <a:rPr lang="en-US" sz="4000" dirty="0" smtClean="0">
                <a:latin typeface="Arial" pitchFamily="34" charset="0"/>
                <a:cs typeface="Arial" pitchFamily="34" charset="0"/>
              </a:rPr>
              <a:t> A, </a:t>
            </a:r>
            <a:r>
              <a:rPr lang="en-US" sz="4000" dirty="0" err="1" smtClean="0">
                <a:latin typeface="Arial" pitchFamily="34" charset="0"/>
                <a:cs typeface="Arial" pitchFamily="34" charset="0"/>
              </a:rPr>
              <a:t>Pilger</a:t>
            </a:r>
            <a:r>
              <a:rPr lang="en-US" sz="4000" dirty="0" smtClean="0">
                <a:latin typeface="Arial" pitchFamily="34" charset="0"/>
                <a:cs typeface="Arial" pitchFamily="34" charset="0"/>
              </a:rPr>
              <a:t> E, </a:t>
            </a:r>
            <a:r>
              <a:rPr lang="en-US" sz="4000" dirty="0" err="1" smtClean="0">
                <a:latin typeface="Arial" pitchFamily="34" charset="0"/>
                <a:cs typeface="Arial" pitchFamily="34" charset="0"/>
              </a:rPr>
              <a:t>Leb</a:t>
            </a:r>
            <a:r>
              <a:rPr lang="en-US" sz="4000" dirty="0" smtClean="0">
                <a:latin typeface="Arial" pitchFamily="34" charset="0"/>
                <a:cs typeface="Arial" pitchFamily="34" charset="0"/>
              </a:rPr>
              <a:t> G, Weber K, </a:t>
            </a:r>
            <a:r>
              <a:rPr lang="en-US" sz="4000" dirty="0" err="1" smtClean="0">
                <a:latin typeface="Arial" pitchFamily="34" charset="0"/>
                <a:cs typeface="Arial" pitchFamily="34" charset="0"/>
              </a:rPr>
              <a:t>Kudlacek</a:t>
            </a:r>
            <a:r>
              <a:rPr lang="en-US" sz="4000" dirty="0" smtClean="0">
                <a:latin typeface="Arial" pitchFamily="34" charset="0"/>
                <a:cs typeface="Arial" pitchFamily="34" charset="0"/>
              </a:rPr>
              <a:t> S, </a:t>
            </a:r>
            <a:r>
              <a:rPr lang="en-US" sz="4000" dirty="0" err="1" smtClean="0">
                <a:latin typeface="Arial" pitchFamily="34" charset="0"/>
                <a:cs typeface="Arial" pitchFamily="34" charset="0"/>
              </a:rPr>
              <a:t>Obermayer-Pietsch</a:t>
            </a:r>
            <a:r>
              <a:rPr lang="en-US" sz="4000" dirty="0" smtClean="0">
                <a:latin typeface="Arial" pitchFamily="34" charset="0"/>
                <a:cs typeface="Arial" pitchFamily="34" charset="0"/>
              </a:rPr>
              <a:t> B. Vitamin D deficiency and secondary</a:t>
            </a:r>
          </a:p>
          <a:p>
            <a:pPr marL="742950" indent="-742950">
              <a:buNone/>
            </a:pPr>
            <a:r>
              <a:rPr lang="en-US" sz="4000" dirty="0" smtClean="0">
                <a:latin typeface="Arial" pitchFamily="34" charset="0"/>
                <a:cs typeface="Arial" pitchFamily="34" charset="0"/>
              </a:rPr>
              <a:t>        hyperparathyroidism are common complications in patients with peripheral arterial </a:t>
            </a:r>
            <a:r>
              <a:rPr lang="sv-SE" sz="4000" dirty="0" smtClean="0">
                <a:latin typeface="Arial" pitchFamily="34" charset="0"/>
                <a:cs typeface="Arial" pitchFamily="34" charset="0"/>
              </a:rPr>
              <a:t>disease. J Gen Intern Med. 2002;17:663–9.</a:t>
            </a:r>
            <a:endParaRPr lang="en-US" sz="4000" dirty="0" smtClean="0">
              <a:latin typeface="Arial" pitchFamily="34" charset="0"/>
              <a:cs typeface="Arial" pitchFamily="34" charset="0"/>
            </a:endParaRPr>
          </a:p>
          <a:p>
            <a:pPr marL="742950" indent="-742950">
              <a:buNone/>
            </a:pPr>
            <a:r>
              <a:rPr lang="en-US" sz="4000" dirty="0" smtClean="0">
                <a:latin typeface="Arial" pitchFamily="34" charset="0"/>
                <a:cs typeface="Arial" pitchFamily="34" charset="0"/>
              </a:rPr>
              <a:t>    3. Brewer, L.C.; </a:t>
            </a:r>
            <a:r>
              <a:rPr lang="en-US" sz="4000" dirty="0" err="1" smtClean="0">
                <a:latin typeface="Arial" pitchFamily="34" charset="0"/>
                <a:cs typeface="Arial" pitchFamily="34" charset="0"/>
              </a:rPr>
              <a:t>Michos</a:t>
            </a:r>
            <a:r>
              <a:rPr lang="en-US" sz="4000" dirty="0" smtClean="0">
                <a:latin typeface="Arial" pitchFamily="34" charset="0"/>
                <a:cs typeface="Arial" pitchFamily="34" charset="0"/>
              </a:rPr>
              <a:t>, E.D.; Reis, J.P. Vitamin D in atherosclerosis, vascular disease, and endothelial function. </a:t>
            </a:r>
            <a:r>
              <a:rPr lang="en-US" sz="4000" dirty="0" err="1" smtClean="0">
                <a:latin typeface="Arial" pitchFamily="34" charset="0"/>
                <a:cs typeface="Arial" pitchFamily="34" charset="0"/>
              </a:rPr>
              <a:t>Curr</a:t>
            </a:r>
            <a:r>
              <a:rPr lang="en-US" sz="4000" dirty="0" smtClean="0">
                <a:latin typeface="Arial" pitchFamily="34" charset="0"/>
                <a:cs typeface="Arial" pitchFamily="34" charset="0"/>
              </a:rPr>
              <a:t>. Drug Targets 2011, 12, 54–60. </a:t>
            </a:r>
          </a:p>
          <a:p>
            <a:pPr marL="742950" indent="-742950">
              <a:buNone/>
            </a:pPr>
            <a:r>
              <a:rPr lang="en-US" sz="4000" dirty="0" smtClean="0">
                <a:latin typeface="Arial" pitchFamily="34" charset="0"/>
                <a:cs typeface="Arial" pitchFamily="34" charset="0"/>
              </a:rPr>
              <a:t>    4. Al </a:t>
            </a:r>
            <a:r>
              <a:rPr lang="en-US" sz="4000" dirty="0" err="1" smtClean="0">
                <a:latin typeface="Arial" pitchFamily="34" charset="0"/>
                <a:cs typeface="Arial" pitchFamily="34" charset="0"/>
              </a:rPr>
              <a:t>Mheid</a:t>
            </a:r>
            <a:r>
              <a:rPr lang="en-US" sz="4000" dirty="0" smtClean="0">
                <a:latin typeface="Arial" pitchFamily="34" charset="0"/>
                <a:cs typeface="Arial" pitchFamily="34" charset="0"/>
              </a:rPr>
              <a:t> I, Patel R, Murrow J, Morris A, </a:t>
            </a:r>
            <a:r>
              <a:rPr lang="en-US" sz="4000" dirty="0" err="1" smtClean="0">
                <a:latin typeface="Arial" pitchFamily="34" charset="0"/>
                <a:cs typeface="Arial" pitchFamily="34" charset="0"/>
              </a:rPr>
              <a:t>Rahman</a:t>
            </a:r>
            <a:r>
              <a:rPr lang="en-US" sz="4000" dirty="0" smtClean="0">
                <a:latin typeface="Arial" pitchFamily="34" charset="0"/>
                <a:cs typeface="Arial" pitchFamily="34" charset="0"/>
              </a:rPr>
              <a:t> A, </a:t>
            </a:r>
            <a:r>
              <a:rPr lang="en-US" sz="4000" dirty="0" err="1" smtClean="0">
                <a:latin typeface="Arial" pitchFamily="34" charset="0"/>
                <a:cs typeface="Arial" pitchFamily="34" charset="0"/>
              </a:rPr>
              <a:t>Fike</a:t>
            </a:r>
            <a:r>
              <a:rPr lang="en-US" sz="4000" dirty="0" smtClean="0">
                <a:latin typeface="Arial" pitchFamily="34" charset="0"/>
                <a:cs typeface="Arial" pitchFamily="34" charset="0"/>
              </a:rPr>
              <a:t> L, </a:t>
            </a:r>
            <a:r>
              <a:rPr lang="en-US" sz="4000" dirty="0" err="1" smtClean="0">
                <a:latin typeface="Arial" pitchFamily="34" charset="0"/>
                <a:cs typeface="Arial" pitchFamily="34" charset="0"/>
              </a:rPr>
              <a:t>Kavtaradze</a:t>
            </a:r>
            <a:r>
              <a:rPr lang="en-US" sz="4000" dirty="0" smtClean="0">
                <a:latin typeface="Arial" pitchFamily="34" charset="0"/>
                <a:cs typeface="Arial" pitchFamily="34" charset="0"/>
              </a:rPr>
              <a:t> N, </a:t>
            </a:r>
            <a:r>
              <a:rPr lang="en-US" sz="4000" dirty="0" err="1" smtClean="0">
                <a:latin typeface="Arial" pitchFamily="34" charset="0"/>
                <a:cs typeface="Arial" pitchFamily="34" charset="0"/>
              </a:rPr>
              <a:t>Uphoff</a:t>
            </a:r>
            <a:r>
              <a:rPr lang="en-US" sz="4000" dirty="0" smtClean="0">
                <a:latin typeface="Arial" pitchFamily="34" charset="0"/>
                <a:cs typeface="Arial" pitchFamily="34" charset="0"/>
              </a:rPr>
              <a:t> I, Hooper C, </a:t>
            </a:r>
            <a:r>
              <a:rPr lang="en-US" sz="4000" dirty="0" err="1" smtClean="0">
                <a:latin typeface="Arial" pitchFamily="34" charset="0"/>
                <a:cs typeface="Arial" pitchFamily="34" charset="0"/>
              </a:rPr>
              <a:t>Tangpricha</a:t>
            </a:r>
            <a:r>
              <a:rPr lang="en-US" sz="4000" dirty="0" smtClean="0">
                <a:latin typeface="Arial" pitchFamily="34" charset="0"/>
                <a:cs typeface="Arial" pitchFamily="34" charset="0"/>
              </a:rPr>
              <a:t> V, Alexander RW, Brigham K, </a:t>
            </a:r>
            <a:r>
              <a:rPr lang="en-US" sz="4000" dirty="0" err="1" smtClean="0">
                <a:latin typeface="Arial" pitchFamily="34" charset="0"/>
                <a:cs typeface="Arial" pitchFamily="34" charset="0"/>
              </a:rPr>
              <a:t>Quyyumi</a:t>
            </a:r>
            <a:r>
              <a:rPr lang="en-US" sz="4000" dirty="0" smtClean="0">
                <a:latin typeface="Arial" pitchFamily="34" charset="0"/>
                <a:cs typeface="Arial" pitchFamily="34" charset="0"/>
              </a:rPr>
              <a:t> AA.</a:t>
            </a:r>
          </a:p>
          <a:p>
            <a:pPr marL="742950" indent="-742950">
              <a:buNone/>
            </a:pPr>
            <a:r>
              <a:rPr lang="en-US" sz="4000" dirty="0" smtClean="0">
                <a:latin typeface="Arial" pitchFamily="34" charset="0"/>
                <a:cs typeface="Arial" pitchFamily="34" charset="0"/>
              </a:rPr>
              <a:t>        Vitamin D status is associated with arterial stiffness and vascular dysfunction in healthy humans. J Am </a:t>
            </a:r>
            <a:r>
              <a:rPr lang="en-US" sz="4000" dirty="0" err="1" smtClean="0">
                <a:latin typeface="Arial" pitchFamily="34" charset="0"/>
                <a:cs typeface="Arial" pitchFamily="34" charset="0"/>
              </a:rPr>
              <a:t>Coll</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Cardiol</a:t>
            </a:r>
            <a:r>
              <a:rPr lang="en-US" sz="4000" dirty="0" smtClean="0">
                <a:latin typeface="Arial" pitchFamily="34" charset="0"/>
                <a:cs typeface="Arial" pitchFamily="34" charset="0"/>
              </a:rPr>
              <a:t>. 2011 Jul 5;58(2):186-92.</a:t>
            </a:r>
          </a:p>
          <a:p>
            <a:pPr marL="742950" indent="-742950">
              <a:buNone/>
            </a:pPr>
            <a:r>
              <a:rPr lang="en-US" sz="4000" dirty="0" smtClean="0">
                <a:latin typeface="Arial" pitchFamily="34" charset="0"/>
                <a:cs typeface="Arial" pitchFamily="34" charset="0"/>
              </a:rPr>
              <a:t>    5. </a:t>
            </a:r>
            <a:r>
              <a:rPr lang="en-US" sz="4000" dirty="0" err="1" smtClean="0">
                <a:latin typeface="Arial" pitchFamily="34" charset="0"/>
                <a:cs typeface="Arial" pitchFamily="34" charset="0"/>
              </a:rPr>
              <a:t>Jablonski</a:t>
            </a:r>
            <a:r>
              <a:rPr lang="en-US" sz="4000" dirty="0" smtClean="0">
                <a:latin typeface="Arial" pitchFamily="34" charset="0"/>
                <a:cs typeface="Arial" pitchFamily="34" charset="0"/>
              </a:rPr>
              <a:t>, K.L.; </a:t>
            </a:r>
            <a:r>
              <a:rPr lang="en-US" sz="4000" dirty="0" err="1" smtClean="0">
                <a:latin typeface="Arial" pitchFamily="34" charset="0"/>
                <a:cs typeface="Arial" pitchFamily="34" charset="0"/>
              </a:rPr>
              <a:t>Chonchol</a:t>
            </a:r>
            <a:r>
              <a:rPr lang="en-US" sz="4000" dirty="0" smtClean="0">
                <a:latin typeface="Arial" pitchFamily="34" charset="0"/>
                <a:cs typeface="Arial" pitchFamily="34" charset="0"/>
              </a:rPr>
              <a:t>, M.; Pierce, G.L.; Walker, A.E.; Seals, D.R. 25-hydroxyvitamin D deficiency is associated with inflammation-linked vascular</a:t>
            </a:r>
          </a:p>
          <a:p>
            <a:pPr marL="742950" indent="-742950">
              <a:buNone/>
            </a:pPr>
            <a:r>
              <a:rPr lang="en-US" sz="4000" dirty="0" smtClean="0">
                <a:latin typeface="Arial" pitchFamily="34" charset="0"/>
                <a:cs typeface="Arial" pitchFamily="34" charset="0"/>
              </a:rPr>
              <a:t>         endothelial dysfunction in middle-aged and older adults. Hypertension 2011, 57, 63–69. </a:t>
            </a:r>
          </a:p>
          <a:p>
            <a:pPr marL="742950" indent="-742950">
              <a:buNone/>
            </a:pPr>
            <a:r>
              <a:rPr lang="en-US" sz="4000" dirty="0" smtClean="0">
                <a:latin typeface="Arial" pitchFamily="34" charset="0"/>
                <a:cs typeface="Arial" pitchFamily="34" charset="0"/>
              </a:rPr>
              <a:t>    6.Yiu, Y.F.; Chan, Y.H.; </a:t>
            </a:r>
            <a:r>
              <a:rPr lang="en-US" sz="4000" dirty="0" err="1" smtClean="0">
                <a:latin typeface="Arial" pitchFamily="34" charset="0"/>
                <a:cs typeface="Arial" pitchFamily="34" charset="0"/>
              </a:rPr>
              <a:t>Yiu</a:t>
            </a:r>
            <a:r>
              <a:rPr lang="en-US" sz="4000" dirty="0" smtClean="0">
                <a:latin typeface="Arial" pitchFamily="34" charset="0"/>
                <a:cs typeface="Arial" pitchFamily="34" charset="0"/>
              </a:rPr>
              <a:t>, K.H.; </a:t>
            </a:r>
            <a:r>
              <a:rPr lang="en-US" sz="4000" dirty="0" err="1" smtClean="0">
                <a:latin typeface="Arial" pitchFamily="34" charset="0"/>
                <a:cs typeface="Arial" pitchFamily="34" charset="0"/>
              </a:rPr>
              <a:t>Siu</a:t>
            </a:r>
            <a:r>
              <a:rPr lang="en-US" sz="4000" dirty="0" smtClean="0">
                <a:latin typeface="Arial" pitchFamily="34" charset="0"/>
                <a:cs typeface="Arial" pitchFamily="34" charset="0"/>
              </a:rPr>
              <a:t>, C.W.; Li, S.W.; Wong, L.Y.; Lee, S.W.L.; Tam, S.; Wong, E.W.K.; Cheung, B.M.Y.; et al. Vitamin D deficiency is</a:t>
            </a:r>
          </a:p>
          <a:p>
            <a:pPr marL="742950" indent="-742950">
              <a:buNone/>
            </a:pPr>
            <a:r>
              <a:rPr lang="en-US" sz="4000" dirty="0" smtClean="0">
                <a:latin typeface="Arial" pitchFamily="34" charset="0"/>
                <a:cs typeface="Arial" pitchFamily="34" charset="0"/>
              </a:rPr>
              <a:t>        associated with depletion of circulating endothelial progenitor cells and endothelial dysfunction in patients with type 2 diabetes. J. </a:t>
            </a:r>
            <a:r>
              <a:rPr lang="en-US" sz="4000" dirty="0" err="1" smtClean="0">
                <a:latin typeface="Arial" pitchFamily="34" charset="0"/>
                <a:cs typeface="Arial" pitchFamily="34" charset="0"/>
              </a:rPr>
              <a:t>Clin</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Endocrinol</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Metab</a:t>
            </a:r>
            <a:r>
              <a:rPr lang="en-US" sz="4000" dirty="0" smtClean="0">
                <a:latin typeface="Arial" pitchFamily="34" charset="0"/>
                <a:cs typeface="Arial" pitchFamily="34" charset="0"/>
              </a:rPr>
              <a:t>.        </a:t>
            </a:r>
          </a:p>
          <a:p>
            <a:pPr marL="742950" indent="-742950">
              <a:buNone/>
            </a:pPr>
            <a:r>
              <a:rPr lang="en-US" sz="4000" dirty="0" smtClean="0">
                <a:latin typeface="Arial" pitchFamily="34" charset="0"/>
                <a:cs typeface="Arial" pitchFamily="34" charset="0"/>
              </a:rPr>
              <a:t>        2011, 96, E830–E835 </a:t>
            </a:r>
          </a:p>
          <a:p>
            <a:pPr marL="914400" indent="-914400">
              <a:buFont typeface="+mj-lt"/>
              <a:buAutoNum type="arabicPeriod"/>
            </a:pPr>
            <a:endParaRPr lang="en-US" sz="51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3">
                                            <p:txEl>
                                              <p:pRg st="5" end="5"/>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3">
                                            <p:txEl>
                                              <p:pRg st="6" end="6"/>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p:cTn id="2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9" dur="500"/>
                                        <p:tgtEl>
                                          <p:spTgt spid="3">
                                            <p:txEl>
                                              <p:pRg st="7" end="7"/>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p:cTn id="3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p:cTn id="3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1" dur="500"/>
                                        <p:tgtEl>
                                          <p:spTgt spid="3">
                                            <p:txEl>
                                              <p:pRg st="1" end="1"/>
                                            </p:txEl>
                                          </p:spTgt>
                                        </p:tgtEl>
                                      </p:cBhvr>
                                    </p:animEffect>
                                  </p:childTnLst>
                                </p:cTn>
                              </p:par>
                              <p:par>
                                <p:cTn id="42" presetID="53"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p:cTn id="4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6" dur="500"/>
                                        <p:tgtEl>
                                          <p:spTgt spid="3">
                                            <p:txEl>
                                              <p:pRg st="9" end="9"/>
                                            </p:txEl>
                                          </p:spTgt>
                                        </p:tgtEl>
                                      </p:cBhvr>
                                    </p:animEffect>
                                  </p:childTnLst>
                                </p:cTn>
                              </p:par>
                              <p:par>
                                <p:cTn id="47" presetID="53"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p:cTn id="4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1" dur="500"/>
                                        <p:tgtEl>
                                          <p:spTgt spid="3">
                                            <p:txEl>
                                              <p:pRg st="10" end="10"/>
                                            </p:txEl>
                                          </p:spTgt>
                                        </p:tgtEl>
                                      </p:cBhvr>
                                    </p:animEffect>
                                  </p:childTnLst>
                                </p:cTn>
                              </p:par>
                              <p:par>
                                <p:cTn id="52" presetID="53"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 calcmode="lin" valueType="num">
                                      <p:cBhvr>
                                        <p:cTn id="54"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6" dur="500"/>
                                        <p:tgtEl>
                                          <p:spTgt spid="3">
                                            <p:txEl>
                                              <p:pRg st="11" end="11"/>
                                            </p:txEl>
                                          </p:spTgt>
                                        </p:tgtEl>
                                      </p:cBhvr>
                                    </p:animEffect>
                                  </p:childTnLst>
                                </p:cTn>
                              </p:par>
                              <p:par>
                                <p:cTn id="57" presetID="53" presetClass="entr" presetSubtype="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p:cTn id="59"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61" dur="500"/>
                                        <p:tgtEl>
                                          <p:spTgt spid="3">
                                            <p:txEl>
                                              <p:pRg st="12" end="12"/>
                                            </p:txEl>
                                          </p:spTgt>
                                        </p:tgtEl>
                                      </p:cBhvr>
                                    </p:animEffect>
                                  </p:childTnLst>
                                </p:cTn>
                              </p:par>
                              <p:par>
                                <p:cTn id="62" presetID="53" presetClass="entr" presetSubtype="0" fill="hold" nodeType="with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 calcmode="lin" valueType="num">
                                      <p:cBhvr>
                                        <p:cTn id="64"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66" dur="500"/>
                                        <p:tgtEl>
                                          <p:spTgt spid="3">
                                            <p:txEl>
                                              <p:pRg st="13" end="13"/>
                                            </p:txEl>
                                          </p:spTgt>
                                        </p:tgtEl>
                                      </p:cBhvr>
                                    </p:animEffect>
                                  </p:childTnLst>
                                </p:cTn>
                              </p:par>
                              <p:par>
                                <p:cTn id="67" presetID="53" presetClass="entr" presetSubtype="0" fill="hold"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p:cTn id="69"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71" dur="500"/>
                                        <p:tgtEl>
                                          <p:spTgt spid="3">
                                            <p:txEl>
                                              <p:pRg st="14" end="14"/>
                                            </p:txEl>
                                          </p:spTgt>
                                        </p:tgtEl>
                                      </p:cBhvr>
                                    </p:animEffect>
                                  </p:childTnLst>
                                </p:cTn>
                              </p:par>
                              <p:par>
                                <p:cTn id="72" presetID="53" presetClass="entr" presetSubtype="0" fill="hold" nodeType="withEffect">
                                  <p:stCondLst>
                                    <p:cond delay="0"/>
                                  </p:stCondLst>
                                  <p:childTnLst>
                                    <p:set>
                                      <p:cBhvr>
                                        <p:cTn id="73" dur="1" fill="hold">
                                          <p:stCondLst>
                                            <p:cond delay="0"/>
                                          </p:stCondLst>
                                        </p:cTn>
                                        <p:tgtEl>
                                          <p:spTgt spid="3">
                                            <p:txEl>
                                              <p:pRg st="15" end="15"/>
                                            </p:txEl>
                                          </p:spTgt>
                                        </p:tgtEl>
                                        <p:attrNameLst>
                                          <p:attrName>style.visibility</p:attrName>
                                        </p:attrNameLst>
                                      </p:cBhvr>
                                      <p:to>
                                        <p:strVal val="visible"/>
                                      </p:to>
                                    </p:set>
                                    <p:anim calcmode="lin" valueType="num">
                                      <p:cBhvr>
                                        <p:cTn id="74"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76"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76200"/>
            <a:ext cx="8153400" cy="990600"/>
          </a:xfrm>
        </p:spPr>
        <p:txBody>
          <a:bodyPr/>
          <a:lstStyle/>
          <a:p>
            <a:pPr algn="ctr"/>
            <a:r>
              <a:rPr lang="en-US" b="1" dirty="0" smtClean="0">
                <a:solidFill>
                  <a:srgbClr val="FFFF00"/>
                </a:solidFill>
              </a:rPr>
              <a:t>EVDIDENCE FROM RCTs</a:t>
            </a:r>
            <a:endParaRPr lang="en-US" b="1" dirty="0">
              <a:solidFill>
                <a:srgbClr val="FFFF00"/>
              </a:solidFill>
            </a:endParaRPr>
          </a:p>
        </p:txBody>
      </p:sp>
      <p:graphicFrame>
        <p:nvGraphicFramePr>
          <p:cNvPr id="4" name="Content Placeholder 3"/>
          <p:cNvGraphicFramePr>
            <a:graphicFrameLocks noGrp="1"/>
          </p:cNvGraphicFramePr>
          <p:nvPr>
            <p:ph sz="quarter" idx="4294967295"/>
          </p:nvPr>
        </p:nvGraphicFramePr>
        <p:xfrm>
          <a:off x="152400" y="838200"/>
          <a:ext cx="8839200" cy="5643880"/>
        </p:xfrm>
        <a:graphic>
          <a:graphicData uri="http://schemas.openxmlformats.org/drawingml/2006/table">
            <a:tbl>
              <a:tblPr firstRow="1" bandRow="1">
                <a:tableStyleId>{21E4AEA4-8DFA-4A89-87EB-49C32662AFE0}</a:tableStyleId>
              </a:tblPr>
              <a:tblGrid>
                <a:gridCol w="1676400"/>
                <a:gridCol w="1811482"/>
                <a:gridCol w="2557783"/>
                <a:gridCol w="2793535"/>
              </a:tblGrid>
              <a:tr h="370840">
                <a:tc>
                  <a:txBody>
                    <a:bodyPr/>
                    <a:lstStyle/>
                    <a:p>
                      <a:pPr algn="ctr"/>
                      <a:r>
                        <a:rPr lang="en-US" sz="1800" dirty="0" smtClean="0">
                          <a:latin typeface="Arial" pitchFamily="34" charset="0"/>
                          <a:cs typeface="Arial" pitchFamily="34" charset="0"/>
                        </a:rPr>
                        <a:t>STUDY</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SUBJECTS</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INTERVENTION </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RESULTS</a:t>
                      </a:r>
                      <a:endParaRPr lang="en-US" sz="1800" dirty="0">
                        <a:latin typeface="Arial" pitchFamily="34" charset="0"/>
                        <a:cs typeface="Arial" pitchFamily="34" charset="0"/>
                      </a:endParaRPr>
                    </a:p>
                  </a:txBody>
                  <a:tcPr/>
                </a:tc>
              </a:tr>
              <a:tr h="370840">
                <a:tc>
                  <a:txBody>
                    <a:bodyPr/>
                    <a:lstStyle/>
                    <a:p>
                      <a:r>
                        <a:rPr lang="en-US" sz="1600" kern="1200" baseline="0" dirty="0" err="1" smtClean="0">
                          <a:latin typeface="Arial" pitchFamily="34" charset="0"/>
                          <a:cs typeface="Arial" pitchFamily="34" charset="0"/>
                        </a:rPr>
                        <a:t>Schleithoff</a:t>
                      </a:r>
                      <a:r>
                        <a:rPr lang="en-US" sz="1600" kern="1200" baseline="0" dirty="0" smtClean="0">
                          <a:latin typeface="Arial" pitchFamily="34" charset="0"/>
                          <a:cs typeface="Arial" pitchFamily="34" charset="0"/>
                        </a:rPr>
                        <a:t> et al, 2006</a:t>
                      </a:r>
                      <a:endParaRPr lang="en-US" sz="1600" dirty="0">
                        <a:solidFill>
                          <a:schemeClr val="bg1"/>
                        </a:solidFill>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93 CHF patients</a:t>
                      </a:r>
                      <a:endParaRPr lang="en-US" sz="1600" dirty="0">
                        <a:latin typeface="Arial" pitchFamily="34" charset="0"/>
                        <a:cs typeface="Arial" pitchFamily="34" charset="0"/>
                      </a:endParaRPr>
                    </a:p>
                  </a:txBody>
                  <a:tcPr/>
                </a:tc>
                <a:tc>
                  <a:txBody>
                    <a:bodyPr/>
                    <a:lstStyle/>
                    <a:p>
                      <a:r>
                        <a:rPr kumimoji="0" lang="en-US" sz="1600" kern="1200" dirty="0" smtClean="0">
                          <a:latin typeface="Arial" pitchFamily="34" charset="0"/>
                          <a:cs typeface="Arial" pitchFamily="34" charset="0"/>
                        </a:rPr>
                        <a:t>50 µg </a:t>
                      </a:r>
                      <a:r>
                        <a:rPr kumimoji="0" lang="en-US" sz="1600" kern="1200" dirty="0" err="1" smtClean="0">
                          <a:latin typeface="Arial" pitchFamily="34" charset="0"/>
                          <a:cs typeface="Arial" pitchFamily="34" charset="0"/>
                        </a:rPr>
                        <a:t>Vit</a:t>
                      </a:r>
                      <a:r>
                        <a:rPr kumimoji="0" lang="en-US" sz="1600" kern="1200" dirty="0" smtClean="0">
                          <a:latin typeface="Arial" pitchFamily="34" charset="0"/>
                          <a:cs typeface="Arial" pitchFamily="34" charset="0"/>
                        </a:rPr>
                        <a:t> D3 + 500 mg Ca</a:t>
                      </a:r>
                      <a:r>
                        <a:rPr kumimoji="0" lang="en-US" sz="1600" kern="1200" baseline="0" dirty="0" smtClean="0">
                          <a:latin typeface="Arial" pitchFamily="34" charset="0"/>
                          <a:cs typeface="Arial" pitchFamily="34" charset="0"/>
                        </a:rPr>
                        <a:t> daily </a:t>
                      </a:r>
                      <a:r>
                        <a:rPr kumimoji="0" lang="en-US" sz="1600" kern="1200" baseline="0" dirty="0" err="1" smtClean="0">
                          <a:latin typeface="Arial" pitchFamily="34" charset="0"/>
                          <a:cs typeface="Arial" pitchFamily="34" charset="0"/>
                        </a:rPr>
                        <a:t>vs</a:t>
                      </a:r>
                      <a:r>
                        <a:rPr kumimoji="0" lang="en-US" sz="1600" kern="1200" dirty="0" smtClean="0">
                          <a:latin typeface="Arial" pitchFamily="34" charset="0"/>
                          <a:cs typeface="Arial" pitchFamily="34" charset="0"/>
                        </a:rPr>
                        <a:t> placebo + 500 mg Ca</a:t>
                      </a:r>
                      <a:r>
                        <a:rPr kumimoji="0" lang="en-US" sz="1600" kern="1200" baseline="0" dirty="0" smtClean="0">
                          <a:latin typeface="Arial" pitchFamily="34" charset="0"/>
                          <a:cs typeface="Arial" pitchFamily="34" charset="0"/>
                        </a:rPr>
                        <a:t> daily</a:t>
                      </a:r>
                      <a:r>
                        <a:rPr kumimoji="0" lang="en-US" sz="1600" kern="1200" dirty="0" smtClean="0">
                          <a:latin typeface="Arial" pitchFamily="34" charset="0"/>
                          <a:cs typeface="Arial" pitchFamily="34" charset="0"/>
                        </a:rPr>
                        <a:t> for 9 months</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Significant </a:t>
                      </a:r>
                      <a:r>
                        <a:rPr lang="en-US" sz="1600" baseline="0" dirty="0" smtClean="0">
                          <a:latin typeface="Arial" pitchFamily="34" charset="0"/>
                          <a:cs typeface="Arial" pitchFamily="34" charset="0"/>
                        </a:rPr>
                        <a:t>↓</a:t>
                      </a:r>
                      <a:r>
                        <a:rPr lang="en-US" sz="1600" dirty="0" smtClean="0">
                          <a:latin typeface="Arial" pitchFamily="34" charset="0"/>
                          <a:cs typeface="Arial" pitchFamily="34" charset="0"/>
                        </a:rPr>
                        <a:t> in PTH</a:t>
                      </a:r>
                      <a:r>
                        <a:rPr lang="en-US" sz="1600" baseline="0" dirty="0" smtClean="0">
                          <a:latin typeface="Arial" pitchFamily="34" charset="0"/>
                          <a:cs typeface="Arial" pitchFamily="34" charset="0"/>
                        </a:rPr>
                        <a:t> &amp; </a:t>
                      </a:r>
                      <a:r>
                        <a:rPr lang="en-US" sz="1600" dirty="0" smtClean="0">
                          <a:latin typeface="Arial"/>
                          <a:cs typeface="Arial"/>
                        </a:rPr>
                        <a:t>↑</a:t>
                      </a:r>
                      <a:r>
                        <a:rPr lang="en-US" sz="1600" baseline="0" dirty="0" smtClean="0">
                          <a:latin typeface="Arial" pitchFamily="34" charset="0"/>
                          <a:cs typeface="Arial" pitchFamily="34" charset="0"/>
                        </a:rPr>
                        <a:t> in IL-10, no </a:t>
                      </a:r>
                      <a:r>
                        <a:rPr lang="en-US" sz="1600" dirty="0" smtClean="0">
                          <a:latin typeface="Arial"/>
                          <a:cs typeface="Arial"/>
                        </a:rPr>
                        <a:t>↑</a:t>
                      </a:r>
                      <a:r>
                        <a:rPr lang="en-US" sz="1600" baseline="0" dirty="0" smtClean="0">
                          <a:latin typeface="Arial" pitchFamily="34" charset="0"/>
                          <a:cs typeface="Arial" pitchFamily="34" charset="0"/>
                        </a:rPr>
                        <a:t> in TNF-</a:t>
                      </a:r>
                      <a:r>
                        <a:rPr lang="el-GR" sz="1600" baseline="0" dirty="0" smtClean="0">
                          <a:latin typeface="Arial" pitchFamily="34" charset="0"/>
                          <a:cs typeface="Arial" pitchFamily="34" charset="0"/>
                        </a:rPr>
                        <a:t>α</a:t>
                      </a:r>
                      <a:r>
                        <a:rPr lang="en-US" sz="1600" baseline="0" dirty="0" smtClean="0">
                          <a:latin typeface="Arial" pitchFamily="34" charset="0"/>
                          <a:cs typeface="Arial" pitchFamily="34" charset="0"/>
                        </a:rPr>
                        <a:t>,  no effect on survival </a:t>
                      </a:r>
                      <a:endParaRPr lang="en-US" sz="1600" dirty="0">
                        <a:latin typeface="Arial" pitchFamily="34" charset="0"/>
                        <a:cs typeface="Arial" pitchFamily="34" charset="0"/>
                      </a:endParaRPr>
                    </a:p>
                  </a:txBody>
                  <a:tcPr/>
                </a:tc>
              </a:tr>
              <a:tr h="370840">
                <a:tc>
                  <a:txBody>
                    <a:bodyPr/>
                    <a:lstStyle/>
                    <a:p>
                      <a:r>
                        <a:rPr lang="en-US" sz="1600" dirty="0" err="1" smtClean="0">
                          <a:latin typeface="Arial" pitchFamily="34" charset="0"/>
                          <a:cs typeface="Arial" pitchFamily="34" charset="0"/>
                        </a:rPr>
                        <a:t>Sugden</a:t>
                      </a:r>
                      <a:r>
                        <a:rPr lang="en-US" sz="1600" dirty="0" smtClean="0">
                          <a:latin typeface="Arial" pitchFamily="34" charset="0"/>
                          <a:cs typeface="Arial" pitchFamily="34" charset="0"/>
                        </a:rPr>
                        <a:t> et al, 2008</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34</a:t>
                      </a:r>
                      <a:r>
                        <a:rPr lang="en-US" sz="1600" baseline="0" dirty="0" smtClean="0">
                          <a:latin typeface="Arial" pitchFamily="34" charset="0"/>
                          <a:cs typeface="Arial" pitchFamily="34" charset="0"/>
                        </a:rPr>
                        <a:t> type 2 DM &amp; VDD</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Single dose of oral</a:t>
                      </a:r>
                      <a:r>
                        <a:rPr lang="en-US" sz="1600" baseline="0" dirty="0" smtClean="0">
                          <a:latin typeface="Arial" pitchFamily="34" charset="0"/>
                          <a:cs typeface="Arial" pitchFamily="34" charset="0"/>
                        </a:rPr>
                        <a:t> 1,00,000 IU D2 </a:t>
                      </a:r>
                      <a:r>
                        <a:rPr lang="en-US" sz="1600" baseline="0" dirty="0" err="1" smtClean="0">
                          <a:latin typeface="Arial" pitchFamily="34" charset="0"/>
                          <a:cs typeface="Arial" pitchFamily="34" charset="0"/>
                        </a:rPr>
                        <a:t>vs</a:t>
                      </a:r>
                      <a:r>
                        <a:rPr lang="en-US" sz="1600" baseline="0" dirty="0" smtClean="0">
                          <a:latin typeface="Arial" pitchFamily="34" charset="0"/>
                          <a:cs typeface="Arial" pitchFamily="34" charset="0"/>
                        </a:rPr>
                        <a:t> placebo</a:t>
                      </a:r>
                      <a:endParaRPr lang="en-US" sz="1600" dirty="0" smtClean="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2.3% </a:t>
                      </a:r>
                      <a:r>
                        <a:rPr lang="en-US" sz="1600" dirty="0" smtClean="0">
                          <a:latin typeface="Arial"/>
                          <a:cs typeface="Arial"/>
                        </a:rPr>
                        <a:t>↑</a:t>
                      </a:r>
                      <a:r>
                        <a:rPr lang="en-US" sz="1600" baseline="0" dirty="0" smtClean="0">
                          <a:latin typeface="Arial" pitchFamily="34" charset="0"/>
                          <a:cs typeface="Arial" pitchFamily="34" charset="0"/>
                        </a:rPr>
                        <a:t> in FMD after adjusting for changes in BP</a:t>
                      </a:r>
                      <a:endParaRPr lang="en-US" sz="160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Witham et al, 2010</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61 type 2 DM</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1 </a:t>
                      </a:r>
                      <a:r>
                        <a:rPr lang="en-US" sz="1600" dirty="0" err="1" smtClean="0">
                          <a:latin typeface="Arial" pitchFamily="34" charset="0"/>
                          <a:cs typeface="Arial" pitchFamily="34" charset="0"/>
                        </a:rPr>
                        <a:t>lac</a:t>
                      </a:r>
                      <a:r>
                        <a:rPr lang="en-US" sz="1600" baseline="0" dirty="0" smtClean="0">
                          <a:latin typeface="Arial" pitchFamily="34" charset="0"/>
                          <a:cs typeface="Arial" pitchFamily="34" charset="0"/>
                        </a:rPr>
                        <a:t> or </a:t>
                      </a:r>
                      <a:r>
                        <a:rPr lang="en-US" sz="1600" dirty="0" smtClean="0">
                          <a:latin typeface="Arial" pitchFamily="34" charset="0"/>
                          <a:cs typeface="Arial" pitchFamily="34" charset="0"/>
                        </a:rPr>
                        <a:t>2 </a:t>
                      </a:r>
                      <a:r>
                        <a:rPr lang="en-US" sz="1600" dirty="0" err="1" smtClean="0">
                          <a:latin typeface="Arial" pitchFamily="34" charset="0"/>
                          <a:cs typeface="Arial" pitchFamily="34" charset="0"/>
                        </a:rPr>
                        <a:t>lac</a:t>
                      </a:r>
                      <a:r>
                        <a:rPr lang="en-US" sz="1600" dirty="0" smtClean="0">
                          <a:latin typeface="Arial" pitchFamily="34" charset="0"/>
                          <a:cs typeface="Arial" pitchFamily="34" charset="0"/>
                        </a:rPr>
                        <a:t> IU </a:t>
                      </a:r>
                      <a:r>
                        <a:rPr lang="en-US" sz="1600" dirty="0" err="1" smtClean="0">
                          <a:latin typeface="Arial" pitchFamily="34" charset="0"/>
                          <a:cs typeface="Arial" pitchFamily="34" charset="0"/>
                        </a:rPr>
                        <a:t>Vit</a:t>
                      </a:r>
                      <a:r>
                        <a:rPr lang="en-US" sz="1600" dirty="0" smtClean="0">
                          <a:latin typeface="Arial" pitchFamily="34" charset="0"/>
                          <a:cs typeface="Arial" pitchFamily="34" charset="0"/>
                        </a:rPr>
                        <a:t> D3  </a:t>
                      </a:r>
                      <a:r>
                        <a:rPr lang="en-US" sz="1600" dirty="0" err="1" smtClean="0">
                          <a:latin typeface="Arial" pitchFamily="34" charset="0"/>
                          <a:cs typeface="Arial" pitchFamily="34" charset="0"/>
                        </a:rPr>
                        <a:t>vs</a:t>
                      </a:r>
                      <a:r>
                        <a:rPr lang="en-US" sz="1600" dirty="0" smtClean="0">
                          <a:latin typeface="Arial" pitchFamily="34" charset="0"/>
                          <a:cs typeface="Arial" pitchFamily="34" charset="0"/>
                        </a:rPr>
                        <a:t> placebo</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No </a:t>
                      </a:r>
                      <a:r>
                        <a:rPr lang="en-US" sz="1600" dirty="0" smtClean="0">
                          <a:latin typeface="Arial"/>
                          <a:cs typeface="Arial"/>
                        </a:rPr>
                        <a:t>↑</a:t>
                      </a:r>
                      <a:r>
                        <a:rPr lang="en-US" sz="1600" dirty="0" smtClean="0">
                          <a:latin typeface="Arial" pitchFamily="34" charset="0"/>
                          <a:cs typeface="Arial" pitchFamily="34" charset="0"/>
                        </a:rPr>
                        <a:t> in FMD but </a:t>
                      </a:r>
                      <a:r>
                        <a:rPr lang="en-US" sz="1600" baseline="0" dirty="0" smtClean="0">
                          <a:latin typeface="Arial" pitchFamily="34" charset="0"/>
                          <a:cs typeface="Arial" pitchFamily="34" charset="0"/>
                        </a:rPr>
                        <a:t>↓ SBP at 8wks</a:t>
                      </a:r>
                      <a:endParaRPr lang="en-US" sz="160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Dong</a:t>
                      </a:r>
                      <a:r>
                        <a:rPr lang="en-US" sz="1600" baseline="0" dirty="0" smtClean="0">
                          <a:latin typeface="Arial" pitchFamily="34" charset="0"/>
                          <a:cs typeface="Arial" pitchFamily="34" charset="0"/>
                        </a:rPr>
                        <a:t> et al</a:t>
                      </a:r>
                      <a:r>
                        <a:rPr lang="en-US" sz="1600" dirty="0" smtClean="0">
                          <a:latin typeface="Arial" pitchFamily="34" charset="0"/>
                          <a:cs typeface="Arial" pitchFamily="34" charset="0"/>
                        </a:rPr>
                        <a:t>, </a:t>
                      </a:r>
                    </a:p>
                    <a:p>
                      <a:r>
                        <a:rPr lang="en-US" sz="1600" dirty="0" smtClean="0">
                          <a:latin typeface="Arial" pitchFamily="34" charset="0"/>
                          <a:cs typeface="Arial" pitchFamily="34" charset="0"/>
                        </a:rPr>
                        <a:t>2010</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49 </a:t>
                      </a:r>
                      <a:r>
                        <a:rPr lang="en-US" sz="1600" dirty="0" err="1" smtClean="0">
                          <a:latin typeface="Arial" pitchFamily="34" charset="0"/>
                          <a:cs typeface="Arial" pitchFamily="34" charset="0"/>
                        </a:rPr>
                        <a:t>normotensive</a:t>
                      </a:r>
                      <a:r>
                        <a:rPr lang="en-US" sz="1600" baseline="0" dirty="0" smtClean="0">
                          <a:latin typeface="Arial" pitchFamily="34" charset="0"/>
                          <a:cs typeface="Arial" pitchFamily="34" charset="0"/>
                        </a:rPr>
                        <a:t> Black youth</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400 IU (control group)  </a:t>
                      </a:r>
                      <a:r>
                        <a:rPr lang="en-US" sz="1600" dirty="0" err="1" smtClean="0">
                          <a:latin typeface="Arial" pitchFamily="34" charset="0"/>
                          <a:cs typeface="Arial" pitchFamily="34" charset="0"/>
                        </a:rPr>
                        <a:t>vs</a:t>
                      </a:r>
                      <a:r>
                        <a:rPr lang="en-US" sz="1600" dirty="0" smtClean="0">
                          <a:latin typeface="Arial" pitchFamily="34" charset="0"/>
                          <a:cs typeface="Arial" pitchFamily="34" charset="0"/>
                        </a:rPr>
                        <a:t> 2000 IU (intervention group)</a:t>
                      </a:r>
                      <a:r>
                        <a:rPr lang="en-US" sz="1600" baseline="0" dirty="0" smtClean="0">
                          <a:latin typeface="Arial" pitchFamily="34" charset="0"/>
                          <a:cs typeface="Arial" pitchFamily="34" charset="0"/>
                        </a:rPr>
                        <a:t> </a:t>
                      </a:r>
                      <a:r>
                        <a:rPr lang="en-US" sz="1600" baseline="0" dirty="0" err="1" smtClean="0">
                          <a:latin typeface="Arial" pitchFamily="34" charset="0"/>
                          <a:cs typeface="Arial" pitchFamily="34" charset="0"/>
                        </a:rPr>
                        <a:t>V</a:t>
                      </a:r>
                      <a:r>
                        <a:rPr lang="en-US" sz="1600" dirty="0" err="1" smtClean="0">
                          <a:latin typeface="Arial" pitchFamily="34" charset="0"/>
                          <a:cs typeface="Arial" pitchFamily="34" charset="0"/>
                        </a:rPr>
                        <a:t>it</a:t>
                      </a:r>
                      <a:r>
                        <a:rPr lang="en-US" sz="1600" dirty="0" smtClean="0">
                          <a:latin typeface="Arial" pitchFamily="34" charset="0"/>
                          <a:cs typeface="Arial" pitchFamily="34" charset="0"/>
                        </a:rPr>
                        <a:t> D daily for 16wks</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Significant </a:t>
                      </a:r>
                      <a:r>
                        <a:rPr lang="en-US" sz="1600" baseline="0" dirty="0" smtClean="0">
                          <a:latin typeface="Arial" pitchFamily="34" charset="0"/>
                          <a:cs typeface="Arial" pitchFamily="34" charset="0"/>
                        </a:rPr>
                        <a:t>↓ in c</a:t>
                      </a:r>
                      <a:r>
                        <a:rPr lang="en-US" sz="1600" dirty="0" smtClean="0">
                          <a:latin typeface="Arial" pitchFamily="34" charset="0"/>
                          <a:cs typeface="Arial" pitchFamily="34" charset="0"/>
                        </a:rPr>
                        <a:t>arotid-femoral</a:t>
                      </a:r>
                      <a:r>
                        <a:rPr lang="en-US" sz="1600" baseline="0" dirty="0" smtClean="0">
                          <a:latin typeface="Arial" pitchFamily="34" charset="0"/>
                          <a:cs typeface="Arial" pitchFamily="34" charset="0"/>
                        </a:rPr>
                        <a:t> PWV [baseline </a:t>
                      </a:r>
                      <a:r>
                        <a:rPr kumimoji="0" lang="en-US" sz="1600" kern="1200" dirty="0" smtClean="0">
                          <a:latin typeface="Arial" pitchFamily="34" charset="0"/>
                          <a:cs typeface="Arial" pitchFamily="34" charset="0"/>
                        </a:rPr>
                        <a:t>5.41 ± 0.73 m/sec</a:t>
                      </a:r>
                      <a:r>
                        <a:rPr kumimoji="0" lang="en-US" sz="1600" kern="1200" baseline="0" dirty="0" smtClean="0">
                          <a:latin typeface="Arial" pitchFamily="34" charset="0"/>
                          <a:cs typeface="Arial" pitchFamily="34" charset="0"/>
                        </a:rPr>
                        <a:t> </a:t>
                      </a:r>
                      <a:r>
                        <a:rPr kumimoji="0" lang="en-US" sz="1600" kern="1200" dirty="0" smtClean="0">
                          <a:latin typeface="Arial" pitchFamily="34" charset="0"/>
                          <a:cs typeface="Arial" pitchFamily="34" charset="0"/>
                        </a:rPr>
                        <a:t>to posttest 5.33 ± 0.79 m/sec]</a:t>
                      </a:r>
                      <a:endParaRPr lang="en-US" sz="160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Harris et al, 2011</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57 </a:t>
                      </a:r>
                      <a:r>
                        <a:rPr lang="en-US" sz="1600" dirty="0" err="1" smtClean="0">
                          <a:latin typeface="Arial" pitchFamily="34" charset="0"/>
                          <a:cs typeface="Arial" pitchFamily="34" charset="0"/>
                        </a:rPr>
                        <a:t>overwt</a:t>
                      </a:r>
                      <a:r>
                        <a:rPr lang="en-US" sz="1600" baseline="0" dirty="0" smtClean="0">
                          <a:latin typeface="Arial" pitchFamily="34" charset="0"/>
                          <a:cs typeface="Arial" pitchFamily="34" charset="0"/>
                        </a:rPr>
                        <a:t> African-American adults</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60,000 IU </a:t>
                      </a:r>
                      <a:r>
                        <a:rPr lang="en-US" sz="1600" dirty="0" err="1" smtClean="0">
                          <a:latin typeface="Arial" pitchFamily="34" charset="0"/>
                          <a:cs typeface="Arial" pitchFamily="34" charset="0"/>
                        </a:rPr>
                        <a:t>Vit</a:t>
                      </a:r>
                      <a:r>
                        <a:rPr lang="en-US" sz="1600" dirty="0" smtClean="0">
                          <a:latin typeface="Arial" pitchFamily="34" charset="0"/>
                          <a:cs typeface="Arial" pitchFamily="34" charset="0"/>
                        </a:rPr>
                        <a:t> D3</a:t>
                      </a:r>
                      <a:r>
                        <a:rPr lang="en-US" sz="1600" baseline="0" dirty="0" smtClean="0">
                          <a:latin typeface="Arial" pitchFamily="34" charset="0"/>
                          <a:cs typeface="Arial" pitchFamily="34" charset="0"/>
                        </a:rPr>
                        <a:t> monthly for 16 weeks </a:t>
                      </a:r>
                      <a:r>
                        <a:rPr lang="en-US" sz="1600" baseline="0" dirty="0" err="1" smtClean="0">
                          <a:latin typeface="Arial" pitchFamily="34" charset="0"/>
                          <a:cs typeface="Arial" pitchFamily="34" charset="0"/>
                        </a:rPr>
                        <a:t>vs</a:t>
                      </a:r>
                      <a:r>
                        <a:rPr lang="en-US" sz="1600" baseline="0" dirty="0" smtClean="0">
                          <a:latin typeface="Arial" pitchFamily="34" charset="0"/>
                          <a:cs typeface="Arial" pitchFamily="34" charset="0"/>
                        </a:rPr>
                        <a:t> placebo</a:t>
                      </a:r>
                      <a:endParaRPr lang="en-US" sz="1600" dirty="0">
                        <a:latin typeface="Arial" pitchFamily="34" charset="0"/>
                        <a:cs typeface="Arial" pitchFamily="34" charset="0"/>
                      </a:endParaRPr>
                    </a:p>
                  </a:txBody>
                  <a:tcPr/>
                </a:tc>
                <a:tc>
                  <a:txBody>
                    <a:bodyPr/>
                    <a:lstStyle/>
                    <a:p>
                      <a:r>
                        <a:rPr lang="en-US" sz="1600" dirty="0" smtClean="0">
                          <a:latin typeface="Arial"/>
                          <a:cs typeface="Arial"/>
                        </a:rPr>
                        <a:t>↑ </a:t>
                      </a:r>
                      <a:r>
                        <a:rPr lang="en-US" sz="1600" dirty="0" smtClean="0">
                          <a:latin typeface="Arial" pitchFamily="34" charset="0"/>
                          <a:cs typeface="Arial" pitchFamily="34" charset="0"/>
                        </a:rPr>
                        <a:t>FMD (1.8 ± 1.3%). </a:t>
                      </a:r>
                      <a:endParaRPr lang="en-US" sz="1600" dirty="0">
                        <a:latin typeface="Arial" pitchFamily="34" charset="0"/>
                        <a:cs typeface="Arial" pitchFamily="34" charset="0"/>
                      </a:endParaRPr>
                    </a:p>
                  </a:txBody>
                  <a:tcPr/>
                </a:tc>
              </a:tr>
              <a:tr h="370840">
                <a:tc>
                  <a:txBody>
                    <a:bodyPr/>
                    <a:lstStyle/>
                    <a:p>
                      <a:r>
                        <a:rPr lang="en-US" sz="1600" dirty="0" err="1" smtClean="0">
                          <a:latin typeface="Arial" pitchFamily="34" charset="0"/>
                          <a:cs typeface="Arial" pitchFamily="34" charset="0"/>
                        </a:rPr>
                        <a:t>Gepner</a:t>
                      </a:r>
                      <a:r>
                        <a:rPr lang="en-US" sz="1600" dirty="0" smtClean="0">
                          <a:latin typeface="Arial" pitchFamily="34" charset="0"/>
                          <a:cs typeface="Arial" pitchFamily="34" charset="0"/>
                        </a:rPr>
                        <a:t> et al, 2012</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114</a:t>
                      </a:r>
                      <a:r>
                        <a:rPr lang="en-US" sz="1600" baseline="0" dirty="0" smtClean="0">
                          <a:latin typeface="Arial" pitchFamily="34" charset="0"/>
                          <a:cs typeface="Arial" pitchFamily="34" charset="0"/>
                        </a:rPr>
                        <a:t> PMW</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2500 IU/d </a:t>
                      </a:r>
                      <a:r>
                        <a:rPr lang="en-US" sz="1600" dirty="0" err="1" smtClean="0">
                          <a:latin typeface="Arial" pitchFamily="34" charset="0"/>
                          <a:cs typeface="Arial" pitchFamily="34" charset="0"/>
                        </a:rPr>
                        <a:t>Vit</a:t>
                      </a:r>
                      <a:r>
                        <a:rPr lang="en-US" sz="1600" dirty="0" smtClean="0">
                          <a:latin typeface="Arial" pitchFamily="34" charset="0"/>
                          <a:cs typeface="Arial" pitchFamily="34" charset="0"/>
                        </a:rPr>
                        <a:t> D3 </a:t>
                      </a:r>
                      <a:r>
                        <a:rPr lang="en-US" sz="1600" dirty="0" err="1" smtClean="0">
                          <a:latin typeface="Arial" pitchFamily="34" charset="0"/>
                          <a:cs typeface="Arial" pitchFamily="34" charset="0"/>
                        </a:rPr>
                        <a:t>vs</a:t>
                      </a:r>
                      <a:r>
                        <a:rPr lang="en-US" sz="1600" dirty="0" smtClean="0">
                          <a:latin typeface="Arial" pitchFamily="34" charset="0"/>
                          <a:cs typeface="Arial" pitchFamily="34" charset="0"/>
                        </a:rPr>
                        <a:t> placebo for</a:t>
                      </a:r>
                      <a:r>
                        <a:rPr lang="en-US" sz="1600" baseline="0" dirty="0" smtClean="0">
                          <a:latin typeface="Arial" pitchFamily="34" charset="0"/>
                          <a:cs typeface="Arial" pitchFamily="34" charset="0"/>
                        </a:rPr>
                        <a:t> 4 months</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No</a:t>
                      </a:r>
                      <a:r>
                        <a:rPr lang="en-US" sz="1600" baseline="0" dirty="0" smtClean="0">
                          <a:latin typeface="Arial" pitchFamily="34" charset="0"/>
                          <a:cs typeface="Arial" pitchFamily="34" charset="0"/>
                        </a:rPr>
                        <a:t> effect on FMD, PWV or </a:t>
                      </a:r>
                      <a:r>
                        <a:rPr lang="en-US" sz="1600" baseline="0" dirty="0" err="1" smtClean="0">
                          <a:latin typeface="Arial" pitchFamily="34" charset="0"/>
                          <a:cs typeface="Arial" pitchFamily="34" charset="0"/>
                        </a:rPr>
                        <a:t>AIx</a:t>
                      </a:r>
                      <a:endParaRPr lang="en-US" sz="160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Witham et al, 2012</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58 community-dwelling stroke patients with VDD</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Single dose of oral</a:t>
                      </a:r>
                      <a:r>
                        <a:rPr lang="en-US" sz="1600" baseline="0" dirty="0" smtClean="0">
                          <a:latin typeface="Arial" pitchFamily="34" charset="0"/>
                          <a:cs typeface="Arial" pitchFamily="34" charset="0"/>
                        </a:rPr>
                        <a:t> 1,00,000 IU D2 </a:t>
                      </a:r>
                      <a:r>
                        <a:rPr lang="en-US" sz="1600" baseline="0" dirty="0" err="1" smtClean="0">
                          <a:latin typeface="Arial" pitchFamily="34" charset="0"/>
                          <a:cs typeface="Arial" pitchFamily="34" charset="0"/>
                        </a:rPr>
                        <a:t>vs</a:t>
                      </a:r>
                      <a:r>
                        <a:rPr lang="en-US" sz="1600" baseline="0" dirty="0" smtClean="0">
                          <a:latin typeface="Arial" pitchFamily="34" charset="0"/>
                          <a:cs typeface="Arial" pitchFamily="34" charset="0"/>
                        </a:rPr>
                        <a:t> placebo</a:t>
                      </a:r>
                      <a:endParaRPr lang="en-US" sz="1600" dirty="0">
                        <a:latin typeface="Arial" pitchFamily="34" charset="0"/>
                        <a:cs typeface="Arial" pitchFamily="34" charset="0"/>
                      </a:endParaRPr>
                    </a:p>
                  </a:txBody>
                  <a:tcPr/>
                </a:tc>
                <a:tc>
                  <a:txBody>
                    <a:bodyPr/>
                    <a:lstStyle/>
                    <a:p>
                      <a:r>
                        <a:rPr lang="en-US" sz="1600" dirty="0" smtClean="0">
                          <a:latin typeface="Arial"/>
                          <a:cs typeface="Arial"/>
                        </a:rPr>
                        <a:t>↑ </a:t>
                      </a:r>
                      <a:r>
                        <a:rPr kumimoji="0" lang="en-US" sz="1600" kern="1200" dirty="0" smtClean="0">
                          <a:latin typeface="Arial" pitchFamily="34" charset="0"/>
                          <a:cs typeface="Arial" pitchFamily="34" charset="0"/>
                        </a:rPr>
                        <a:t>FMD (6.9% </a:t>
                      </a:r>
                      <a:r>
                        <a:rPr kumimoji="0" lang="en-US" sz="1600" kern="1200" dirty="0" err="1" smtClean="0">
                          <a:latin typeface="Arial" pitchFamily="34" charset="0"/>
                          <a:cs typeface="Arial" pitchFamily="34" charset="0"/>
                        </a:rPr>
                        <a:t>vs</a:t>
                      </a:r>
                      <a:r>
                        <a:rPr kumimoji="0" lang="en-US" sz="1600" kern="1200" dirty="0" smtClean="0">
                          <a:latin typeface="Arial" pitchFamily="34" charset="0"/>
                          <a:cs typeface="Arial" pitchFamily="34" charset="0"/>
                        </a:rPr>
                        <a:t> 3.7%, adjusted P = 0.007) at 8wks but no effect on BP</a:t>
                      </a:r>
                      <a:endParaRPr lang="en-US" sz="16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Association with HTN </a:t>
            </a:r>
            <a:br>
              <a:rPr lang="en-US" b="1" dirty="0" smtClean="0">
                <a:solidFill>
                  <a:srgbClr val="FFFF00"/>
                </a:solidFill>
              </a:rPr>
            </a:br>
            <a:r>
              <a:rPr lang="en-US" b="1" dirty="0" smtClean="0">
                <a:solidFill>
                  <a:srgbClr val="FFFF00"/>
                </a:solidFill>
              </a:rPr>
              <a:t>Evidence from case-control studies</a:t>
            </a:r>
            <a:endParaRPr lang="en-US" b="1" dirty="0">
              <a:solidFill>
                <a:srgbClr val="FFFF00"/>
              </a:solidFill>
            </a:endParaRPr>
          </a:p>
        </p:txBody>
      </p:sp>
      <p:sp>
        <p:nvSpPr>
          <p:cNvPr id="3" name="Content Placeholder 2"/>
          <p:cNvSpPr>
            <a:spLocks noGrp="1"/>
          </p:cNvSpPr>
          <p:nvPr>
            <p:ph sz="quarter" idx="1"/>
          </p:nvPr>
        </p:nvSpPr>
        <p:spPr>
          <a:xfrm>
            <a:off x="457200" y="1600200"/>
            <a:ext cx="8531352" cy="5257800"/>
          </a:xfrm>
        </p:spPr>
        <p:txBody>
          <a:bodyPr>
            <a:normAutofit fontScale="77500" lnSpcReduction="20000"/>
          </a:bodyPr>
          <a:lstStyle/>
          <a:p>
            <a:pPr>
              <a:lnSpc>
                <a:spcPct val="120000"/>
              </a:lnSpc>
            </a:pPr>
            <a:r>
              <a:rPr lang="en-US" sz="3100" dirty="0" smtClean="0">
                <a:latin typeface="Arial" pitchFamily="34" charset="0"/>
                <a:cs typeface="Arial" pitchFamily="34" charset="0"/>
              </a:rPr>
              <a:t>Most case-control studies have shown an inverse association between vitamin D levels and BP.</a:t>
            </a:r>
          </a:p>
          <a:p>
            <a:r>
              <a:rPr lang="en-US" sz="1500" dirty="0" err="1" smtClean="0">
                <a:latin typeface="Arial" pitchFamily="34" charset="0"/>
                <a:cs typeface="Arial" pitchFamily="34" charset="0"/>
              </a:rPr>
              <a:t>Scragg</a:t>
            </a:r>
            <a:r>
              <a:rPr lang="en-US" sz="1500" dirty="0" smtClean="0">
                <a:latin typeface="Arial" pitchFamily="34" charset="0"/>
                <a:cs typeface="Arial" pitchFamily="34" charset="0"/>
              </a:rPr>
              <a:t>, R.; Sowers, M.; Bell, C. Serum 25-hydroxyvitamin D, ethnicity, and blood pressure in the third national health and nutrition examination survey. </a:t>
            </a:r>
            <a:r>
              <a:rPr lang="en-US" sz="1500" i="1" dirty="0" smtClean="0">
                <a:latin typeface="Arial" pitchFamily="34" charset="0"/>
                <a:cs typeface="Arial" pitchFamily="34" charset="0"/>
              </a:rPr>
              <a:t>Am. J. </a:t>
            </a:r>
            <a:r>
              <a:rPr lang="en-US" sz="1500" i="1" dirty="0" err="1" smtClean="0">
                <a:latin typeface="Arial" pitchFamily="34" charset="0"/>
                <a:cs typeface="Arial" pitchFamily="34" charset="0"/>
              </a:rPr>
              <a:t>Hypertens</a:t>
            </a:r>
            <a:r>
              <a:rPr lang="en-US" sz="1500" i="1" dirty="0" smtClean="0">
                <a:latin typeface="Arial" pitchFamily="34" charset="0"/>
                <a:cs typeface="Arial" pitchFamily="34" charset="0"/>
              </a:rPr>
              <a:t>. 2007, 20, 713–719. </a:t>
            </a:r>
          </a:p>
          <a:p>
            <a:r>
              <a:rPr lang="en-US" sz="1500" dirty="0" smtClean="0">
                <a:latin typeface="Arial" pitchFamily="34" charset="0"/>
                <a:cs typeface="Arial" pitchFamily="34" charset="0"/>
              </a:rPr>
              <a:t>Judd, S.E.; </a:t>
            </a:r>
            <a:r>
              <a:rPr lang="en-US" sz="1500" dirty="0" err="1" smtClean="0">
                <a:latin typeface="Arial" pitchFamily="34" charset="0"/>
                <a:cs typeface="Arial" pitchFamily="34" charset="0"/>
              </a:rPr>
              <a:t>Nanes</a:t>
            </a:r>
            <a:r>
              <a:rPr lang="en-US" sz="1500" dirty="0" smtClean="0">
                <a:latin typeface="Arial" pitchFamily="34" charset="0"/>
                <a:cs typeface="Arial" pitchFamily="34" charset="0"/>
              </a:rPr>
              <a:t>, M.S.; Ziegler, T.R.; Wilson, P.W.; </a:t>
            </a:r>
            <a:r>
              <a:rPr lang="en-US" sz="1500" dirty="0" err="1" smtClean="0">
                <a:latin typeface="Arial" pitchFamily="34" charset="0"/>
                <a:cs typeface="Arial" pitchFamily="34" charset="0"/>
              </a:rPr>
              <a:t>Tangpricha</a:t>
            </a:r>
            <a:r>
              <a:rPr lang="en-US" sz="1500" dirty="0" smtClean="0">
                <a:latin typeface="Arial" pitchFamily="34" charset="0"/>
                <a:cs typeface="Arial" pitchFamily="34" charset="0"/>
              </a:rPr>
              <a:t>, V. Optimal vitamin D status attenuates the age-associated increase in systolic blood pressure in white </a:t>
            </a:r>
            <a:r>
              <a:rPr lang="en-US" sz="1500" dirty="0" err="1" smtClean="0">
                <a:latin typeface="Arial" pitchFamily="34" charset="0"/>
                <a:cs typeface="Arial" pitchFamily="34" charset="0"/>
              </a:rPr>
              <a:t>americans</a:t>
            </a:r>
            <a:r>
              <a:rPr lang="en-US" sz="1500" dirty="0" smtClean="0">
                <a:latin typeface="Arial" pitchFamily="34" charset="0"/>
                <a:cs typeface="Arial" pitchFamily="34" charset="0"/>
              </a:rPr>
              <a:t>: Results from the third national health and nutrition examination survey. </a:t>
            </a:r>
            <a:r>
              <a:rPr lang="en-US" sz="1500" i="1" dirty="0" smtClean="0">
                <a:latin typeface="Arial" pitchFamily="34" charset="0"/>
                <a:cs typeface="Arial" pitchFamily="34" charset="0"/>
              </a:rPr>
              <a:t>Am. J. </a:t>
            </a:r>
            <a:r>
              <a:rPr lang="en-US" sz="1500" i="1" dirty="0" err="1" smtClean="0">
                <a:latin typeface="Arial" pitchFamily="34" charset="0"/>
                <a:cs typeface="Arial" pitchFamily="34" charset="0"/>
              </a:rPr>
              <a:t>Clin</a:t>
            </a:r>
            <a:r>
              <a:rPr lang="en-US" sz="1500" i="1" dirty="0" smtClean="0">
                <a:latin typeface="Arial" pitchFamily="34" charset="0"/>
                <a:cs typeface="Arial" pitchFamily="34" charset="0"/>
              </a:rPr>
              <a:t>. </a:t>
            </a:r>
            <a:r>
              <a:rPr lang="en-US" sz="1500" i="1" dirty="0" err="1" smtClean="0">
                <a:latin typeface="Arial" pitchFamily="34" charset="0"/>
                <a:cs typeface="Arial" pitchFamily="34" charset="0"/>
              </a:rPr>
              <a:t>Nutr</a:t>
            </a:r>
            <a:r>
              <a:rPr lang="en-US" sz="1500" i="1" dirty="0" smtClean="0">
                <a:latin typeface="Arial" pitchFamily="34" charset="0"/>
                <a:cs typeface="Arial" pitchFamily="34" charset="0"/>
              </a:rPr>
              <a:t>. 2008, 87, 136–141. </a:t>
            </a:r>
          </a:p>
          <a:p>
            <a:r>
              <a:rPr lang="en-US" sz="1500" dirty="0" err="1" smtClean="0">
                <a:latin typeface="Arial" pitchFamily="34" charset="0"/>
                <a:cs typeface="Arial" pitchFamily="34" charset="0"/>
              </a:rPr>
              <a:t>Pilz</a:t>
            </a:r>
            <a:r>
              <a:rPr lang="en-US" sz="1500" dirty="0" smtClean="0">
                <a:latin typeface="Arial" pitchFamily="34" charset="0"/>
                <a:cs typeface="Arial" pitchFamily="34" charset="0"/>
              </a:rPr>
              <a:t>, S.; </a:t>
            </a:r>
            <a:r>
              <a:rPr lang="en-US" sz="1500" dirty="0" err="1" smtClean="0">
                <a:latin typeface="Arial" pitchFamily="34" charset="0"/>
                <a:cs typeface="Arial" pitchFamily="34" charset="0"/>
              </a:rPr>
              <a:t>Tomaschitz</a:t>
            </a:r>
            <a:r>
              <a:rPr lang="en-US" sz="1500" dirty="0" smtClean="0">
                <a:latin typeface="Arial" pitchFamily="34" charset="0"/>
                <a:cs typeface="Arial" pitchFamily="34" charset="0"/>
              </a:rPr>
              <a:t>, A.; Ritz, E.; </a:t>
            </a:r>
            <a:r>
              <a:rPr lang="en-US" sz="1500" dirty="0" err="1" smtClean="0">
                <a:latin typeface="Arial" pitchFamily="34" charset="0"/>
                <a:cs typeface="Arial" pitchFamily="34" charset="0"/>
              </a:rPr>
              <a:t>Pieber</a:t>
            </a:r>
            <a:r>
              <a:rPr lang="en-US" sz="1500" dirty="0" smtClean="0">
                <a:latin typeface="Arial" pitchFamily="34" charset="0"/>
                <a:cs typeface="Arial" pitchFamily="34" charset="0"/>
              </a:rPr>
              <a:t>, T.R. Vitamin D status and arterial hypertension: A systematic review. </a:t>
            </a:r>
            <a:r>
              <a:rPr lang="en-US" sz="1500" i="1" dirty="0" smtClean="0">
                <a:latin typeface="Arial" pitchFamily="34" charset="0"/>
                <a:cs typeface="Arial" pitchFamily="34" charset="0"/>
              </a:rPr>
              <a:t>Nat. Rev. </a:t>
            </a:r>
            <a:r>
              <a:rPr lang="en-US" sz="1500" i="1" dirty="0" err="1" smtClean="0">
                <a:latin typeface="Arial" pitchFamily="34" charset="0"/>
                <a:cs typeface="Arial" pitchFamily="34" charset="0"/>
              </a:rPr>
              <a:t>Cardiol</a:t>
            </a:r>
            <a:r>
              <a:rPr lang="en-US" sz="1500" i="1" dirty="0" smtClean="0">
                <a:latin typeface="Arial" pitchFamily="34" charset="0"/>
                <a:cs typeface="Arial" pitchFamily="34" charset="0"/>
              </a:rPr>
              <a:t>. 2009, 6, 621–630.</a:t>
            </a:r>
          </a:p>
          <a:p>
            <a:endParaRPr lang="en-US" sz="3400" dirty="0" smtClean="0">
              <a:latin typeface="Arial" pitchFamily="34" charset="0"/>
              <a:cs typeface="Arial" pitchFamily="34" charset="0"/>
            </a:endParaRPr>
          </a:p>
          <a:p>
            <a:pPr>
              <a:lnSpc>
                <a:spcPct val="120000"/>
              </a:lnSpc>
            </a:pPr>
            <a:r>
              <a:rPr lang="en-US" sz="3100" dirty="0" smtClean="0">
                <a:latin typeface="Arial" pitchFamily="34" charset="0"/>
                <a:cs typeface="Arial" pitchFamily="34" charset="0"/>
              </a:rPr>
              <a:t>In a study of more than 1700 Framingham Offspring Study participants (mean age 59 years; 55% women; all white) , Wang </a:t>
            </a:r>
            <a:r>
              <a:rPr lang="en-US" sz="3100" i="1" dirty="0" smtClean="0">
                <a:latin typeface="Arial" pitchFamily="34" charset="0"/>
                <a:cs typeface="Arial" pitchFamily="34" charset="0"/>
              </a:rPr>
              <a:t>et al </a:t>
            </a:r>
            <a:r>
              <a:rPr lang="en-US" sz="3100" dirty="0" smtClean="0">
                <a:latin typeface="Arial" pitchFamily="34" charset="0"/>
                <a:cs typeface="Arial" pitchFamily="34" charset="0"/>
              </a:rPr>
              <a:t>suggested that low serum 25(OH)D levels appear to interact with pre-existing hypertension to dramatically raise risk of future cardiovascular events.</a:t>
            </a:r>
          </a:p>
          <a:p>
            <a:r>
              <a:rPr lang="en-US" sz="1500" dirty="0" smtClean="0">
                <a:latin typeface="Arial" pitchFamily="34" charset="0"/>
                <a:cs typeface="Arial" pitchFamily="34" charset="0"/>
              </a:rPr>
              <a:t>Wang, T.J.; </a:t>
            </a:r>
            <a:r>
              <a:rPr lang="en-US" sz="1500" dirty="0" err="1" smtClean="0">
                <a:latin typeface="Arial" pitchFamily="34" charset="0"/>
                <a:cs typeface="Arial" pitchFamily="34" charset="0"/>
              </a:rPr>
              <a:t>Pencina</a:t>
            </a:r>
            <a:r>
              <a:rPr lang="en-US" sz="1500" dirty="0" smtClean="0">
                <a:latin typeface="Arial" pitchFamily="34" charset="0"/>
                <a:cs typeface="Arial" pitchFamily="34" charset="0"/>
              </a:rPr>
              <a:t>, M.J.; Booth, S.L.; Jacques, P.F.; </a:t>
            </a:r>
            <a:r>
              <a:rPr lang="en-US" sz="1500" dirty="0" err="1" smtClean="0">
                <a:latin typeface="Arial" pitchFamily="34" charset="0"/>
                <a:cs typeface="Arial" pitchFamily="34" charset="0"/>
              </a:rPr>
              <a:t>Ingelsson</a:t>
            </a:r>
            <a:r>
              <a:rPr lang="en-US" sz="1500" dirty="0" smtClean="0">
                <a:latin typeface="Arial" pitchFamily="34" charset="0"/>
                <a:cs typeface="Arial" pitchFamily="34" charset="0"/>
              </a:rPr>
              <a:t>, E.; Lanier, K.; Benjamin, E.J.; </a:t>
            </a:r>
            <a:r>
              <a:rPr lang="en-US" sz="1500" dirty="0" err="1" smtClean="0">
                <a:latin typeface="Arial" pitchFamily="34" charset="0"/>
                <a:cs typeface="Arial" pitchFamily="34" charset="0"/>
              </a:rPr>
              <a:t>D’Agostino</a:t>
            </a:r>
            <a:r>
              <a:rPr lang="en-US" sz="1500" dirty="0" smtClean="0">
                <a:latin typeface="Arial" pitchFamily="34" charset="0"/>
                <a:cs typeface="Arial" pitchFamily="34" charset="0"/>
              </a:rPr>
              <a:t>, R.B.; Wolf, M.; </a:t>
            </a:r>
            <a:r>
              <a:rPr lang="en-US" sz="1500" dirty="0" err="1" smtClean="0">
                <a:latin typeface="Arial" pitchFamily="34" charset="0"/>
                <a:cs typeface="Arial" pitchFamily="34" charset="0"/>
              </a:rPr>
              <a:t>Vasan</a:t>
            </a:r>
            <a:r>
              <a:rPr lang="en-US" sz="1500" dirty="0" smtClean="0">
                <a:latin typeface="Arial" pitchFamily="34" charset="0"/>
                <a:cs typeface="Arial" pitchFamily="34" charset="0"/>
              </a:rPr>
              <a:t>, R.S. Vitamin D deficiency and risk of cardiovascular disease. Circulation 2008, 117, 503–511. </a:t>
            </a:r>
          </a:p>
          <a:p>
            <a:endParaRPr lang="en-US" dirty="0">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b="46667"/>
          <a:stretch>
            <a:fillRect/>
          </a:stretch>
        </p:blipFill>
        <p:spPr bwMode="auto">
          <a:xfrm>
            <a:off x="304800" y="1840312"/>
            <a:ext cx="4133395" cy="4484288"/>
          </a:xfrm>
          <a:prstGeom prst="rect">
            <a:avLst/>
          </a:prstGeom>
          <a:noFill/>
          <a:ln w="9525">
            <a:noFill/>
            <a:miter lim="800000"/>
            <a:headEnd/>
            <a:tailEnd/>
          </a:ln>
        </p:spPr>
      </p:pic>
      <p:pic>
        <p:nvPicPr>
          <p:cNvPr id="5" name="Picture 3"/>
          <p:cNvPicPr>
            <a:picLocks noChangeAspect="1" noChangeArrowheads="1"/>
          </p:cNvPicPr>
          <p:nvPr/>
        </p:nvPicPr>
        <p:blipFill>
          <a:blip r:embed="rId2" cstate="print"/>
          <a:srcRect t="52913"/>
          <a:stretch>
            <a:fillRect/>
          </a:stretch>
        </p:blipFill>
        <p:spPr bwMode="auto">
          <a:xfrm>
            <a:off x="4648200" y="1828800"/>
            <a:ext cx="4216435"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slide(fromBottom)">
                                      <p:cBhvr>
                                        <p:cTn id="21" dur="500"/>
                                        <p:tgtEl>
                                          <p:spTgt spid="3">
                                            <p:txEl>
                                              <p:pRg st="5" end="5"/>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slide(fromBottom)">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
                                        </p:tgtEl>
                                      </p:cBhvr>
                                    </p:animEffect>
                                  </p:childTnLst>
                                </p:cTn>
                              </p:par>
                              <p:par>
                                <p:cTn id="51" presetID="25"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6" dur="1000" fill="hold"/>
                                        <p:tgtEl>
                                          <p:spTgt spid="5"/>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81000"/>
            <a:ext cx="8153400" cy="990600"/>
          </a:xfrm>
        </p:spPr>
        <p:txBody>
          <a:bodyPr>
            <a:normAutofit fontScale="90000"/>
          </a:bodyPr>
          <a:lstStyle/>
          <a:p>
            <a:pPr algn="ctr"/>
            <a:r>
              <a:rPr lang="en-US" b="1" dirty="0" smtClean="0">
                <a:solidFill>
                  <a:srgbClr val="FFFF00"/>
                </a:solidFill>
              </a:rPr>
              <a:t/>
            </a:r>
            <a:br>
              <a:rPr lang="en-US" b="1" dirty="0" smtClean="0">
                <a:solidFill>
                  <a:srgbClr val="FFFF00"/>
                </a:solidFill>
              </a:rPr>
            </a:br>
            <a:r>
              <a:rPr lang="en-US" b="1" dirty="0" smtClean="0">
                <a:solidFill>
                  <a:srgbClr val="FFFF00"/>
                </a:solidFill>
              </a:rPr>
              <a:t>Evidence from prospective studies</a:t>
            </a:r>
            <a:endParaRPr lang="en-US" dirty="0"/>
          </a:p>
        </p:txBody>
      </p:sp>
      <p:graphicFrame>
        <p:nvGraphicFramePr>
          <p:cNvPr id="4" name="Content Placeholder 3"/>
          <p:cNvGraphicFramePr>
            <a:graphicFrameLocks noGrp="1"/>
          </p:cNvGraphicFramePr>
          <p:nvPr>
            <p:ph sz="quarter" idx="4294967295"/>
          </p:nvPr>
        </p:nvGraphicFramePr>
        <p:xfrm>
          <a:off x="304800" y="762000"/>
          <a:ext cx="8610607" cy="5974080"/>
        </p:xfrm>
        <a:graphic>
          <a:graphicData uri="http://schemas.openxmlformats.org/drawingml/2006/table">
            <a:tbl>
              <a:tblPr firstRow="1" bandRow="1">
                <a:tableStyleId>{21E4AEA4-8DFA-4A89-87EB-49C32662AFE0}</a:tableStyleId>
              </a:tblPr>
              <a:tblGrid>
                <a:gridCol w="1524000"/>
                <a:gridCol w="2286000"/>
                <a:gridCol w="914406"/>
                <a:gridCol w="3886201"/>
              </a:tblGrid>
              <a:tr h="370840">
                <a:tc>
                  <a:txBody>
                    <a:bodyPr/>
                    <a:lstStyle/>
                    <a:p>
                      <a:pPr algn="ctr"/>
                      <a:r>
                        <a:rPr lang="en-US" sz="1800" b="1" i="0" dirty="0" smtClean="0">
                          <a:latin typeface="Arial" pitchFamily="34" charset="0"/>
                          <a:cs typeface="Arial" pitchFamily="34" charset="0"/>
                        </a:rPr>
                        <a:t>Study </a:t>
                      </a:r>
                      <a:endParaRPr lang="en-US" sz="1800" b="1" i="0" dirty="0">
                        <a:latin typeface="Arial" pitchFamily="34" charset="0"/>
                        <a:cs typeface="Arial" pitchFamily="34" charset="0"/>
                      </a:endParaRPr>
                    </a:p>
                  </a:txBody>
                  <a:tcPr/>
                </a:tc>
                <a:tc>
                  <a:txBody>
                    <a:bodyPr/>
                    <a:lstStyle/>
                    <a:p>
                      <a:pPr algn="ctr"/>
                      <a:r>
                        <a:rPr lang="en-US" sz="1800" b="1" i="0" dirty="0" smtClean="0">
                          <a:latin typeface="Arial" pitchFamily="34" charset="0"/>
                          <a:cs typeface="Arial" pitchFamily="34" charset="0"/>
                        </a:rPr>
                        <a:t>Participants</a:t>
                      </a:r>
                      <a:endParaRPr lang="en-US" sz="1800" b="1" i="0" dirty="0">
                        <a:latin typeface="Arial" pitchFamily="34" charset="0"/>
                        <a:cs typeface="Arial" pitchFamily="34" charset="0"/>
                      </a:endParaRPr>
                    </a:p>
                  </a:txBody>
                  <a:tcPr/>
                </a:tc>
                <a:tc>
                  <a:txBody>
                    <a:bodyPr/>
                    <a:lstStyle/>
                    <a:p>
                      <a:pPr algn="ctr"/>
                      <a:r>
                        <a:rPr lang="en-US" sz="1800" b="1" i="0" dirty="0" smtClean="0">
                          <a:latin typeface="Arial" pitchFamily="34" charset="0"/>
                          <a:cs typeface="Arial" pitchFamily="34" charset="0"/>
                        </a:rPr>
                        <a:t>Follow up</a:t>
                      </a:r>
                      <a:endParaRPr lang="en-US" sz="1800" b="1" i="0" dirty="0">
                        <a:latin typeface="Arial" pitchFamily="34" charset="0"/>
                        <a:cs typeface="Arial" pitchFamily="34" charset="0"/>
                      </a:endParaRPr>
                    </a:p>
                  </a:txBody>
                  <a:tcPr/>
                </a:tc>
                <a:tc>
                  <a:txBody>
                    <a:bodyPr/>
                    <a:lstStyle/>
                    <a:p>
                      <a:pPr algn="ctr"/>
                      <a:r>
                        <a:rPr lang="en-US" sz="1800" b="1" i="0" dirty="0" smtClean="0">
                          <a:latin typeface="Arial" pitchFamily="34" charset="0"/>
                          <a:cs typeface="Arial" pitchFamily="34" charset="0"/>
                        </a:rPr>
                        <a:t>Results</a:t>
                      </a:r>
                      <a:r>
                        <a:rPr lang="en-US" sz="1800" b="1" i="0" baseline="0" dirty="0" smtClean="0">
                          <a:latin typeface="Arial" pitchFamily="34" charset="0"/>
                          <a:cs typeface="Arial" pitchFamily="34" charset="0"/>
                        </a:rPr>
                        <a:t> </a:t>
                      </a:r>
                      <a:endParaRPr lang="en-US" sz="1800" b="1" i="0" dirty="0">
                        <a:latin typeface="Arial" pitchFamily="34" charset="0"/>
                        <a:cs typeface="Arial" pitchFamily="34" charset="0"/>
                      </a:endParaRPr>
                    </a:p>
                  </a:txBody>
                  <a:tcPr/>
                </a:tc>
              </a:tr>
              <a:tr h="370840">
                <a:tc>
                  <a:txBody>
                    <a:bodyPr/>
                    <a:lstStyle/>
                    <a:p>
                      <a:r>
                        <a:rPr lang="en-US" sz="1600" b="0" i="0" dirty="0" smtClean="0">
                          <a:latin typeface="Arial" pitchFamily="34" charset="0"/>
                          <a:cs typeface="Arial" pitchFamily="34" charset="0"/>
                        </a:rPr>
                        <a:t>Forman et al, 2007</a:t>
                      </a:r>
                      <a:endParaRPr lang="en-US" sz="1600" b="0" i="0" dirty="0">
                        <a:latin typeface="Arial" pitchFamily="34" charset="0"/>
                        <a:cs typeface="Arial" pitchFamily="34" charset="0"/>
                      </a:endParaRPr>
                    </a:p>
                  </a:txBody>
                  <a:tcPr/>
                </a:tc>
                <a:tc>
                  <a:txBody>
                    <a:bodyPr/>
                    <a:lstStyle/>
                    <a:p>
                      <a:r>
                        <a:rPr lang="en-US" sz="1600" b="0" i="0" baseline="0" dirty="0" smtClean="0">
                          <a:latin typeface="Arial" pitchFamily="34" charset="0"/>
                          <a:cs typeface="Arial" pitchFamily="34" charset="0"/>
                        </a:rPr>
                        <a:t>613 men from </a:t>
                      </a:r>
                      <a:r>
                        <a:rPr lang="en-US" sz="1600" b="0" i="0" dirty="0" smtClean="0">
                          <a:latin typeface="Arial" pitchFamily="34" charset="0"/>
                          <a:cs typeface="Arial" pitchFamily="34" charset="0"/>
                        </a:rPr>
                        <a:t>Health Professionals’ Follow-Up Study and 1198 women from Nurses’ Health Study </a:t>
                      </a:r>
                      <a:endParaRPr lang="en-US" sz="1600" b="0" i="0" dirty="0">
                        <a:latin typeface="Arial" pitchFamily="34" charset="0"/>
                        <a:cs typeface="Arial" pitchFamily="34" charset="0"/>
                      </a:endParaRPr>
                    </a:p>
                  </a:txBody>
                  <a:tcPr/>
                </a:tc>
                <a:tc>
                  <a:txBody>
                    <a:bodyPr/>
                    <a:lstStyle/>
                    <a:p>
                      <a:pPr algn="ctr"/>
                      <a:r>
                        <a:rPr lang="en-US" sz="1600" b="0" i="0" dirty="0" smtClean="0">
                          <a:latin typeface="Arial" pitchFamily="34" charset="0"/>
                          <a:cs typeface="Arial" pitchFamily="34" charset="0"/>
                        </a:rPr>
                        <a:t>4 yrs</a:t>
                      </a:r>
                      <a:endParaRPr lang="en-US" sz="1600" b="0" i="0" dirty="0">
                        <a:latin typeface="Arial" pitchFamily="34" charset="0"/>
                        <a:cs typeface="Arial" pitchFamily="34" charset="0"/>
                      </a:endParaRPr>
                    </a:p>
                  </a:txBody>
                  <a:tcPr/>
                </a:tc>
                <a:tc>
                  <a:txBody>
                    <a:bodyPr/>
                    <a:lstStyle/>
                    <a:p>
                      <a:r>
                        <a:rPr lang="en-US" sz="1600" b="0" i="0" dirty="0" smtClean="0">
                          <a:latin typeface="Arial" pitchFamily="34" charset="0"/>
                          <a:cs typeface="Arial" pitchFamily="34" charset="0"/>
                        </a:rPr>
                        <a:t>RR of 2.67(95% CI 1.05 – 6.79) for women</a:t>
                      </a:r>
                      <a:r>
                        <a:rPr lang="en-US" sz="1600" b="0" i="0" baseline="0" dirty="0" smtClean="0">
                          <a:latin typeface="Arial" pitchFamily="34" charset="0"/>
                          <a:cs typeface="Arial" pitchFamily="34" charset="0"/>
                        </a:rPr>
                        <a:t> and </a:t>
                      </a:r>
                      <a:r>
                        <a:rPr kumimoji="0" lang="en-US" sz="1600" b="0" i="0" kern="1200" baseline="0" dirty="0" smtClean="0">
                          <a:latin typeface="Arial" pitchFamily="34" charset="0"/>
                          <a:cs typeface="Arial" pitchFamily="34" charset="0"/>
                        </a:rPr>
                        <a:t>6.13</a:t>
                      </a:r>
                      <a:r>
                        <a:rPr kumimoji="0" lang="pl-PL" sz="1600" b="0" i="0" kern="1200" dirty="0" smtClean="0">
                          <a:latin typeface="Arial" pitchFamily="34" charset="0"/>
                          <a:cs typeface="Arial" pitchFamily="34" charset="0"/>
                        </a:rPr>
                        <a:t> </a:t>
                      </a:r>
                      <a:r>
                        <a:rPr kumimoji="0" lang="en-US" sz="1600" b="0" i="0" kern="1200" dirty="0" smtClean="0">
                          <a:latin typeface="Arial" pitchFamily="34" charset="0"/>
                          <a:cs typeface="Arial" pitchFamily="34" charset="0"/>
                        </a:rPr>
                        <a:t>(95% CI</a:t>
                      </a:r>
                      <a:r>
                        <a:rPr kumimoji="0" lang="en-US" sz="1600" b="0" i="0" kern="1200" baseline="0" dirty="0" smtClean="0">
                          <a:latin typeface="Arial" pitchFamily="34" charset="0"/>
                          <a:cs typeface="Arial" pitchFamily="34" charset="0"/>
                        </a:rPr>
                        <a:t> </a:t>
                      </a:r>
                      <a:r>
                        <a:rPr kumimoji="0" lang="en-US" sz="1600" b="0" i="0" kern="1200" dirty="0" smtClean="0">
                          <a:latin typeface="Arial" pitchFamily="34" charset="0"/>
                          <a:cs typeface="Arial" pitchFamily="34" charset="0"/>
                        </a:rPr>
                        <a:t>: 1.00 to 37.8) for men </a:t>
                      </a:r>
                      <a:r>
                        <a:rPr lang="en-US" sz="1600" b="0" i="0" dirty="0" smtClean="0">
                          <a:latin typeface="Arial" pitchFamily="34" charset="0"/>
                          <a:cs typeface="Arial" pitchFamily="34" charset="0"/>
                        </a:rPr>
                        <a:t>with 25(OH)D levels &lt;15ng/ml compared to those with ≥30 </a:t>
                      </a:r>
                      <a:r>
                        <a:rPr lang="en-US" sz="1600" b="0" i="0" dirty="0" err="1" smtClean="0">
                          <a:latin typeface="Arial" pitchFamily="34" charset="0"/>
                          <a:cs typeface="Arial" pitchFamily="34" charset="0"/>
                        </a:rPr>
                        <a:t>ng</a:t>
                      </a:r>
                      <a:r>
                        <a:rPr lang="en-US" sz="1600" b="0" i="0" dirty="0" smtClean="0">
                          <a:latin typeface="Arial" pitchFamily="34" charset="0"/>
                          <a:cs typeface="Arial" pitchFamily="34" charset="0"/>
                        </a:rPr>
                        <a:t>/ml</a:t>
                      </a:r>
                      <a:endParaRPr lang="en-US" sz="1600" b="0" i="0" dirty="0">
                        <a:latin typeface="Arial" pitchFamily="34" charset="0"/>
                        <a:cs typeface="Arial" pitchFamily="34" charset="0"/>
                      </a:endParaRPr>
                    </a:p>
                  </a:txBody>
                  <a:tcPr/>
                </a:tc>
              </a:tr>
              <a:tr h="370840">
                <a:tc>
                  <a:txBody>
                    <a:bodyPr/>
                    <a:lstStyle/>
                    <a:p>
                      <a:r>
                        <a:rPr lang="en-US" sz="1600" b="0" i="0" dirty="0" smtClean="0">
                          <a:latin typeface="Arial" pitchFamily="34" charset="0"/>
                          <a:cs typeface="Arial" pitchFamily="34" charset="0"/>
                        </a:rPr>
                        <a:t>Margolis</a:t>
                      </a:r>
                      <a:r>
                        <a:rPr lang="en-US" sz="1600" b="0" i="0" baseline="0" dirty="0" smtClean="0">
                          <a:latin typeface="Arial" pitchFamily="34" charset="0"/>
                          <a:cs typeface="Arial" pitchFamily="34" charset="0"/>
                        </a:rPr>
                        <a:t> et al, 2012 </a:t>
                      </a:r>
                      <a:endParaRPr lang="en-US" sz="1600" b="0" i="0" dirty="0">
                        <a:latin typeface="Arial" pitchFamily="34" charset="0"/>
                        <a:cs typeface="Arial" pitchFamily="34" charset="0"/>
                      </a:endParaRPr>
                    </a:p>
                  </a:txBody>
                  <a:tcPr/>
                </a:tc>
                <a:tc>
                  <a:txBody>
                    <a:bodyPr/>
                    <a:lstStyle/>
                    <a:p>
                      <a:r>
                        <a:rPr lang="en-US" sz="1600" b="0" i="0" dirty="0" smtClean="0">
                          <a:latin typeface="Arial" pitchFamily="34" charset="0"/>
                          <a:cs typeface="Arial" pitchFamily="34" charset="0"/>
                        </a:rPr>
                        <a:t>4863</a:t>
                      </a:r>
                      <a:r>
                        <a:rPr lang="en-US" sz="1600" b="0" i="0" baseline="0" dirty="0" smtClean="0">
                          <a:latin typeface="Arial" pitchFamily="34" charset="0"/>
                          <a:cs typeface="Arial" pitchFamily="34" charset="0"/>
                        </a:rPr>
                        <a:t> PMW</a:t>
                      </a:r>
                      <a:r>
                        <a:rPr lang="en-US" sz="1600" b="0" i="0" dirty="0" smtClean="0">
                          <a:latin typeface="Arial" pitchFamily="34" charset="0"/>
                          <a:cs typeface="Arial" pitchFamily="34" charset="0"/>
                        </a:rPr>
                        <a:t> recruited in WHI trial</a:t>
                      </a:r>
                      <a:endParaRPr lang="en-US" sz="1600" b="0" i="0" dirty="0">
                        <a:latin typeface="Arial" pitchFamily="34" charset="0"/>
                        <a:cs typeface="Arial" pitchFamily="34" charset="0"/>
                      </a:endParaRPr>
                    </a:p>
                  </a:txBody>
                  <a:tcPr/>
                </a:tc>
                <a:tc>
                  <a:txBody>
                    <a:bodyPr/>
                    <a:lstStyle/>
                    <a:p>
                      <a:pPr algn="ctr"/>
                      <a:r>
                        <a:rPr lang="en-US" sz="1600" b="0" i="0" dirty="0" smtClean="0">
                          <a:latin typeface="Arial" pitchFamily="34" charset="0"/>
                          <a:cs typeface="Arial" pitchFamily="34" charset="0"/>
                        </a:rPr>
                        <a:t>7 yrs</a:t>
                      </a:r>
                      <a:endParaRPr lang="en-US" sz="1600" b="0" i="0" dirty="0">
                        <a:latin typeface="Arial" pitchFamily="34" charset="0"/>
                        <a:cs typeface="Arial" pitchFamily="34" charset="0"/>
                      </a:endParaRPr>
                    </a:p>
                  </a:txBody>
                  <a:tcPr/>
                </a:tc>
                <a:tc>
                  <a:txBody>
                    <a:bodyPr/>
                    <a:lstStyle/>
                    <a:p>
                      <a:r>
                        <a:rPr lang="en-US" sz="1600" b="0" i="0" dirty="0" smtClean="0">
                          <a:latin typeface="Arial" pitchFamily="34" charset="0"/>
                          <a:cs typeface="Arial" pitchFamily="34" charset="0"/>
                        </a:rPr>
                        <a:t>No association with </a:t>
                      </a:r>
                      <a:r>
                        <a:rPr lang="en-US" sz="1600" b="0" i="0" dirty="0" err="1" smtClean="0">
                          <a:latin typeface="Arial" pitchFamily="34" charset="0"/>
                          <a:cs typeface="Arial" pitchFamily="34" charset="0"/>
                        </a:rPr>
                        <a:t>vit</a:t>
                      </a:r>
                      <a:r>
                        <a:rPr lang="en-US" sz="1600" b="0" i="0" dirty="0" smtClean="0">
                          <a:latin typeface="Arial" pitchFamily="34" charset="0"/>
                          <a:cs typeface="Arial" pitchFamily="34" charset="0"/>
                        </a:rPr>
                        <a:t> D levels &amp; change in BP but</a:t>
                      </a:r>
                      <a:r>
                        <a:rPr lang="en-US" sz="1600" b="0" i="0" baseline="0" dirty="0" smtClean="0">
                          <a:latin typeface="Arial" pitchFamily="34" charset="0"/>
                          <a:cs typeface="Arial" pitchFamily="34" charset="0"/>
                        </a:rPr>
                        <a:t> </a:t>
                      </a:r>
                      <a:r>
                        <a:rPr lang="en-US" sz="1600" b="0" i="0" dirty="0" smtClean="0">
                          <a:latin typeface="Arial" pitchFamily="34" charset="0"/>
                          <a:cs typeface="Arial" pitchFamily="34" charset="0"/>
                        </a:rPr>
                        <a:t>50%</a:t>
                      </a:r>
                      <a:r>
                        <a:rPr lang="en-US" sz="1600" b="0" i="0" baseline="0" dirty="0" smtClean="0">
                          <a:latin typeface="Arial" pitchFamily="34" charset="0"/>
                          <a:cs typeface="Arial" pitchFamily="34" charset="0"/>
                        </a:rPr>
                        <a:t> ↑ risk in lowest </a:t>
                      </a:r>
                      <a:r>
                        <a:rPr lang="en-US" sz="1600" b="0" i="0" dirty="0" smtClean="0">
                          <a:latin typeface="Arial" pitchFamily="34" charset="0"/>
                          <a:cs typeface="Arial" pitchFamily="34" charset="0"/>
                        </a:rPr>
                        <a:t>quartile (&lt;14 </a:t>
                      </a:r>
                      <a:r>
                        <a:rPr lang="en-US" sz="1600" b="0" i="0" dirty="0" err="1" smtClean="0">
                          <a:latin typeface="Arial" pitchFamily="34" charset="0"/>
                          <a:cs typeface="Arial" pitchFamily="34" charset="0"/>
                        </a:rPr>
                        <a:t>ng</a:t>
                      </a:r>
                      <a:r>
                        <a:rPr lang="en-US" sz="1600" b="0" i="0" dirty="0" smtClean="0">
                          <a:latin typeface="Arial" pitchFamily="34" charset="0"/>
                          <a:cs typeface="Arial" pitchFamily="34" charset="0"/>
                        </a:rPr>
                        <a:t>/</a:t>
                      </a:r>
                      <a:r>
                        <a:rPr lang="en-US" sz="1600" b="0" i="0" dirty="0" err="1" smtClean="0">
                          <a:latin typeface="Arial" pitchFamily="34" charset="0"/>
                          <a:cs typeface="Arial" pitchFamily="34" charset="0"/>
                        </a:rPr>
                        <a:t>mL</a:t>
                      </a:r>
                      <a:r>
                        <a:rPr lang="en-US" sz="1600" b="0" i="0" dirty="0" smtClean="0">
                          <a:latin typeface="Arial" pitchFamily="34" charset="0"/>
                          <a:cs typeface="Arial" pitchFamily="34" charset="0"/>
                        </a:rPr>
                        <a:t>) </a:t>
                      </a:r>
                      <a:r>
                        <a:rPr lang="en-US" sz="1600" b="0" i="0" dirty="0" err="1" smtClean="0">
                          <a:latin typeface="Arial" pitchFamily="34" charset="0"/>
                          <a:cs typeface="Arial" pitchFamily="34" charset="0"/>
                        </a:rPr>
                        <a:t>vs</a:t>
                      </a:r>
                      <a:r>
                        <a:rPr lang="en-US" sz="1600" b="0" i="0" dirty="0" smtClean="0">
                          <a:latin typeface="Arial" pitchFamily="34" charset="0"/>
                          <a:cs typeface="Arial" pitchFamily="34" charset="0"/>
                        </a:rPr>
                        <a:t> 3</a:t>
                      </a:r>
                      <a:r>
                        <a:rPr lang="en-US" sz="1600" b="0" i="0" baseline="30000" dirty="0" smtClean="0">
                          <a:latin typeface="Arial" pitchFamily="34" charset="0"/>
                          <a:cs typeface="Arial" pitchFamily="34" charset="0"/>
                        </a:rPr>
                        <a:t>rd</a:t>
                      </a:r>
                      <a:r>
                        <a:rPr lang="en-US" sz="1600" b="0" i="0" dirty="0" smtClean="0">
                          <a:latin typeface="Arial" pitchFamily="34" charset="0"/>
                          <a:cs typeface="Arial" pitchFamily="34" charset="0"/>
                        </a:rPr>
                        <a:t> quartile (19-</a:t>
                      </a:r>
                      <a:r>
                        <a:rPr lang="en-US" sz="1600" b="0" i="0" baseline="0" dirty="0" smtClean="0">
                          <a:latin typeface="Arial" pitchFamily="34" charset="0"/>
                          <a:cs typeface="Arial" pitchFamily="34" charset="0"/>
                        </a:rPr>
                        <a:t> </a:t>
                      </a:r>
                      <a:r>
                        <a:rPr lang="en-US" sz="1600" b="0" i="0" dirty="0" smtClean="0">
                          <a:latin typeface="Arial" pitchFamily="34" charset="0"/>
                          <a:cs typeface="Arial" pitchFamily="34" charset="0"/>
                        </a:rPr>
                        <a:t>26 </a:t>
                      </a:r>
                      <a:r>
                        <a:rPr lang="en-US" sz="1600" b="0" i="0" dirty="0" err="1" smtClean="0">
                          <a:latin typeface="Arial" pitchFamily="34" charset="0"/>
                          <a:cs typeface="Arial" pitchFamily="34" charset="0"/>
                        </a:rPr>
                        <a:t>ng</a:t>
                      </a:r>
                      <a:r>
                        <a:rPr lang="en-US" sz="1600" b="0" i="0" dirty="0" smtClean="0">
                          <a:latin typeface="Arial" pitchFamily="34" charset="0"/>
                          <a:cs typeface="Arial" pitchFamily="34" charset="0"/>
                        </a:rPr>
                        <a:t>/ml)</a:t>
                      </a:r>
                      <a:endParaRPr lang="en-US" sz="1600" b="0" i="0" dirty="0">
                        <a:latin typeface="Arial" pitchFamily="34" charset="0"/>
                        <a:cs typeface="Arial" pitchFamily="34" charset="0"/>
                      </a:endParaRPr>
                    </a:p>
                  </a:txBody>
                  <a:tcPr/>
                </a:tc>
              </a:tr>
              <a:tr h="370840">
                <a:tc>
                  <a:txBody>
                    <a:bodyPr/>
                    <a:lstStyle/>
                    <a:p>
                      <a:r>
                        <a:rPr lang="en-US" sz="1600" b="0" i="0" dirty="0" err="1" smtClean="0">
                          <a:latin typeface="Arial" pitchFamily="34" charset="0"/>
                          <a:cs typeface="Arial" pitchFamily="34" charset="0"/>
                        </a:rPr>
                        <a:t>Jorde</a:t>
                      </a:r>
                      <a:r>
                        <a:rPr lang="en-US" sz="1600" b="0" i="0" dirty="0" smtClean="0">
                          <a:latin typeface="Arial" pitchFamily="34" charset="0"/>
                          <a:cs typeface="Arial" pitchFamily="34" charset="0"/>
                        </a:rPr>
                        <a:t> et al, 2010</a:t>
                      </a:r>
                      <a:endParaRPr lang="en-US" sz="1600" b="0" i="0" dirty="0">
                        <a:latin typeface="Arial" pitchFamily="34" charset="0"/>
                        <a:cs typeface="Arial" pitchFamily="34" charset="0"/>
                      </a:endParaRPr>
                    </a:p>
                  </a:txBody>
                  <a:tcPr/>
                </a:tc>
                <a:tc>
                  <a:txBody>
                    <a:bodyPr/>
                    <a:lstStyle/>
                    <a:p>
                      <a:r>
                        <a:rPr lang="en-US" sz="1600" b="0" i="0" dirty="0" smtClean="0">
                          <a:latin typeface="Arial" pitchFamily="34" charset="0"/>
                          <a:cs typeface="Arial" pitchFamily="34" charset="0"/>
                        </a:rPr>
                        <a:t>2385 </a:t>
                      </a:r>
                      <a:r>
                        <a:rPr lang="en-US" sz="1600" b="0" i="0" dirty="0" err="1" smtClean="0">
                          <a:latin typeface="Arial" pitchFamily="34" charset="0"/>
                          <a:cs typeface="Arial" pitchFamily="34" charset="0"/>
                        </a:rPr>
                        <a:t>normotensive</a:t>
                      </a:r>
                      <a:r>
                        <a:rPr lang="en-US" sz="1600" b="0" i="0" baseline="0" dirty="0" smtClean="0">
                          <a:latin typeface="Arial" pitchFamily="34" charset="0"/>
                          <a:cs typeface="Arial" pitchFamily="34" charset="0"/>
                        </a:rPr>
                        <a:t> subjects</a:t>
                      </a:r>
                      <a:endParaRPr lang="en-US" sz="1600" b="0" i="0" dirty="0">
                        <a:latin typeface="Arial" pitchFamily="34" charset="0"/>
                        <a:cs typeface="Arial" pitchFamily="34" charset="0"/>
                      </a:endParaRPr>
                    </a:p>
                  </a:txBody>
                  <a:tcPr/>
                </a:tc>
                <a:tc>
                  <a:txBody>
                    <a:bodyPr/>
                    <a:lstStyle/>
                    <a:p>
                      <a:pPr algn="ctr"/>
                      <a:r>
                        <a:rPr lang="en-US" sz="1600" b="0" i="0" dirty="0" smtClean="0">
                          <a:latin typeface="Arial" pitchFamily="34" charset="0"/>
                          <a:cs typeface="Arial" pitchFamily="34" charset="0"/>
                        </a:rPr>
                        <a:t>14 yrs</a:t>
                      </a:r>
                      <a:endParaRPr lang="en-US" sz="1600" b="0" i="0" dirty="0">
                        <a:latin typeface="Arial" pitchFamily="34" charset="0"/>
                        <a:cs typeface="Arial" pitchFamily="34" charset="0"/>
                      </a:endParaRPr>
                    </a:p>
                  </a:txBody>
                  <a:tcPr/>
                </a:tc>
                <a:tc>
                  <a:txBody>
                    <a:bodyPr/>
                    <a:lstStyle/>
                    <a:p>
                      <a:r>
                        <a:rPr lang="en-US" sz="1600" b="0" i="0" dirty="0" smtClean="0">
                          <a:latin typeface="Arial" pitchFamily="34" charset="0"/>
                          <a:cs typeface="Arial" pitchFamily="34" charset="0"/>
                        </a:rPr>
                        <a:t>4 mm Hg mean</a:t>
                      </a:r>
                      <a:r>
                        <a:rPr lang="en-US" sz="1600" b="0" i="0" baseline="0" dirty="0" smtClean="0">
                          <a:latin typeface="Arial" pitchFamily="34" charset="0"/>
                          <a:cs typeface="Arial" pitchFamily="34" charset="0"/>
                        </a:rPr>
                        <a:t> ↑ </a:t>
                      </a:r>
                      <a:r>
                        <a:rPr lang="en-US" sz="1600" b="0" i="0" dirty="0" smtClean="0">
                          <a:latin typeface="Arial" pitchFamily="34" charset="0"/>
                          <a:cs typeface="Arial" pitchFamily="34" charset="0"/>
                        </a:rPr>
                        <a:t> in SBP</a:t>
                      </a:r>
                      <a:r>
                        <a:rPr lang="en-US" sz="1600" b="0" i="0" baseline="0" dirty="0" smtClean="0">
                          <a:latin typeface="Arial" pitchFamily="34" charset="0"/>
                          <a:cs typeface="Arial" pitchFamily="34" charset="0"/>
                        </a:rPr>
                        <a:t> in </a:t>
                      </a:r>
                      <a:r>
                        <a:rPr lang="en-US" sz="1600" b="0" i="0" dirty="0" smtClean="0">
                          <a:latin typeface="Arial" pitchFamily="34" charset="0"/>
                          <a:cs typeface="Arial" pitchFamily="34" charset="0"/>
                        </a:rPr>
                        <a:t> lowest  quartile (&lt;16 </a:t>
                      </a:r>
                      <a:r>
                        <a:rPr lang="en-US" sz="1600" b="0" i="0" dirty="0" err="1" smtClean="0">
                          <a:latin typeface="Arial" pitchFamily="34" charset="0"/>
                          <a:cs typeface="Arial" pitchFamily="34" charset="0"/>
                        </a:rPr>
                        <a:t>ng</a:t>
                      </a:r>
                      <a:r>
                        <a:rPr lang="en-US" sz="1600" b="0" i="0" dirty="0" smtClean="0">
                          <a:latin typeface="Arial" pitchFamily="34" charset="0"/>
                          <a:cs typeface="Arial" pitchFamily="34" charset="0"/>
                        </a:rPr>
                        <a:t>/</a:t>
                      </a:r>
                      <a:r>
                        <a:rPr lang="en-US" sz="1600" b="0" i="0" dirty="0" err="1" smtClean="0">
                          <a:latin typeface="Arial" pitchFamily="34" charset="0"/>
                          <a:cs typeface="Arial" pitchFamily="34" charset="0"/>
                        </a:rPr>
                        <a:t>mL</a:t>
                      </a:r>
                      <a:r>
                        <a:rPr lang="en-US" sz="1600" b="0" i="0" dirty="0" smtClean="0">
                          <a:latin typeface="Arial" pitchFamily="34" charset="0"/>
                          <a:cs typeface="Arial" pitchFamily="34" charset="0"/>
                        </a:rPr>
                        <a:t>)</a:t>
                      </a:r>
                      <a:r>
                        <a:rPr lang="en-US" sz="1600" b="0" i="0" baseline="0" dirty="0" smtClean="0">
                          <a:latin typeface="Arial" pitchFamily="34" charset="0"/>
                          <a:cs typeface="Arial" pitchFamily="34" charset="0"/>
                        </a:rPr>
                        <a:t> </a:t>
                      </a:r>
                      <a:r>
                        <a:rPr lang="en-US" sz="1600" b="0" i="0" baseline="0" dirty="0" err="1" smtClean="0">
                          <a:latin typeface="Arial" pitchFamily="34" charset="0"/>
                          <a:cs typeface="Arial" pitchFamily="34" charset="0"/>
                        </a:rPr>
                        <a:t>vs</a:t>
                      </a:r>
                      <a:r>
                        <a:rPr lang="en-US" sz="1600" b="0" i="0" dirty="0" smtClean="0">
                          <a:latin typeface="Arial" pitchFamily="34" charset="0"/>
                          <a:cs typeface="Arial" pitchFamily="34" charset="0"/>
                        </a:rPr>
                        <a:t> highest quartile (&gt;25ng/</a:t>
                      </a:r>
                      <a:r>
                        <a:rPr lang="en-US" sz="1600" b="0" i="0" dirty="0" err="1" smtClean="0">
                          <a:latin typeface="Arial" pitchFamily="34" charset="0"/>
                          <a:cs typeface="Arial" pitchFamily="34" charset="0"/>
                        </a:rPr>
                        <a:t>mL</a:t>
                      </a:r>
                      <a:r>
                        <a:rPr lang="en-US" sz="1600" b="0" i="0" dirty="0" smtClean="0">
                          <a:latin typeface="Arial" pitchFamily="34" charset="0"/>
                          <a:cs typeface="Arial" pitchFamily="34" charset="0"/>
                        </a:rPr>
                        <a:t>; P for trend &lt;0.05). The odds of incident</a:t>
                      </a:r>
                      <a:r>
                        <a:rPr lang="en-US" sz="1600" b="0" i="0" baseline="0" dirty="0" smtClean="0">
                          <a:latin typeface="Arial" pitchFamily="34" charset="0"/>
                          <a:cs typeface="Arial" pitchFamily="34" charset="0"/>
                        </a:rPr>
                        <a:t> </a:t>
                      </a:r>
                      <a:r>
                        <a:rPr lang="en-US" sz="1600" b="0" i="0" dirty="0" smtClean="0">
                          <a:latin typeface="Arial" pitchFamily="34" charset="0"/>
                          <a:cs typeface="Arial" pitchFamily="34" charset="0"/>
                        </a:rPr>
                        <a:t>hypertension did not differ(OR 1.15, 95% CI 0.79 – 1.68)</a:t>
                      </a:r>
                      <a:endParaRPr lang="en-US" sz="1600" b="0" i="0" dirty="0">
                        <a:latin typeface="Arial" pitchFamily="34" charset="0"/>
                        <a:cs typeface="Arial" pitchFamily="34" charset="0"/>
                      </a:endParaRPr>
                    </a:p>
                  </a:txBody>
                  <a:tcPr/>
                </a:tc>
              </a:tr>
              <a:tr h="370840">
                <a:tc>
                  <a:txBody>
                    <a:bodyPr/>
                    <a:lstStyle/>
                    <a:p>
                      <a:r>
                        <a:rPr lang="en-US" sz="1600" b="0" i="0" dirty="0" err="1" smtClean="0">
                          <a:latin typeface="Arial" pitchFamily="34" charset="0"/>
                          <a:cs typeface="Arial" pitchFamily="34" charset="0"/>
                        </a:rPr>
                        <a:t>Pittas</a:t>
                      </a:r>
                      <a:r>
                        <a:rPr lang="en-US" sz="1600" b="0" i="0" dirty="0" smtClean="0">
                          <a:latin typeface="Arial" pitchFamily="34" charset="0"/>
                          <a:cs typeface="Arial" pitchFamily="34" charset="0"/>
                        </a:rPr>
                        <a:t> et al, 2010</a:t>
                      </a:r>
                      <a:endParaRPr lang="en-US" sz="1600" b="0" i="0" dirty="0">
                        <a:latin typeface="Arial" pitchFamily="34" charset="0"/>
                        <a:cs typeface="Arial" pitchFamily="34" charset="0"/>
                      </a:endParaRPr>
                    </a:p>
                  </a:txBody>
                  <a:tcPr/>
                </a:tc>
                <a:tc>
                  <a:txBody>
                    <a:bodyPr/>
                    <a:lstStyle/>
                    <a:p>
                      <a:r>
                        <a:rPr lang="en-US" sz="1600" b="0" i="0" dirty="0" smtClean="0">
                          <a:latin typeface="Arial" pitchFamily="34" charset="0"/>
                          <a:cs typeface="Arial" pitchFamily="34" charset="0"/>
                        </a:rPr>
                        <a:t>Meta-analysis of 3 cohorts</a:t>
                      </a:r>
                      <a:endParaRPr lang="en-US" sz="1600" b="0" i="0" dirty="0">
                        <a:latin typeface="Arial" pitchFamily="34" charset="0"/>
                        <a:cs typeface="Arial" pitchFamily="34" charset="0"/>
                      </a:endParaRPr>
                    </a:p>
                  </a:txBody>
                  <a:tcPr/>
                </a:tc>
                <a:tc>
                  <a:txBody>
                    <a:bodyPr/>
                    <a:lstStyle/>
                    <a:p>
                      <a:pPr algn="ctr"/>
                      <a:r>
                        <a:rPr lang="en-US" sz="1600" b="0" i="0" dirty="0" smtClean="0">
                          <a:latin typeface="Arial" pitchFamily="34" charset="0"/>
                          <a:cs typeface="Arial" pitchFamily="34" charset="0"/>
                        </a:rPr>
                        <a:t>7-8 yrs</a:t>
                      </a:r>
                      <a:endParaRPr lang="en-US" sz="1600" b="0" i="0" dirty="0">
                        <a:latin typeface="Arial" pitchFamily="34" charset="0"/>
                        <a:cs typeface="Arial" pitchFamily="34" charset="0"/>
                      </a:endParaRPr>
                    </a:p>
                  </a:txBody>
                  <a:tcPr/>
                </a:tc>
                <a:tc>
                  <a:txBody>
                    <a:bodyPr/>
                    <a:lstStyle/>
                    <a:p>
                      <a:r>
                        <a:rPr kumimoji="0" lang="en-US" sz="1600" b="0" i="0" kern="1200" dirty="0" smtClean="0">
                          <a:solidFill>
                            <a:schemeClr val="dk1"/>
                          </a:solidFill>
                          <a:latin typeface="Arial" pitchFamily="34" charset="0"/>
                          <a:ea typeface="+mn-ea"/>
                          <a:cs typeface="Arial" pitchFamily="34" charset="0"/>
                        </a:rPr>
                        <a:t>RR</a:t>
                      </a:r>
                      <a:r>
                        <a:rPr kumimoji="0" lang="en-US" sz="1600" b="0" i="0" kern="1200" baseline="0" dirty="0" smtClean="0">
                          <a:solidFill>
                            <a:schemeClr val="dk1"/>
                          </a:solidFill>
                          <a:latin typeface="Arial" pitchFamily="34" charset="0"/>
                          <a:ea typeface="+mn-ea"/>
                          <a:cs typeface="Arial" pitchFamily="34" charset="0"/>
                        </a:rPr>
                        <a:t> </a:t>
                      </a:r>
                      <a:r>
                        <a:rPr kumimoji="0" lang="en-US" sz="1600" b="0" i="0" kern="1200" dirty="0" smtClean="0">
                          <a:solidFill>
                            <a:schemeClr val="dk1"/>
                          </a:solidFill>
                          <a:latin typeface="Arial" pitchFamily="34" charset="0"/>
                          <a:ea typeface="+mn-ea"/>
                          <a:cs typeface="Arial" pitchFamily="34" charset="0"/>
                        </a:rPr>
                        <a:t>1.8,</a:t>
                      </a:r>
                      <a:r>
                        <a:rPr kumimoji="0" lang="en-US" sz="1600" b="0" i="0" kern="1200" baseline="0" dirty="0" smtClean="0">
                          <a:solidFill>
                            <a:schemeClr val="dk1"/>
                          </a:solidFill>
                          <a:latin typeface="Arial" pitchFamily="34" charset="0"/>
                          <a:ea typeface="+mn-ea"/>
                          <a:cs typeface="Arial" pitchFamily="34" charset="0"/>
                        </a:rPr>
                        <a:t> </a:t>
                      </a:r>
                      <a:r>
                        <a:rPr kumimoji="0" lang="en-US" sz="1600" b="0" i="0" kern="1200" dirty="0" smtClean="0">
                          <a:solidFill>
                            <a:schemeClr val="dk1"/>
                          </a:solidFill>
                          <a:latin typeface="Arial" pitchFamily="34" charset="0"/>
                          <a:ea typeface="+mn-ea"/>
                          <a:cs typeface="Arial" pitchFamily="34" charset="0"/>
                        </a:rPr>
                        <a:t>95% CI</a:t>
                      </a:r>
                      <a:r>
                        <a:rPr kumimoji="0" lang="en-US" sz="1600" b="0" i="0" kern="1200" baseline="0" dirty="0" smtClean="0">
                          <a:solidFill>
                            <a:schemeClr val="dk1"/>
                          </a:solidFill>
                          <a:latin typeface="Arial" pitchFamily="34" charset="0"/>
                          <a:ea typeface="+mn-ea"/>
                          <a:cs typeface="Arial" pitchFamily="34" charset="0"/>
                        </a:rPr>
                        <a:t> :</a:t>
                      </a:r>
                      <a:r>
                        <a:rPr kumimoji="0" lang="en-US" sz="1600" b="0" i="0" kern="1200" dirty="0" smtClean="0">
                          <a:solidFill>
                            <a:schemeClr val="dk1"/>
                          </a:solidFill>
                          <a:latin typeface="Arial" pitchFamily="34" charset="0"/>
                          <a:ea typeface="+mn-ea"/>
                          <a:cs typeface="Arial" pitchFamily="34" charset="0"/>
                        </a:rPr>
                        <a:t>1.3-2.4 in</a:t>
                      </a:r>
                      <a:r>
                        <a:rPr kumimoji="0" lang="en-US" sz="1600" b="0" i="0" kern="1200" baseline="0" dirty="0" smtClean="0">
                          <a:solidFill>
                            <a:schemeClr val="dk1"/>
                          </a:solidFill>
                          <a:latin typeface="Arial" pitchFamily="34" charset="0"/>
                          <a:ea typeface="+mn-ea"/>
                          <a:cs typeface="Arial" pitchFamily="34" charset="0"/>
                        </a:rPr>
                        <a:t> lowest (</a:t>
                      </a:r>
                      <a:r>
                        <a:rPr kumimoji="0" lang="en-US" sz="1600" b="0" i="0" kern="1200" dirty="0" smtClean="0">
                          <a:solidFill>
                            <a:schemeClr val="dk1"/>
                          </a:solidFill>
                          <a:latin typeface="Arial" pitchFamily="34" charset="0"/>
                          <a:ea typeface="+mn-ea"/>
                          <a:cs typeface="Arial" pitchFamily="34" charset="0"/>
                        </a:rPr>
                        <a:t>&lt;37–51 </a:t>
                      </a:r>
                      <a:r>
                        <a:rPr kumimoji="0" lang="en-US" sz="1600" b="0" i="0" kern="1200" dirty="0" err="1" smtClean="0">
                          <a:solidFill>
                            <a:schemeClr val="dk1"/>
                          </a:solidFill>
                          <a:latin typeface="Arial" pitchFamily="34" charset="0"/>
                          <a:ea typeface="+mn-ea"/>
                          <a:cs typeface="Arial" pitchFamily="34" charset="0"/>
                        </a:rPr>
                        <a:t>nmol</a:t>
                      </a:r>
                      <a:r>
                        <a:rPr kumimoji="0" lang="en-US" sz="1600" b="0" i="0" kern="1200" dirty="0" smtClean="0">
                          <a:solidFill>
                            <a:schemeClr val="dk1"/>
                          </a:solidFill>
                          <a:latin typeface="Arial" pitchFamily="34" charset="0"/>
                          <a:ea typeface="+mn-ea"/>
                          <a:cs typeface="Arial" pitchFamily="34" charset="0"/>
                        </a:rPr>
                        <a:t>/L) </a:t>
                      </a:r>
                      <a:r>
                        <a:rPr kumimoji="0" lang="en-US" sz="1600" b="0" i="0" kern="1200" dirty="0" err="1" smtClean="0">
                          <a:solidFill>
                            <a:schemeClr val="dk1"/>
                          </a:solidFill>
                          <a:latin typeface="Arial" pitchFamily="34" charset="0"/>
                          <a:ea typeface="+mn-ea"/>
                          <a:cs typeface="Arial" pitchFamily="34" charset="0"/>
                        </a:rPr>
                        <a:t>vs</a:t>
                      </a:r>
                      <a:r>
                        <a:rPr kumimoji="0" lang="en-US" sz="1600" b="0" i="0" kern="1200" dirty="0" smtClean="0">
                          <a:solidFill>
                            <a:schemeClr val="dk1"/>
                          </a:solidFill>
                          <a:latin typeface="Arial" pitchFamily="34" charset="0"/>
                          <a:ea typeface="+mn-ea"/>
                          <a:cs typeface="Arial" pitchFamily="34" charset="0"/>
                        </a:rPr>
                        <a:t> highest (&gt;75–81 </a:t>
                      </a:r>
                      <a:r>
                        <a:rPr kumimoji="0" lang="en-US" sz="1600" b="0" i="0" kern="1200" dirty="0" err="1" smtClean="0">
                          <a:solidFill>
                            <a:schemeClr val="dk1"/>
                          </a:solidFill>
                          <a:latin typeface="Arial" pitchFamily="34" charset="0"/>
                          <a:ea typeface="+mn-ea"/>
                          <a:cs typeface="Arial" pitchFamily="34" charset="0"/>
                        </a:rPr>
                        <a:t>nmol</a:t>
                      </a:r>
                      <a:r>
                        <a:rPr kumimoji="0" lang="en-US" sz="1600" b="0" i="0" kern="1200" dirty="0" smtClean="0">
                          <a:solidFill>
                            <a:schemeClr val="dk1"/>
                          </a:solidFill>
                          <a:latin typeface="Arial" pitchFamily="34" charset="0"/>
                          <a:ea typeface="+mn-ea"/>
                          <a:cs typeface="Arial" pitchFamily="34" charset="0"/>
                        </a:rPr>
                        <a:t>/L)</a:t>
                      </a:r>
                      <a:endParaRPr lang="en-US" sz="1600" b="0" i="0" dirty="0">
                        <a:latin typeface="Arial" pitchFamily="34" charset="0"/>
                        <a:cs typeface="Arial" pitchFamily="34" charset="0"/>
                      </a:endParaRPr>
                    </a:p>
                  </a:txBody>
                  <a:tcPr/>
                </a:tc>
              </a:tr>
              <a:tr h="370840">
                <a:tc>
                  <a:txBody>
                    <a:bodyPr/>
                    <a:lstStyle/>
                    <a:p>
                      <a:r>
                        <a:rPr lang="en-US" sz="1600" b="0" i="0" dirty="0" err="1" smtClean="0">
                          <a:latin typeface="Arial" pitchFamily="34" charset="0"/>
                          <a:cs typeface="Arial" pitchFamily="34" charset="0"/>
                        </a:rPr>
                        <a:t>Kunutsor</a:t>
                      </a:r>
                      <a:r>
                        <a:rPr lang="en-US" sz="1600" b="0" i="0" dirty="0" smtClean="0">
                          <a:latin typeface="Arial" pitchFamily="34" charset="0"/>
                          <a:cs typeface="Arial" pitchFamily="34" charset="0"/>
                        </a:rPr>
                        <a:t> et al, 2013</a:t>
                      </a:r>
                      <a:endParaRPr lang="en-US" sz="1600" b="0" i="0" dirty="0">
                        <a:latin typeface="Arial" pitchFamily="34" charset="0"/>
                        <a:cs typeface="Arial" pitchFamily="34" charset="0"/>
                      </a:endParaRPr>
                    </a:p>
                  </a:txBody>
                  <a:tcPr/>
                </a:tc>
                <a:tc>
                  <a:txBody>
                    <a:bodyPr/>
                    <a:lstStyle/>
                    <a:p>
                      <a:r>
                        <a:rPr lang="en-US" sz="1600" b="0" i="0" dirty="0" smtClean="0">
                          <a:latin typeface="Arial" pitchFamily="34" charset="0"/>
                          <a:cs typeface="Arial" pitchFamily="34" charset="0"/>
                        </a:rPr>
                        <a:t>Meta-analysis of 11 prospective studies</a:t>
                      </a:r>
                      <a:r>
                        <a:rPr lang="en-US" sz="1600" b="0" i="0" baseline="0" dirty="0" smtClean="0">
                          <a:latin typeface="Arial" pitchFamily="34" charset="0"/>
                          <a:cs typeface="Arial" pitchFamily="34" charset="0"/>
                        </a:rPr>
                        <a:t> with </a:t>
                      </a:r>
                      <a:r>
                        <a:rPr lang="en-US" sz="1600" b="0" i="0" dirty="0" smtClean="0">
                          <a:latin typeface="Arial" pitchFamily="34" charset="0"/>
                          <a:cs typeface="Arial" pitchFamily="34" charset="0"/>
                        </a:rPr>
                        <a:t>283,537 participants and 55,816 cases of HTN</a:t>
                      </a:r>
                      <a:endParaRPr lang="en-US" sz="1600" b="0" i="0" dirty="0">
                        <a:latin typeface="Arial" pitchFamily="34" charset="0"/>
                        <a:cs typeface="Arial" pitchFamily="34" charset="0"/>
                      </a:endParaRPr>
                    </a:p>
                  </a:txBody>
                  <a:tcPr/>
                </a:tc>
                <a:tc>
                  <a:txBody>
                    <a:bodyPr/>
                    <a:lstStyle/>
                    <a:p>
                      <a:pPr algn="ctr"/>
                      <a:r>
                        <a:rPr lang="en-US" sz="1600" b="0" i="0" dirty="0" smtClean="0">
                          <a:latin typeface="Arial" pitchFamily="34" charset="0"/>
                          <a:cs typeface="Arial" pitchFamily="34" charset="0"/>
                        </a:rPr>
                        <a:t>Mean</a:t>
                      </a:r>
                      <a:r>
                        <a:rPr lang="en-US" sz="1600" b="0" i="0" baseline="0" dirty="0" smtClean="0">
                          <a:latin typeface="Arial" pitchFamily="34" charset="0"/>
                          <a:cs typeface="Arial" pitchFamily="34" charset="0"/>
                        </a:rPr>
                        <a:t> 9 yrs</a:t>
                      </a:r>
                      <a:endParaRPr lang="en-US" sz="1600" b="0" i="0" dirty="0">
                        <a:latin typeface="Arial" pitchFamily="34" charset="0"/>
                        <a:cs typeface="Arial" pitchFamily="34" charset="0"/>
                      </a:endParaRPr>
                    </a:p>
                  </a:txBody>
                  <a:tcPr/>
                </a:tc>
                <a:tc>
                  <a:txBody>
                    <a:bodyPr/>
                    <a:lstStyle/>
                    <a:p>
                      <a:r>
                        <a:rPr lang="en-US" sz="1600" b="0" i="0" dirty="0" smtClean="0">
                          <a:latin typeface="Arial" pitchFamily="34" charset="0"/>
                          <a:cs typeface="Arial" pitchFamily="34" charset="0"/>
                        </a:rPr>
                        <a:t>Pooled RR 0.70 (95%</a:t>
                      </a:r>
                      <a:r>
                        <a:rPr lang="en-US" sz="1600" b="0" i="0" baseline="0" dirty="0" smtClean="0">
                          <a:latin typeface="Arial" pitchFamily="34" charset="0"/>
                          <a:cs typeface="Arial" pitchFamily="34" charset="0"/>
                        </a:rPr>
                        <a:t> CI</a:t>
                      </a:r>
                      <a:r>
                        <a:rPr lang="en-US" sz="1600" b="0" i="0" dirty="0" smtClean="0">
                          <a:latin typeface="Arial" pitchFamily="34" charset="0"/>
                          <a:cs typeface="Arial" pitchFamily="34" charset="0"/>
                        </a:rPr>
                        <a:t> 0.57–0.86) </a:t>
                      </a:r>
                    </a:p>
                    <a:p>
                      <a:r>
                        <a:rPr lang="en-US" sz="1600" b="0" i="0" baseline="0" dirty="0" smtClean="0">
                          <a:latin typeface="Arial" pitchFamily="34" charset="0"/>
                          <a:cs typeface="Arial" pitchFamily="34" charset="0"/>
                        </a:rPr>
                        <a:t> R</a:t>
                      </a:r>
                      <a:r>
                        <a:rPr lang="en-US" sz="1600" b="0" i="0" dirty="0" smtClean="0">
                          <a:latin typeface="Arial" pitchFamily="34" charset="0"/>
                          <a:cs typeface="Arial" pitchFamily="34" charset="0"/>
                        </a:rPr>
                        <a:t>isk </a:t>
                      </a:r>
                      <a:r>
                        <a:rPr lang="en-US" sz="1600" b="0" i="0" dirty="0" smtClean="0">
                          <a:latin typeface="Arial"/>
                          <a:cs typeface="Arial"/>
                        </a:rPr>
                        <a:t>↓ </a:t>
                      </a:r>
                      <a:r>
                        <a:rPr lang="en-US" sz="1600" b="0" i="0" dirty="0" smtClean="0">
                          <a:latin typeface="Arial" pitchFamily="34" charset="0"/>
                          <a:cs typeface="Arial" pitchFamily="34" charset="0"/>
                        </a:rPr>
                        <a:t>by 12% per 10 </a:t>
                      </a:r>
                      <a:r>
                        <a:rPr lang="en-US" sz="1600" b="0" i="0" dirty="0" err="1" smtClean="0">
                          <a:latin typeface="Arial" pitchFamily="34" charset="0"/>
                          <a:cs typeface="Arial" pitchFamily="34" charset="0"/>
                        </a:rPr>
                        <a:t>ng</a:t>
                      </a:r>
                      <a:r>
                        <a:rPr lang="en-US" sz="1600" b="0" i="0" dirty="0" smtClean="0">
                          <a:latin typeface="Arial" pitchFamily="34" charset="0"/>
                          <a:cs typeface="Arial" pitchFamily="34" charset="0"/>
                        </a:rPr>
                        <a:t>/</a:t>
                      </a:r>
                      <a:r>
                        <a:rPr lang="en-US" sz="1600" b="0" i="0" dirty="0" err="1" smtClean="0">
                          <a:latin typeface="Arial" pitchFamily="34" charset="0"/>
                          <a:cs typeface="Arial" pitchFamily="34" charset="0"/>
                        </a:rPr>
                        <a:t>mL</a:t>
                      </a:r>
                      <a:r>
                        <a:rPr lang="en-US" sz="1600" b="0" i="0" dirty="0" smtClean="0">
                          <a:latin typeface="Arial" pitchFamily="34" charset="0"/>
                          <a:cs typeface="Arial" pitchFamily="34" charset="0"/>
                        </a:rPr>
                        <a:t> increment of 25(OH)D </a:t>
                      </a:r>
                      <a:endParaRPr lang="en-US" sz="1600" b="0" i="0" dirty="0">
                        <a:latin typeface="Arial" pitchFamily="34" charset="0"/>
                        <a:cs typeface="Arial" pitchFamily="34" charset="0"/>
                      </a:endParaRPr>
                    </a:p>
                  </a:txBody>
                  <a:tcPr/>
                </a:tc>
              </a:tr>
            </a:tbl>
          </a:graphicData>
        </a:graphic>
      </p:graphicFrame>
      <p:sp>
        <p:nvSpPr>
          <p:cNvPr id="5" name="Title 4"/>
          <p:cNvSpPr txBox="1">
            <a:spLocks/>
          </p:cNvSpPr>
          <p:nvPr/>
        </p:nvSpPr>
        <p:spPr>
          <a:xfrm>
            <a:off x="609600" y="-762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mj-lt"/>
                <a:ea typeface="+mj-ea"/>
                <a:cs typeface="+mj-cs"/>
              </a:rPr>
              <a:t>Evidence from RCTs</a:t>
            </a:r>
            <a:endParaRPr kumimoji="0" lang="en-US" sz="4400" b="1" i="0" u="none" strike="noStrike" kern="1200" cap="none" spc="0" normalizeH="0" baseline="0" noProof="0" dirty="0">
              <a:ln>
                <a:noFill/>
              </a:ln>
              <a:solidFill>
                <a:srgbClr val="FFFF00"/>
              </a:solidFill>
              <a:effectLst/>
              <a:uLnTx/>
              <a:uFillTx/>
              <a:latin typeface="+mj-lt"/>
              <a:ea typeface="+mj-ea"/>
              <a:cs typeface="+mj-cs"/>
            </a:endParaRPr>
          </a:p>
        </p:txBody>
      </p:sp>
      <p:graphicFrame>
        <p:nvGraphicFramePr>
          <p:cNvPr id="7" name="Content Placeholder 3"/>
          <p:cNvGraphicFramePr>
            <a:graphicFrameLocks/>
          </p:cNvGraphicFramePr>
          <p:nvPr/>
        </p:nvGraphicFramePr>
        <p:xfrm>
          <a:off x="304796" y="838200"/>
          <a:ext cx="8610604" cy="5643880"/>
        </p:xfrm>
        <a:graphic>
          <a:graphicData uri="http://schemas.openxmlformats.org/drawingml/2006/table">
            <a:tbl>
              <a:tblPr firstRow="1" bandRow="1">
                <a:tableStyleId>{F5AB1C69-6EDB-4FF4-983F-18BD219EF322}</a:tableStyleId>
              </a:tblPr>
              <a:tblGrid>
                <a:gridCol w="1447800"/>
                <a:gridCol w="3505200"/>
                <a:gridCol w="3657604"/>
              </a:tblGrid>
              <a:tr h="370840">
                <a:tc>
                  <a:txBody>
                    <a:bodyPr/>
                    <a:lstStyle/>
                    <a:p>
                      <a:pPr algn="ctr"/>
                      <a:r>
                        <a:rPr lang="en-US" sz="1800" dirty="0" smtClean="0">
                          <a:latin typeface="Arial" pitchFamily="34" charset="0"/>
                          <a:cs typeface="Arial" pitchFamily="34" charset="0"/>
                        </a:rPr>
                        <a:t>Study, year </a:t>
                      </a:r>
                      <a:endParaRPr lang="en-US" sz="1800" b="1" i="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Type of intervention </a:t>
                      </a:r>
                      <a:endParaRPr lang="en-US" sz="1800" b="1" i="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Results </a:t>
                      </a:r>
                      <a:endParaRPr lang="en-US" sz="1800" b="1" i="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Pfeifer et al, </a:t>
                      </a:r>
                    </a:p>
                    <a:p>
                      <a:r>
                        <a:rPr lang="en-US" sz="1600" dirty="0" smtClean="0">
                          <a:latin typeface="Arial" pitchFamily="34" charset="0"/>
                          <a:cs typeface="Arial" pitchFamily="34" charset="0"/>
                        </a:rPr>
                        <a:t>2001</a:t>
                      </a:r>
                      <a:endParaRPr lang="en-US" sz="1600" b="0" i="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1200 mg</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Ca or 1200 mg Ca + 800 IU  </a:t>
                      </a:r>
                      <a:r>
                        <a:rPr lang="en-US" sz="1600" dirty="0" err="1" smtClean="0">
                          <a:latin typeface="Arial" pitchFamily="34" charset="0"/>
                          <a:cs typeface="Arial" pitchFamily="34" charset="0"/>
                        </a:rPr>
                        <a:t>vit</a:t>
                      </a:r>
                      <a:r>
                        <a:rPr lang="en-US" sz="1600" dirty="0" smtClean="0">
                          <a:latin typeface="Arial" pitchFamily="34" charset="0"/>
                          <a:cs typeface="Arial" pitchFamily="34" charset="0"/>
                        </a:rPr>
                        <a:t> D daily in 143 women &gt;70 yrs</a:t>
                      </a:r>
                      <a:endParaRPr lang="en-US" sz="1600" b="0" i="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~7mmHg</a:t>
                      </a:r>
                      <a:r>
                        <a:rPr lang="en-US" sz="1600" baseline="0" dirty="0" smtClean="0">
                          <a:latin typeface="Arial" pitchFamily="34" charset="0"/>
                          <a:cs typeface="Arial" pitchFamily="34" charset="0"/>
                        </a:rPr>
                        <a:t> </a:t>
                      </a:r>
                      <a:r>
                        <a:rPr lang="en-US" sz="1600" baseline="0" dirty="0" smtClean="0">
                          <a:latin typeface="Arial"/>
                          <a:cs typeface="Arial"/>
                        </a:rPr>
                        <a:t>↓ </a:t>
                      </a:r>
                      <a:r>
                        <a:rPr lang="en-US" sz="1600" baseline="0" dirty="0" smtClean="0">
                          <a:latin typeface="Arial" pitchFamily="34" charset="0"/>
                          <a:cs typeface="Arial" pitchFamily="34" charset="0"/>
                        </a:rPr>
                        <a:t>in SBP in Ca + </a:t>
                      </a:r>
                      <a:r>
                        <a:rPr lang="en-US" sz="1600" baseline="0" dirty="0" err="1" smtClean="0">
                          <a:latin typeface="Arial" pitchFamily="34" charset="0"/>
                          <a:cs typeface="Arial" pitchFamily="34" charset="0"/>
                        </a:rPr>
                        <a:t>Vit</a:t>
                      </a:r>
                      <a:r>
                        <a:rPr lang="en-US" sz="1600" baseline="0" dirty="0" smtClean="0">
                          <a:latin typeface="Arial" pitchFamily="34" charset="0"/>
                          <a:cs typeface="Arial" pitchFamily="34" charset="0"/>
                        </a:rPr>
                        <a:t> D group, no difference in DBP</a:t>
                      </a:r>
                      <a:endParaRPr lang="en-US" sz="1600" b="0" i="0" dirty="0">
                        <a:latin typeface="Arial" pitchFamily="34" charset="0"/>
                        <a:cs typeface="Arial" pitchFamily="34" charset="0"/>
                      </a:endParaRPr>
                    </a:p>
                  </a:txBody>
                  <a:tcPr/>
                </a:tc>
              </a:tr>
              <a:tr h="370840">
                <a:tc>
                  <a:txBody>
                    <a:bodyPr/>
                    <a:lstStyle/>
                    <a:p>
                      <a:r>
                        <a:rPr lang="en-US" sz="1600" dirty="0" err="1" smtClean="0">
                          <a:latin typeface="Arial" pitchFamily="34" charset="0"/>
                          <a:cs typeface="Arial" pitchFamily="34" charset="0"/>
                        </a:rPr>
                        <a:t>Sugden</a:t>
                      </a:r>
                      <a:r>
                        <a:rPr lang="en-US" sz="1600" dirty="0" smtClean="0">
                          <a:latin typeface="Arial" pitchFamily="34" charset="0"/>
                          <a:cs typeface="Arial" pitchFamily="34" charset="0"/>
                        </a:rPr>
                        <a:t> et al,</a:t>
                      </a:r>
                      <a:r>
                        <a:rPr lang="en-US" sz="1600" baseline="0" dirty="0" smtClean="0">
                          <a:latin typeface="Arial" pitchFamily="34" charset="0"/>
                          <a:cs typeface="Arial" pitchFamily="34" charset="0"/>
                        </a:rPr>
                        <a:t> </a:t>
                      </a:r>
                    </a:p>
                    <a:p>
                      <a:r>
                        <a:rPr lang="en-US" sz="1600" baseline="0" dirty="0" smtClean="0">
                          <a:latin typeface="Arial" pitchFamily="34" charset="0"/>
                          <a:cs typeface="Arial" pitchFamily="34" charset="0"/>
                        </a:rPr>
                        <a:t>2008</a:t>
                      </a:r>
                      <a:endParaRPr lang="en-US" sz="1600" b="0" i="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Single dose of 1,00,000 IU</a:t>
                      </a:r>
                      <a:r>
                        <a:rPr lang="en-US" sz="1600" baseline="0" dirty="0" smtClean="0">
                          <a:latin typeface="Arial" pitchFamily="34" charset="0"/>
                          <a:cs typeface="Arial" pitchFamily="34" charset="0"/>
                        </a:rPr>
                        <a:t> D2 </a:t>
                      </a:r>
                      <a:r>
                        <a:rPr lang="en-US" sz="1600" baseline="0" dirty="0" err="1" smtClean="0">
                          <a:latin typeface="Arial" pitchFamily="34" charset="0"/>
                          <a:cs typeface="Arial" pitchFamily="34" charset="0"/>
                        </a:rPr>
                        <a:t>vs</a:t>
                      </a:r>
                      <a:r>
                        <a:rPr lang="en-US" sz="1600" baseline="0" dirty="0" smtClean="0">
                          <a:latin typeface="Arial" pitchFamily="34" charset="0"/>
                          <a:cs typeface="Arial" pitchFamily="34" charset="0"/>
                        </a:rPr>
                        <a:t> placebo to </a:t>
                      </a:r>
                      <a:r>
                        <a:rPr lang="en-US" sz="1600" dirty="0" smtClean="0">
                          <a:latin typeface="Arial" pitchFamily="34" charset="0"/>
                          <a:cs typeface="Arial" pitchFamily="34" charset="0"/>
                        </a:rPr>
                        <a:t>34 </a:t>
                      </a:r>
                      <a:r>
                        <a:rPr lang="en-US" sz="1600" baseline="0" dirty="0" smtClean="0">
                          <a:latin typeface="Arial" pitchFamily="34" charset="0"/>
                          <a:cs typeface="Arial" pitchFamily="34" charset="0"/>
                        </a:rPr>
                        <a:t>type 2 diabetics with VDD (&lt;50nmol/L)</a:t>
                      </a:r>
                      <a:endParaRPr lang="en-US" sz="1600" b="0" i="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~14mmHg </a:t>
                      </a:r>
                      <a:r>
                        <a:rPr lang="en-US" sz="1600" baseline="0" dirty="0" smtClean="0">
                          <a:latin typeface="Arial"/>
                          <a:cs typeface="Arial"/>
                        </a:rPr>
                        <a:t>↓</a:t>
                      </a:r>
                      <a:r>
                        <a:rPr lang="en-US" sz="1600" dirty="0" smtClean="0">
                          <a:latin typeface="Arial" pitchFamily="34" charset="0"/>
                          <a:cs typeface="Arial" pitchFamily="34" charset="0"/>
                        </a:rPr>
                        <a:t> </a:t>
                      </a:r>
                      <a:r>
                        <a:rPr lang="en-US" sz="1600" baseline="0" dirty="0" smtClean="0">
                          <a:latin typeface="Arial" pitchFamily="34" charset="0"/>
                          <a:cs typeface="Arial" pitchFamily="34" charset="0"/>
                        </a:rPr>
                        <a:t>in SBP</a:t>
                      </a:r>
                      <a:endParaRPr lang="en-US" sz="1600" b="0" i="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Margolis et al, 2008</a:t>
                      </a:r>
                      <a:endParaRPr lang="en-US" sz="1600" b="0" i="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400 IU </a:t>
                      </a:r>
                      <a:r>
                        <a:rPr lang="en-US" sz="1600" dirty="0" err="1" smtClean="0">
                          <a:latin typeface="Arial" pitchFamily="34" charset="0"/>
                          <a:cs typeface="Arial" pitchFamily="34" charset="0"/>
                        </a:rPr>
                        <a:t>vit</a:t>
                      </a:r>
                      <a:r>
                        <a:rPr lang="en-US" sz="1600" baseline="0" dirty="0" smtClean="0">
                          <a:latin typeface="Arial" pitchFamily="34" charset="0"/>
                          <a:cs typeface="Arial" pitchFamily="34" charset="0"/>
                        </a:rPr>
                        <a:t> D + 1000 mg Ca </a:t>
                      </a:r>
                      <a:r>
                        <a:rPr lang="en-US" sz="1600" baseline="0" dirty="0" err="1" smtClean="0">
                          <a:latin typeface="Arial" pitchFamily="34" charset="0"/>
                          <a:cs typeface="Arial" pitchFamily="34" charset="0"/>
                        </a:rPr>
                        <a:t>vs</a:t>
                      </a:r>
                      <a:r>
                        <a:rPr lang="en-US" sz="1600" baseline="0" dirty="0" smtClean="0">
                          <a:latin typeface="Arial" pitchFamily="34" charset="0"/>
                          <a:cs typeface="Arial" pitchFamily="34" charset="0"/>
                        </a:rPr>
                        <a:t> placebo in 36</a:t>
                      </a:r>
                      <a:r>
                        <a:rPr lang="en-US" sz="1600" dirty="0" smtClean="0">
                          <a:latin typeface="Arial" pitchFamily="34" charset="0"/>
                          <a:cs typeface="Arial" pitchFamily="34" charset="0"/>
                        </a:rPr>
                        <a:t>,282 postmenopausal women (WHI </a:t>
                      </a:r>
                      <a:r>
                        <a:rPr lang="en-US" sz="1600" dirty="0" err="1" smtClean="0">
                          <a:latin typeface="Arial" pitchFamily="34" charset="0"/>
                          <a:cs typeface="Arial" pitchFamily="34" charset="0"/>
                        </a:rPr>
                        <a:t>CaD</a:t>
                      </a:r>
                      <a:r>
                        <a:rPr lang="en-US" sz="1600" dirty="0" smtClean="0">
                          <a:latin typeface="Arial" pitchFamily="34" charset="0"/>
                          <a:cs typeface="Arial" pitchFamily="34" charset="0"/>
                        </a:rPr>
                        <a:t> trial)</a:t>
                      </a:r>
                      <a:endParaRPr lang="en-US" sz="1600" b="0" i="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No difference in change in SBP, DBP or frequency of incident HTN</a:t>
                      </a:r>
                      <a:endParaRPr lang="en-US" sz="1600" b="0" i="0" dirty="0">
                        <a:latin typeface="Arial" pitchFamily="34" charset="0"/>
                        <a:cs typeface="Arial" pitchFamily="34" charset="0"/>
                      </a:endParaRPr>
                    </a:p>
                  </a:txBody>
                  <a:tcPr/>
                </a:tc>
              </a:tr>
              <a:tr h="370840">
                <a:tc>
                  <a:txBody>
                    <a:bodyPr/>
                    <a:lstStyle/>
                    <a:p>
                      <a:r>
                        <a:rPr lang="en-US" sz="1600" dirty="0" err="1" smtClean="0">
                          <a:latin typeface="Arial" pitchFamily="34" charset="0"/>
                          <a:cs typeface="Arial" pitchFamily="34" charset="0"/>
                        </a:rPr>
                        <a:t>Jorde</a:t>
                      </a:r>
                      <a:r>
                        <a:rPr lang="en-US" sz="1600" dirty="0" smtClean="0">
                          <a:latin typeface="Arial" pitchFamily="34" charset="0"/>
                          <a:cs typeface="Arial" pitchFamily="34" charset="0"/>
                        </a:rPr>
                        <a:t> et al, </a:t>
                      </a:r>
                    </a:p>
                    <a:p>
                      <a:r>
                        <a:rPr lang="en-US" sz="1600" dirty="0" smtClean="0">
                          <a:latin typeface="Arial" pitchFamily="34" charset="0"/>
                          <a:cs typeface="Arial" pitchFamily="34" charset="0"/>
                        </a:rPr>
                        <a:t>2010</a:t>
                      </a:r>
                      <a:endParaRPr lang="en-US" sz="1600" b="0" i="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Weekly 30,000 or</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40,000 IU</a:t>
                      </a:r>
                      <a:r>
                        <a:rPr lang="en-US" sz="1600" baseline="0" dirty="0" smtClean="0">
                          <a:latin typeface="Arial" pitchFamily="34" charset="0"/>
                          <a:cs typeface="Arial" pitchFamily="34" charset="0"/>
                        </a:rPr>
                        <a:t> D3 </a:t>
                      </a:r>
                      <a:r>
                        <a:rPr lang="en-US" sz="1600" baseline="0" dirty="0" err="1" smtClean="0">
                          <a:latin typeface="Arial" pitchFamily="34" charset="0"/>
                          <a:cs typeface="Arial" pitchFamily="34" charset="0"/>
                        </a:rPr>
                        <a:t>vs</a:t>
                      </a:r>
                      <a:r>
                        <a:rPr lang="en-US" sz="1600" baseline="0" dirty="0" smtClean="0">
                          <a:latin typeface="Arial" pitchFamily="34" charset="0"/>
                          <a:cs typeface="Arial" pitchFamily="34" charset="0"/>
                        </a:rPr>
                        <a:t> placebo for 1 yr in 438  obese/overweight </a:t>
                      </a:r>
                      <a:endParaRPr lang="en-US" sz="1600" b="0" i="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No effect on SBP or DBP</a:t>
                      </a:r>
                      <a:endParaRPr lang="en-US" sz="1600" b="0" i="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Larsen et al, </a:t>
                      </a:r>
                    </a:p>
                    <a:p>
                      <a:r>
                        <a:rPr lang="en-US" sz="1600" dirty="0" smtClean="0">
                          <a:latin typeface="Arial" pitchFamily="34" charset="0"/>
                          <a:cs typeface="Arial" pitchFamily="34" charset="0"/>
                        </a:rPr>
                        <a:t>2012</a:t>
                      </a:r>
                      <a:endParaRPr lang="en-US" sz="1600" b="0" i="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3,000 IU D3 daily </a:t>
                      </a:r>
                      <a:r>
                        <a:rPr lang="en-US" sz="1600" dirty="0" err="1" smtClean="0">
                          <a:latin typeface="Arial" pitchFamily="34" charset="0"/>
                          <a:cs typeface="Arial" pitchFamily="34" charset="0"/>
                        </a:rPr>
                        <a:t>vs</a:t>
                      </a:r>
                      <a:r>
                        <a:rPr lang="en-US" sz="1600" dirty="0" smtClean="0">
                          <a:latin typeface="Arial" pitchFamily="34" charset="0"/>
                          <a:cs typeface="Arial" pitchFamily="34" charset="0"/>
                        </a:rPr>
                        <a:t> placebo in 130 hypertensive</a:t>
                      </a:r>
                      <a:r>
                        <a:rPr lang="en-US" sz="1600" baseline="0" dirty="0" smtClean="0">
                          <a:latin typeface="Arial" pitchFamily="34" charset="0"/>
                          <a:cs typeface="Arial" pitchFamily="34" charset="0"/>
                        </a:rPr>
                        <a:t> subjects</a:t>
                      </a:r>
                      <a:endParaRPr lang="en-US" sz="1600" b="0" i="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Non-significant </a:t>
                      </a:r>
                      <a:r>
                        <a:rPr lang="en-US" sz="1600" baseline="0" dirty="0" smtClean="0">
                          <a:latin typeface="Arial"/>
                          <a:cs typeface="Arial"/>
                        </a:rPr>
                        <a:t>↓ </a:t>
                      </a:r>
                      <a:r>
                        <a:rPr lang="en-US" sz="1600" dirty="0" smtClean="0">
                          <a:latin typeface="Arial" pitchFamily="34" charset="0"/>
                          <a:cs typeface="Arial" pitchFamily="34" charset="0"/>
                        </a:rPr>
                        <a:t>in BP</a:t>
                      </a:r>
                      <a:r>
                        <a:rPr lang="en-US" sz="1600" baseline="0" dirty="0" smtClean="0">
                          <a:latin typeface="Arial" pitchFamily="34" charset="0"/>
                          <a:cs typeface="Arial" pitchFamily="34" charset="0"/>
                        </a:rPr>
                        <a:t> overall but significant </a:t>
                      </a:r>
                      <a:r>
                        <a:rPr lang="en-US" sz="1600" baseline="0" dirty="0" smtClean="0">
                          <a:latin typeface="Arial"/>
                          <a:cs typeface="Arial"/>
                        </a:rPr>
                        <a:t>↓ </a:t>
                      </a:r>
                      <a:r>
                        <a:rPr lang="en-US" sz="1600" baseline="0" dirty="0" smtClean="0">
                          <a:latin typeface="Arial" pitchFamily="34" charset="0"/>
                          <a:cs typeface="Arial" pitchFamily="34" charset="0"/>
                        </a:rPr>
                        <a:t>in SBP &amp; DBP (4 &amp; 3 mmHg respectively) in VDD</a:t>
                      </a:r>
                      <a:endParaRPr lang="en-US" sz="1600" b="0" i="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Wood</a:t>
                      </a:r>
                      <a:r>
                        <a:rPr lang="en-US" sz="1600" baseline="0" dirty="0" smtClean="0">
                          <a:latin typeface="Arial" pitchFamily="34" charset="0"/>
                          <a:cs typeface="Arial" pitchFamily="34" charset="0"/>
                        </a:rPr>
                        <a:t> et al, </a:t>
                      </a:r>
                    </a:p>
                    <a:p>
                      <a:r>
                        <a:rPr lang="en-US" sz="1600" baseline="0" dirty="0" smtClean="0">
                          <a:latin typeface="Arial" pitchFamily="34" charset="0"/>
                          <a:cs typeface="Arial" pitchFamily="34" charset="0"/>
                        </a:rPr>
                        <a:t>2012</a:t>
                      </a:r>
                      <a:endParaRPr lang="en-US" sz="1600" b="0" i="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400 or1000 IU D3 daily </a:t>
                      </a:r>
                      <a:r>
                        <a:rPr lang="en-US" sz="1600" dirty="0" err="1" smtClean="0">
                          <a:latin typeface="Arial" pitchFamily="34" charset="0"/>
                          <a:cs typeface="Arial" pitchFamily="34" charset="0"/>
                        </a:rPr>
                        <a:t>vs</a:t>
                      </a:r>
                      <a:r>
                        <a:rPr lang="en-US" sz="1600" dirty="0" smtClean="0">
                          <a:latin typeface="Arial" pitchFamily="34" charset="0"/>
                          <a:cs typeface="Arial" pitchFamily="34" charset="0"/>
                        </a:rPr>
                        <a:t> placebo for 1 yr in 305 healthy PMW aged 60-70 yrs </a:t>
                      </a:r>
                      <a:endParaRPr lang="en-US" sz="1600" b="0" i="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No effect on any CVD risk</a:t>
                      </a:r>
                      <a:r>
                        <a:rPr lang="en-US" sz="1600" baseline="0" dirty="0" smtClean="0">
                          <a:latin typeface="Arial" pitchFamily="34" charset="0"/>
                          <a:cs typeface="Arial" pitchFamily="34" charset="0"/>
                        </a:rPr>
                        <a:t> markers like BP, lipids or endothelial function</a:t>
                      </a:r>
                      <a:endParaRPr lang="en-US" sz="1600" b="0" i="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Forman et al, </a:t>
                      </a:r>
                    </a:p>
                    <a:p>
                      <a:r>
                        <a:rPr lang="en-US" sz="1600" dirty="0" smtClean="0">
                          <a:latin typeface="Arial" pitchFamily="34" charset="0"/>
                          <a:cs typeface="Arial" pitchFamily="34" charset="0"/>
                        </a:rPr>
                        <a:t>2013</a:t>
                      </a:r>
                      <a:endParaRPr lang="en-US" sz="1600" b="0" i="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1000, 2000</a:t>
                      </a:r>
                      <a:r>
                        <a:rPr lang="en-US" sz="1600" baseline="0" dirty="0" smtClean="0">
                          <a:latin typeface="Arial" pitchFamily="34" charset="0"/>
                          <a:cs typeface="Arial" pitchFamily="34" charset="0"/>
                        </a:rPr>
                        <a:t> or 3000 IU daily </a:t>
                      </a:r>
                      <a:r>
                        <a:rPr lang="en-US" sz="1600" baseline="0" dirty="0" err="1" smtClean="0">
                          <a:latin typeface="Arial" pitchFamily="34" charset="0"/>
                          <a:cs typeface="Arial" pitchFamily="34" charset="0"/>
                        </a:rPr>
                        <a:t>Vit</a:t>
                      </a:r>
                      <a:r>
                        <a:rPr lang="en-US" sz="1600" baseline="0" dirty="0" smtClean="0">
                          <a:latin typeface="Arial" pitchFamily="34" charset="0"/>
                          <a:cs typeface="Arial" pitchFamily="34" charset="0"/>
                        </a:rPr>
                        <a:t> D </a:t>
                      </a:r>
                      <a:r>
                        <a:rPr lang="en-US" sz="1600" baseline="0" dirty="0" err="1" smtClean="0">
                          <a:latin typeface="Arial" pitchFamily="34" charset="0"/>
                          <a:cs typeface="Arial" pitchFamily="34" charset="0"/>
                        </a:rPr>
                        <a:t>vs</a:t>
                      </a:r>
                      <a:r>
                        <a:rPr lang="en-US" sz="1600" baseline="0" dirty="0" smtClean="0">
                          <a:latin typeface="Arial" pitchFamily="34" charset="0"/>
                          <a:cs typeface="Arial" pitchFamily="34" charset="0"/>
                        </a:rPr>
                        <a:t> placebo for 3 months in 283 subjects</a:t>
                      </a:r>
                      <a:endParaRPr lang="en-US" sz="1600" b="0" i="0" dirty="0">
                        <a:latin typeface="Arial" pitchFamily="34" charset="0"/>
                        <a:cs typeface="Arial" pitchFamily="34" charset="0"/>
                      </a:endParaRPr>
                    </a:p>
                  </a:txBody>
                  <a:tcPr/>
                </a:tc>
                <a:tc>
                  <a:txBody>
                    <a:bodyPr/>
                    <a:lstStyle/>
                    <a:p>
                      <a:r>
                        <a:rPr lang="en-US" sz="1600" baseline="0" dirty="0" smtClean="0">
                          <a:latin typeface="Arial"/>
                          <a:cs typeface="Arial"/>
                        </a:rPr>
                        <a:t>↓ </a:t>
                      </a:r>
                      <a:r>
                        <a:rPr lang="en-US" sz="1600" dirty="0" smtClean="0">
                          <a:latin typeface="Arial" pitchFamily="34" charset="0"/>
                          <a:cs typeface="Arial" pitchFamily="34" charset="0"/>
                        </a:rPr>
                        <a:t>of 0.2 mmHg of SBP for each </a:t>
                      </a:r>
                      <a:r>
                        <a:rPr lang="en-US" sz="1600" dirty="0" smtClean="0">
                          <a:latin typeface="Arial"/>
                          <a:cs typeface="Arial"/>
                        </a:rPr>
                        <a:t>↑ </a:t>
                      </a:r>
                      <a:r>
                        <a:rPr lang="en-US" sz="1600" dirty="0" smtClean="0">
                          <a:latin typeface="Arial" pitchFamily="34" charset="0"/>
                          <a:cs typeface="Arial" pitchFamily="34" charset="0"/>
                        </a:rPr>
                        <a:t>of 1 </a:t>
                      </a:r>
                      <a:r>
                        <a:rPr lang="en-US" sz="1600" dirty="0" err="1" smtClean="0">
                          <a:latin typeface="Arial" pitchFamily="34" charset="0"/>
                          <a:cs typeface="Arial" pitchFamily="34" charset="0"/>
                        </a:rPr>
                        <a:t>ng</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mL</a:t>
                      </a:r>
                      <a:r>
                        <a:rPr lang="en-US" sz="1600" dirty="0" smtClean="0">
                          <a:latin typeface="Arial" pitchFamily="34" charset="0"/>
                          <a:cs typeface="Arial" pitchFamily="34" charset="0"/>
                        </a:rPr>
                        <a:t> of </a:t>
                      </a:r>
                      <a:r>
                        <a:rPr lang="en-US" sz="1600" dirty="0" err="1" smtClean="0">
                          <a:latin typeface="Arial" pitchFamily="34" charset="0"/>
                          <a:cs typeface="Arial" pitchFamily="34" charset="0"/>
                        </a:rPr>
                        <a:t>vit</a:t>
                      </a:r>
                      <a:r>
                        <a:rPr lang="en-US" sz="1600" dirty="0" smtClean="0">
                          <a:latin typeface="Arial" pitchFamily="34" charset="0"/>
                          <a:cs typeface="Arial" pitchFamily="34" charset="0"/>
                        </a:rPr>
                        <a:t> D </a:t>
                      </a:r>
                      <a:endParaRPr lang="en-US" sz="1600" b="0" i="0" dirty="0">
                        <a:latin typeface="Arial" pitchFamily="34" charset="0"/>
                        <a:cs typeface="Arial" pitchFamily="34" charset="0"/>
                      </a:endParaRPr>
                    </a:p>
                  </a:txBody>
                  <a:tcPr/>
                </a:tc>
              </a:tr>
            </a:tbl>
          </a:graphicData>
        </a:graphic>
      </p:graphicFrame>
      <p:sp>
        <p:nvSpPr>
          <p:cNvPr id="8" name="Title 1"/>
          <p:cNvSpPr txBox="1">
            <a:spLocks/>
          </p:cNvSpPr>
          <p:nvPr/>
        </p:nvSpPr>
        <p:spPr>
          <a:xfrm>
            <a:off x="533400" y="-76200"/>
            <a:ext cx="8153400" cy="990600"/>
          </a:xfrm>
          <a:prstGeom prst="rect">
            <a:avLst/>
          </a:prstGeom>
        </p:spPr>
        <p:txBody>
          <a:bodyPr vert="horz"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mj-lt"/>
                <a:ea typeface="+mj-ea"/>
                <a:cs typeface="+mj-cs"/>
              </a:rPr>
              <a:t>Evidence from meta-analysis of RCTs</a:t>
            </a:r>
            <a:endParaRPr kumimoji="0" lang="en-US" sz="4400" b="1" i="0" u="none" strike="noStrike" kern="1200" cap="none" spc="0" normalizeH="0" baseline="0" noProof="0" dirty="0">
              <a:ln>
                <a:noFill/>
              </a:ln>
              <a:solidFill>
                <a:srgbClr val="FFFF00"/>
              </a:solidFill>
              <a:effectLst/>
              <a:uLnTx/>
              <a:uFillTx/>
              <a:latin typeface="+mj-lt"/>
              <a:ea typeface="+mj-ea"/>
              <a:cs typeface="+mj-cs"/>
            </a:endParaRPr>
          </a:p>
        </p:txBody>
      </p:sp>
      <p:graphicFrame>
        <p:nvGraphicFramePr>
          <p:cNvPr id="9" name="Content Placeholder 3"/>
          <p:cNvGraphicFramePr>
            <a:graphicFrameLocks/>
          </p:cNvGraphicFramePr>
          <p:nvPr/>
        </p:nvGraphicFramePr>
        <p:xfrm>
          <a:off x="533400" y="990600"/>
          <a:ext cx="8153400" cy="5410200"/>
        </p:xfrm>
        <a:graphic>
          <a:graphicData uri="http://schemas.openxmlformats.org/drawingml/2006/table">
            <a:tbl>
              <a:tblPr firstRow="1" bandRow="1">
                <a:tableStyleId>{00A15C55-8517-42AA-B614-E9B94910E393}</a:tableStyleId>
              </a:tblPr>
              <a:tblGrid>
                <a:gridCol w="1444625"/>
                <a:gridCol w="2209800"/>
                <a:gridCol w="4498975"/>
              </a:tblGrid>
              <a:tr h="370840">
                <a:tc>
                  <a:txBody>
                    <a:bodyPr/>
                    <a:lstStyle/>
                    <a:p>
                      <a:pPr algn="ctr"/>
                      <a:r>
                        <a:rPr lang="en-US" sz="1800" dirty="0" smtClean="0">
                          <a:latin typeface="Arial" pitchFamily="34" charset="0"/>
                          <a:cs typeface="Arial" pitchFamily="34" charset="0"/>
                        </a:rPr>
                        <a:t>Study, year</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Studies analyzed</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Results </a:t>
                      </a:r>
                      <a:endParaRPr lang="en-US" sz="180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Witham et al, 2009</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11 RCTs of supplemental or activated </a:t>
                      </a:r>
                      <a:r>
                        <a:rPr lang="en-US" sz="1600" dirty="0" err="1" smtClean="0">
                          <a:latin typeface="Arial" pitchFamily="34" charset="0"/>
                          <a:cs typeface="Arial" pitchFamily="34" charset="0"/>
                        </a:rPr>
                        <a:t>vit</a:t>
                      </a:r>
                      <a:r>
                        <a:rPr lang="en-US" sz="1600" dirty="0" smtClean="0">
                          <a:latin typeface="Arial" pitchFamily="34" charset="0"/>
                          <a:cs typeface="Arial" pitchFamily="34" charset="0"/>
                        </a:rPr>
                        <a:t> D or</a:t>
                      </a:r>
                      <a:r>
                        <a:rPr lang="en-US" sz="1600" baseline="0" dirty="0" smtClean="0">
                          <a:latin typeface="Arial" pitchFamily="34" charset="0"/>
                          <a:cs typeface="Arial" pitchFamily="34" charset="0"/>
                        </a:rPr>
                        <a:t> UVB radiation for effect on HTN</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Non-significant reduction of −3.5 mm Hg (95% CI: −8.0 – 0.7 mmHg) in SBP</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with significant reduction in DBP of −3.1 mm Hg (95% CI: −5.5 – −0.6)</a:t>
                      </a:r>
                      <a:r>
                        <a:rPr lang="en-US" sz="1600" baseline="0" dirty="0" smtClean="0">
                          <a:latin typeface="Arial" pitchFamily="34" charset="0"/>
                          <a:cs typeface="Arial" pitchFamily="34" charset="0"/>
                        </a:rPr>
                        <a:t> in uncontrolled hypertensive but n</a:t>
                      </a:r>
                      <a:r>
                        <a:rPr lang="en-US" sz="1600" dirty="0" smtClean="0">
                          <a:latin typeface="Arial" pitchFamily="34" charset="0"/>
                          <a:cs typeface="Arial" pitchFamily="34" charset="0"/>
                        </a:rPr>
                        <a:t>o effect in</a:t>
                      </a:r>
                      <a:r>
                        <a:rPr lang="en-US" sz="1600" baseline="0" dirty="0" smtClean="0">
                          <a:latin typeface="Arial" pitchFamily="34" charset="0"/>
                          <a:cs typeface="Arial" pitchFamily="34" charset="0"/>
                        </a:rPr>
                        <a:t> </a:t>
                      </a:r>
                      <a:r>
                        <a:rPr lang="en-US" sz="1600" baseline="0" dirty="0" err="1" smtClean="0">
                          <a:latin typeface="Arial" pitchFamily="34" charset="0"/>
                          <a:cs typeface="Arial" pitchFamily="34" charset="0"/>
                        </a:rPr>
                        <a:t>normotensive</a:t>
                      </a:r>
                      <a:r>
                        <a:rPr lang="en-US" sz="1600" baseline="0" dirty="0" smtClean="0">
                          <a:latin typeface="Arial" pitchFamily="34" charset="0"/>
                          <a:cs typeface="Arial" pitchFamily="34" charset="0"/>
                        </a:rPr>
                        <a:t>. Supplemental </a:t>
                      </a:r>
                      <a:r>
                        <a:rPr lang="en-US" sz="1600" baseline="0" dirty="0" err="1" smtClean="0">
                          <a:latin typeface="Arial" pitchFamily="34" charset="0"/>
                          <a:cs typeface="Arial" pitchFamily="34" charset="0"/>
                        </a:rPr>
                        <a:t>vit</a:t>
                      </a:r>
                      <a:r>
                        <a:rPr lang="en-US" sz="1600" baseline="0" dirty="0" smtClean="0">
                          <a:latin typeface="Arial" pitchFamily="34" charset="0"/>
                          <a:cs typeface="Arial" pitchFamily="34" charset="0"/>
                        </a:rPr>
                        <a:t> D had larger effect on SBP than activated </a:t>
                      </a:r>
                      <a:r>
                        <a:rPr lang="en-US" sz="1600" baseline="0" dirty="0" err="1" smtClean="0">
                          <a:latin typeface="Arial" pitchFamily="34" charset="0"/>
                          <a:cs typeface="Arial" pitchFamily="34" charset="0"/>
                        </a:rPr>
                        <a:t>vit</a:t>
                      </a:r>
                      <a:r>
                        <a:rPr lang="en-US" sz="1600" baseline="0" dirty="0" smtClean="0">
                          <a:latin typeface="Arial" pitchFamily="34" charset="0"/>
                          <a:cs typeface="Arial" pitchFamily="34" charset="0"/>
                        </a:rPr>
                        <a:t> D </a:t>
                      </a:r>
                    </a:p>
                    <a:p>
                      <a:r>
                        <a:rPr lang="en-US" sz="1600" baseline="0" dirty="0" smtClean="0">
                          <a:latin typeface="Arial" pitchFamily="34" charset="0"/>
                          <a:cs typeface="Arial" pitchFamily="34" charset="0"/>
                        </a:rPr>
                        <a:t>(</a:t>
                      </a:r>
                      <a:r>
                        <a:rPr kumimoji="0" lang="pl-PL" sz="1600" kern="1200" dirty="0" smtClean="0">
                          <a:latin typeface="Arial" pitchFamily="34" charset="0"/>
                          <a:cs typeface="Arial" pitchFamily="34" charset="0"/>
                        </a:rPr>
                        <a:t>-6.2 mmHg, 95% CI -12.32 to -0.04, vs. +0.7 mmHg, 95% CI -4.8 to 6.2</a:t>
                      </a:r>
                      <a:r>
                        <a:rPr kumimoji="0" lang="en-US" sz="1600" kern="1200" dirty="0" smtClean="0">
                          <a:latin typeface="Arial" pitchFamily="34" charset="0"/>
                          <a:cs typeface="Arial" pitchFamily="34" charset="0"/>
                        </a:rPr>
                        <a:t>)</a:t>
                      </a:r>
                      <a:endParaRPr lang="en-US" sz="1600" dirty="0">
                        <a:latin typeface="Arial" pitchFamily="34" charset="0"/>
                        <a:cs typeface="Arial" pitchFamily="34" charset="0"/>
                      </a:endParaRPr>
                    </a:p>
                  </a:txBody>
                  <a:tcPr/>
                </a:tc>
              </a:tr>
              <a:tr h="863600">
                <a:tc>
                  <a:txBody>
                    <a:bodyPr/>
                    <a:lstStyle/>
                    <a:p>
                      <a:r>
                        <a:rPr lang="en-US" sz="1600" dirty="0" smtClean="0">
                          <a:latin typeface="Arial" pitchFamily="34" charset="0"/>
                          <a:cs typeface="Arial" pitchFamily="34" charset="0"/>
                        </a:rPr>
                        <a:t>Wu et al, </a:t>
                      </a:r>
                    </a:p>
                    <a:p>
                      <a:r>
                        <a:rPr lang="en-US" sz="1600" dirty="0" smtClean="0">
                          <a:latin typeface="Arial" pitchFamily="34" charset="0"/>
                          <a:cs typeface="Arial" pitchFamily="34" charset="0"/>
                        </a:rPr>
                        <a:t>2010</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4 double-blind RCTs of oral </a:t>
                      </a:r>
                      <a:r>
                        <a:rPr lang="en-US" sz="1600" dirty="0" err="1" smtClean="0">
                          <a:latin typeface="Arial" pitchFamily="34" charset="0"/>
                          <a:cs typeface="Arial" pitchFamily="34" charset="0"/>
                        </a:rPr>
                        <a:t>Vit</a:t>
                      </a:r>
                      <a:r>
                        <a:rPr lang="en-US" sz="1600" dirty="0" smtClean="0">
                          <a:latin typeface="Arial" pitchFamily="34" charset="0"/>
                          <a:cs typeface="Arial" pitchFamily="34" charset="0"/>
                        </a:rPr>
                        <a:t> D </a:t>
                      </a:r>
                      <a:r>
                        <a:rPr lang="en-US" sz="1600" baseline="0" dirty="0" smtClean="0">
                          <a:latin typeface="Arial" pitchFamily="34" charset="0"/>
                          <a:cs typeface="Arial" pitchFamily="34" charset="0"/>
                        </a:rPr>
                        <a:t>for effect on HTN</a:t>
                      </a:r>
                      <a:endParaRPr lang="en-US" sz="1600" dirty="0" smtClean="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Reduction</a:t>
                      </a:r>
                      <a:r>
                        <a:rPr lang="en-US" sz="1600" baseline="0" dirty="0" smtClean="0">
                          <a:latin typeface="Arial" pitchFamily="34" charset="0"/>
                          <a:cs typeface="Arial" pitchFamily="34" charset="0"/>
                        </a:rPr>
                        <a:t> in</a:t>
                      </a:r>
                      <a:r>
                        <a:rPr lang="en-US" sz="1600" dirty="0" smtClean="0">
                          <a:latin typeface="Arial" pitchFamily="34" charset="0"/>
                          <a:cs typeface="Arial" pitchFamily="34" charset="0"/>
                        </a:rPr>
                        <a:t> SBP</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by 2.44 mm Hg (95% CI: −4.86 – −0.02), but no effect on DBP</a:t>
                      </a:r>
                      <a:r>
                        <a:rPr lang="en-US" sz="1600" baseline="0" dirty="0" smtClean="0">
                          <a:latin typeface="Arial" pitchFamily="34" charset="0"/>
                          <a:cs typeface="Arial" pitchFamily="34" charset="0"/>
                        </a:rPr>
                        <a:t> </a:t>
                      </a:r>
                      <a:r>
                        <a:rPr lang="it-IT" sz="1600" dirty="0" smtClean="0">
                          <a:latin typeface="Arial" pitchFamily="34" charset="0"/>
                          <a:cs typeface="Arial" pitchFamily="34" charset="0"/>
                        </a:rPr>
                        <a:t>(−0.02 mm Hg [95% CI: −4.04 – 4.01]</a:t>
                      </a:r>
                      <a:endParaRPr lang="en-US" sz="1600" dirty="0">
                        <a:latin typeface="Arial" pitchFamily="34" charset="0"/>
                        <a:cs typeface="Arial" pitchFamily="34" charset="0"/>
                      </a:endParaRPr>
                    </a:p>
                  </a:txBody>
                  <a:tcPr/>
                </a:tc>
              </a:tr>
              <a:tr h="370840">
                <a:tc>
                  <a:txBody>
                    <a:bodyPr/>
                    <a:lstStyle/>
                    <a:p>
                      <a:r>
                        <a:rPr lang="en-US" sz="1600" dirty="0" err="1" smtClean="0">
                          <a:latin typeface="Arial" pitchFamily="34" charset="0"/>
                          <a:cs typeface="Arial" pitchFamily="34" charset="0"/>
                        </a:rPr>
                        <a:t>Elamin</a:t>
                      </a:r>
                      <a:r>
                        <a:rPr lang="en-US" sz="1600" dirty="0" smtClean="0">
                          <a:latin typeface="Arial" pitchFamily="34" charset="0"/>
                          <a:cs typeface="Arial" pitchFamily="34" charset="0"/>
                        </a:rPr>
                        <a:t> et al, 2011</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51 RCTs for effect on various CVD outcomes (MI, stroke,</a:t>
                      </a:r>
                      <a:r>
                        <a:rPr lang="en-US" sz="1600" baseline="0" dirty="0" smtClean="0">
                          <a:latin typeface="Arial" pitchFamily="34" charset="0"/>
                          <a:cs typeface="Arial" pitchFamily="34" charset="0"/>
                        </a:rPr>
                        <a:t> CV death)</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No change in weighted mean of either SBP</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(−0.06 [95% CI: −1.98 – 1.87]; P=0.95) or DBP</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(−0.34 [95% CI: −1.03 – 0.35]; P=0.33).</a:t>
                      </a:r>
                      <a:endParaRPr lang="en-US" sz="1600" dirty="0">
                        <a:latin typeface="Arial" pitchFamily="34" charset="0"/>
                        <a:cs typeface="Arial" pitchFamily="34" charset="0"/>
                      </a:endParaRPr>
                    </a:p>
                  </a:txBody>
                  <a:tcPr/>
                </a:tc>
              </a:tr>
              <a:tr h="370840">
                <a:tc>
                  <a:txBody>
                    <a:bodyPr/>
                    <a:lstStyle/>
                    <a:p>
                      <a:r>
                        <a:rPr lang="en-US" sz="1600" dirty="0" err="1" smtClean="0">
                          <a:latin typeface="Arial" pitchFamily="34" charset="0"/>
                          <a:cs typeface="Arial" pitchFamily="34" charset="0"/>
                        </a:rPr>
                        <a:t>Pittas</a:t>
                      </a:r>
                      <a:r>
                        <a:rPr lang="en-US" sz="1600" dirty="0" smtClean="0">
                          <a:latin typeface="Arial" pitchFamily="34" charset="0"/>
                          <a:cs typeface="Arial" pitchFamily="34" charset="0"/>
                        </a:rPr>
                        <a:t> et al, 2010</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10</a:t>
                      </a:r>
                      <a:r>
                        <a:rPr lang="en-US" sz="1600" baseline="0" dirty="0" smtClean="0">
                          <a:latin typeface="Arial" pitchFamily="34" charset="0"/>
                          <a:cs typeface="Arial" pitchFamily="34" charset="0"/>
                        </a:rPr>
                        <a:t> RCTs for effect on </a:t>
                      </a:r>
                      <a:r>
                        <a:rPr lang="en-US" sz="1600" baseline="0" dirty="0" err="1" smtClean="0">
                          <a:latin typeface="Arial" pitchFamily="34" charset="0"/>
                          <a:cs typeface="Arial" pitchFamily="34" charset="0"/>
                        </a:rPr>
                        <a:t>cardiometabolic</a:t>
                      </a:r>
                      <a:r>
                        <a:rPr lang="en-US" sz="1600" baseline="0" dirty="0" smtClean="0">
                          <a:latin typeface="Arial" pitchFamily="34" charset="0"/>
                          <a:cs typeface="Arial" pitchFamily="34" charset="0"/>
                        </a:rPr>
                        <a:t> outcomes</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Only </a:t>
                      </a:r>
                      <a:r>
                        <a:rPr lang="en-US" sz="1600" dirty="0" smtClean="0">
                          <a:solidFill>
                            <a:schemeClr val="bg1"/>
                          </a:solidFill>
                          <a:latin typeface="Arial" pitchFamily="34" charset="0"/>
                          <a:cs typeface="Arial" pitchFamily="34" charset="0"/>
                        </a:rPr>
                        <a:t>non-significantly reduction</a:t>
                      </a:r>
                      <a:r>
                        <a:rPr lang="en-US" sz="1600" baseline="0" dirty="0" smtClean="0">
                          <a:solidFill>
                            <a:schemeClr val="bg1"/>
                          </a:solidFill>
                          <a:latin typeface="Arial" pitchFamily="34" charset="0"/>
                          <a:cs typeface="Arial" pitchFamily="34" charset="0"/>
                        </a:rPr>
                        <a:t> in</a:t>
                      </a:r>
                      <a:r>
                        <a:rPr lang="en-US" sz="1600" dirty="0" smtClean="0">
                          <a:solidFill>
                            <a:schemeClr val="bg1"/>
                          </a:solidFill>
                          <a:latin typeface="Arial" pitchFamily="34" charset="0"/>
                          <a:cs typeface="Arial" pitchFamily="34" charset="0"/>
                        </a:rPr>
                        <a:t> SBP</a:t>
                      </a:r>
                      <a:r>
                        <a:rPr lang="en-US" sz="1600" baseline="0" dirty="0" smtClean="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by 2 mmHg </a:t>
                      </a:r>
                      <a:r>
                        <a:rPr lang="en-US" sz="1600" b="0" i="0" kern="1200" dirty="0" smtClean="0">
                          <a:solidFill>
                            <a:schemeClr val="bg1"/>
                          </a:solidFill>
                          <a:latin typeface="Arial" pitchFamily="34" charset="0"/>
                          <a:ea typeface="+mn-ea"/>
                          <a:cs typeface="Arial" pitchFamily="34" charset="0"/>
                        </a:rPr>
                        <a:t>(WMD−1.9; 95% CI −4.2, 0.4 mmHg) </a:t>
                      </a:r>
                      <a:r>
                        <a:rPr lang="en-US" sz="1600" dirty="0" smtClean="0">
                          <a:solidFill>
                            <a:schemeClr val="bg1"/>
                          </a:solidFill>
                          <a:latin typeface="Arial" pitchFamily="34" charset="0"/>
                          <a:cs typeface="Arial" pitchFamily="34" charset="0"/>
                        </a:rPr>
                        <a:t> and no</a:t>
                      </a:r>
                      <a:r>
                        <a:rPr lang="en-US" sz="1600" baseline="0" dirty="0" smtClean="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reduction in DBP </a:t>
                      </a:r>
                      <a:r>
                        <a:rPr lang="en-US" sz="1600" b="0" i="0" kern="1200" dirty="0" smtClean="0">
                          <a:solidFill>
                            <a:schemeClr val="bg1"/>
                          </a:solidFill>
                          <a:latin typeface="Arial" pitchFamily="34" charset="0"/>
                          <a:ea typeface="+mn-ea"/>
                          <a:cs typeface="Arial" pitchFamily="34" charset="0"/>
                        </a:rPr>
                        <a:t>(WMD −0.1; 95% CI −0.7, 0.5 mm Hg)</a:t>
                      </a:r>
                      <a:endParaRPr lang="en-US" sz="1600" dirty="0">
                        <a:solidFill>
                          <a:schemeClr val="bg1"/>
                        </a:solidFill>
                        <a:latin typeface="Arial" pitchFamily="34" charset="0"/>
                        <a:cs typeface="Arial" pitchFamily="34" charset="0"/>
                      </a:endParaRPr>
                    </a:p>
                  </a:txBody>
                  <a:tcPr/>
                </a:tc>
              </a:tr>
            </a:tbl>
          </a:graphicData>
        </a:graphic>
      </p:graphicFrame>
      <p:graphicFrame>
        <p:nvGraphicFramePr>
          <p:cNvPr id="10" name="Diagram 9"/>
          <p:cNvGraphicFramePr/>
          <p:nvPr/>
        </p:nvGraphicFramePr>
        <p:xfrm>
          <a:off x="685800" y="152400"/>
          <a:ext cx="7772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685800" y="5810071"/>
            <a:ext cx="8153400" cy="954107"/>
          </a:xfrm>
          <a:prstGeom prst="rect">
            <a:avLst/>
          </a:prstGeom>
        </p:spPr>
        <p:txBody>
          <a:bodyPr wrap="square">
            <a:spAutoFit/>
          </a:bodyPr>
          <a:lstStyle/>
          <a:p>
            <a:r>
              <a:rPr lang="en-US" sz="1400" dirty="0" smtClean="0"/>
              <a:t>Liu ZM, Woo J, Wu SH, Ho SC. The Role of Vitamin D in Blood Pressure, Endothelial and Renal Function in Postmenopausal Women. </a:t>
            </a:r>
            <a:r>
              <a:rPr lang="sv-SE" sz="1400" dirty="0" smtClean="0"/>
              <a:t>Nutrients. Jul 2013; 5(7): 2590–2610.</a:t>
            </a:r>
            <a:r>
              <a:rPr lang="en-US" sz="1400" dirty="0" smtClean="0"/>
              <a:t> </a:t>
            </a:r>
          </a:p>
          <a:p>
            <a:r>
              <a:rPr lang="en-US" sz="1400" dirty="0" err="1" smtClean="0"/>
              <a:t>Tamez</a:t>
            </a:r>
            <a:r>
              <a:rPr lang="en-US" sz="1400" dirty="0" smtClean="0"/>
              <a:t> H, </a:t>
            </a:r>
            <a:r>
              <a:rPr lang="en-US" sz="1400" dirty="0" err="1" smtClean="0"/>
              <a:t>Kalim</a:t>
            </a:r>
            <a:r>
              <a:rPr lang="en-US" sz="1400" dirty="0" smtClean="0"/>
              <a:t> S, </a:t>
            </a:r>
            <a:r>
              <a:rPr lang="en-US" sz="1400" dirty="0" err="1" smtClean="0"/>
              <a:t>Thadhani</a:t>
            </a:r>
            <a:r>
              <a:rPr lang="en-US" sz="1400" dirty="0" smtClean="0"/>
              <a:t> RI. Does vitamin D modulate blood pressure? </a:t>
            </a:r>
            <a:r>
              <a:rPr lang="en-US" sz="1400" dirty="0" err="1" smtClean="0"/>
              <a:t>Curr</a:t>
            </a:r>
            <a:r>
              <a:rPr lang="en-US" sz="1400" dirty="0" smtClean="0"/>
              <a:t> </a:t>
            </a:r>
            <a:r>
              <a:rPr lang="en-US" sz="1400" dirty="0" err="1" smtClean="0"/>
              <a:t>Opin</a:t>
            </a:r>
            <a:r>
              <a:rPr lang="en-US" sz="1400" dirty="0" smtClean="0"/>
              <a:t> </a:t>
            </a:r>
            <a:r>
              <a:rPr lang="en-US" sz="1400" dirty="0" err="1" smtClean="0"/>
              <a:t>Nephrol</a:t>
            </a:r>
            <a:r>
              <a:rPr lang="en-US" sz="1400" dirty="0" smtClean="0"/>
              <a:t> </a:t>
            </a:r>
            <a:r>
              <a:rPr lang="en-US" sz="1400" dirty="0" err="1" smtClean="0"/>
              <a:t>Hypertens</a:t>
            </a:r>
            <a:r>
              <a:rPr lang="en-US" sz="1400" dirty="0" smtClean="0"/>
              <a:t>. 2013 Mar;22(2):204-9.</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2" presetClass="exit" presetSubtype="4" fill="hold" nodeType="withEffect">
                                  <p:stCondLst>
                                    <p:cond delay="0"/>
                                  </p:stCondLst>
                                  <p:childTnLst>
                                    <p:animEffect transition="out" filter="wipe(dow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grpId="1" nodeType="clickEffect">
                                  <p:stCondLst>
                                    <p:cond delay="0"/>
                                  </p:stCondLst>
                                  <p:childTnLst>
                                    <p:anim calcmode="lin" valueType="num">
                                      <p:cBhvr>
                                        <p:cTn id="31" dur="500"/>
                                        <p:tgtEl>
                                          <p:spTgt spid="5"/>
                                        </p:tgtEl>
                                        <p:attrNameLst>
                                          <p:attrName>ppt_w</p:attrName>
                                        </p:attrNameLst>
                                      </p:cBhvr>
                                      <p:tavLst>
                                        <p:tav tm="0">
                                          <p:val>
                                            <p:strVal val="ppt_w"/>
                                          </p:val>
                                        </p:tav>
                                        <p:tav tm="100000">
                                          <p:val>
                                            <p:fltVal val="0"/>
                                          </p:val>
                                        </p:tav>
                                      </p:tavLst>
                                    </p:anim>
                                    <p:anim calcmode="lin" valueType="num">
                                      <p:cBhvr>
                                        <p:cTn id="32" dur="500"/>
                                        <p:tgtEl>
                                          <p:spTgt spid="5"/>
                                        </p:tgtEl>
                                        <p:attrNameLst>
                                          <p:attrName>ppt_h</p:attrName>
                                        </p:attrNameLst>
                                      </p:cBhvr>
                                      <p:tavLst>
                                        <p:tav tm="0">
                                          <p:val>
                                            <p:strVal val="ppt_h"/>
                                          </p:val>
                                        </p:tav>
                                        <p:tav tm="100000">
                                          <p:val>
                                            <p:fltVal val="0"/>
                                          </p:val>
                                        </p:tav>
                                      </p:tavLst>
                                    </p:anim>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par>
                                <p:cTn id="35" presetID="53" presetClass="exit" presetSubtype="0" fill="hold" nodeType="withEffect">
                                  <p:stCondLst>
                                    <p:cond delay="0"/>
                                  </p:stCondLst>
                                  <p:childTnLst>
                                    <p:anim calcmode="lin" valueType="num">
                                      <p:cBhvr>
                                        <p:cTn id="36" dur="500"/>
                                        <p:tgtEl>
                                          <p:spTgt spid="7"/>
                                        </p:tgtEl>
                                        <p:attrNameLst>
                                          <p:attrName>ppt_w</p:attrName>
                                        </p:attrNameLst>
                                      </p:cBhvr>
                                      <p:tavLst>
                                        <p:tav tm="0">
                                          <p:val>
                                            <p:strVal val="ppt_w"/>
                                          </p:val>
                                        </p:tav>
                                        <p:tav tm="100000">
                                          <p:val>
                                            <p:fltVal val="0"/>
                                          </p:val>
                                        </p:tav>
                                      </p:tavLst>
                                    </p:anim>
                                    <p:anim calcmode="lin" valueType="num">
                                      <p:cBhvr>
                                        <p:cTn id="37" dur="500"/>
                                        <p:tgtEl>
                                          <p:spTgt spid="7"/>
                                        </p:tgtEl>
                                        <p:attrNameLst>
                                          <p:attrName>ppt_h</p:attrName>
                                        </p:attrNameLst>
                                      </p:cBhvr>
                                      <p:tavLst>
                                        <p:tav tm="0">
                                          <p:val>
                                            <p:strVal val="ppt_h"/>
                                          </p:val>
                                        </p:tav>
                                        <p:tav tm="100000">
                                          <p:val>
                                            <p:fltVal val="0"/>
                                          </p:val>
                                        </p:tav>
                                      </p:tavLst>
                                    </p:anim>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dissolve">
                                      <p:cBhvr>
                                        <p:cTn id="44" dur="500"/>
                                        <p:tgtEl>
                                          <p:spTgt spid="8"/>
                                        </p:tgtEl>
                                      </p:cBhvr>
                                    </p:animEffect>
                                  </p:childTnLst>
                                </p:cTn>
                              </p:par>
                              <p:par>
                                <p:cTn id="45" presetID="9"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edge">
                                      <p:cBhvr>
                                        <p:cTn id="60" dur="2000"/>
                                        <p:tgtEl>
                                          <p:spTgt spid="10"/>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8" grpId="0"/>
      <p:bldP spid="8" grpId="1"/>
      <p:bldGraphic spid="10" grpId="0">
        <p:bldAsOne/>
      </p:bldGraphic>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rgbClr val="FFFF00"/>
                </a:solidFill>
              </a:rPr>
              <a:t>ADIPOSE TISSUE – AN IRREVERSIBLE SINK FOR VITAMIN D!</a:t>
            </a:r>
            <a:endParaRPr lang="en-US" sz="4000" b="1" dirty="0">
              <a:solidFill>
                <a:srgbClr val="FFFF00"/>
              </a:solidFill>
            </a:endParaRPr>
          </a:p>
        </p:txBody>
      </p:sp>
      <p:sp>
        <p:nvSpPr>
          <p:cNvPr id="3" name="Content Placeholder 2"/>
          <p:cNvSpPr>
            <a:spLocks noGrp="1"/>
          </p:cNvSpPr>
          <p:nvPr>
            <p:ph sz="quarter" idx="1"/>
          </p:nvPr>
        </p:nvSpPr>
        <p:spPr>
          <a:xfrm>
            <a:off x="152400" y="1524000"/>
            <a:ext cx="8763000" cy="5257800"/>
          </a:xfrm>
        </p:spPr>
        <p:txBody>
          <a:bodyPr>
            <a:normAutofit fontScale="25000" lnSpcReduction="20000"/>
          </a:bodyPr>
          <a:lstStyle/>
          <a:p>
            <a:pPr>
              <a:lnSpc>
                <a:spcPct val="120000"/>
              </a:lnSpc>
            </a:pPr>
            <a:r>
              <a:rPr lang="en-US" sz="8000" dirty="0" smtClean="0">
                <a:latin typeface="Arial" pitchFamily="34" charset="0"/>
                <a:cs typeface="Arial" pitchFamily="34" charset="0"/>
              </a:rPr>
              <a:t>Inverse association of serum 2(OH)D levels with BMI and waist circumference, after adjusting for age &amp; sex.</a:t>
            </a:r>
            <a:r>
              <a:rPr lang="en-US" sz="8000" baseline="30000" dirty="0" smtClean="0">
                <a:latin typeface="Arial" pitchFamily="34" charset="0"/>
                <a:cs typeface="Arial" pitchFamily="34" charset="0"/>
              </a:rPr>
              <a:t>1-6</a:t>
            </a:r>
          </a:p>
          <a:p>
            <a:pPr>
              <a:lnSpc>
                <a:spcPct val="120000"/>
              </a:lnSpc>
            </a:pPr>
            <a:r>
              <a:rPr lang="en-US" sz="8000" dirty="0" smtClean="0">
                <a:latin typeface="Arial" pitchFamily="34" charset="0"/>
                <a:cs typeface="Arial" pitchFamily="34" charset="0"/>
              </a:rPr>
              <a:t>After equivalent exposure to UVB radiation or a bolus dose of vitamin D2, obese individuals showed 50% lower blood levels of vitamins D3 and D2 compared with </a:t>
            </a:r>
            <a:r>
              <a:rPr lang="en-US" sz="8000" dirty="0" err="1" smtClean="0">
                <a:latin typeface="Arial" pitchFamily="34" charset="0"/>
                <a:cs typeface="Arial" pitchFamily="34" charset="0"/>
              </a:rPr>
              <a:t>nonobese</a:t>
            </a:r>
            <a:r>
              <a:rPr lang="en-US" sz="8000" dirty="0" smtClean="0">
                <a:latin typeface="Arial" pitchFamily="34" charset="0"/>
                <a:cs typeface="Arial" pitchFamily="34" charset="0"/>
              </a:rPr>
              <a:t> individuals, probably because of sequestering of 25(OH)D in adipose tissue.</a:t>
            </a:r>
            <a:r>
              <a:rPr lang="en-US" sz="8000" baseline="30000" dirty="0" smtClean="0">
                <a:latin typeface="Arial" pitchFamily="34" charset="0"/>
                <a:cs typeface="Arial" pitchFamily="34" charset="0"/>
              </a:rPr>
              <a:t>7,8</a:t>
            </a:r>
            <a:r>
              <a:rPr lang="en-US" sz="8000" dirty="0" smtClean="0">
                <a:latin typeface="Arial" pitchFamily="34" charset="0"/>
                <a:cs typeface="Arial" pitchFamily="34" charset="0"/>
              </a:rPr>
              <a:t> </a:t>
            </a:r>
          </a:p>
          <a:p>
            <a:pPr>
              <a:lnSpc>
                <a:spcPct val="120000"/>
              </a:lnSpc>
            </a:pPr>
            <a:r>
              <a:rPr lang="en-US" sz="8000" dirty="0" smtClean="0">
                <a:latin typeface="Arial" pitchFamily="34" charset="0"/>
                <a:cs typeface="Arial" pitchFamily="34" charset="0"/>
              </a:rPr>
              <a:t>Obesity is a significant confounder in observational studies.</a:t>
            </a:r>
          </a:p>
          <a:p>
            <a:endParaRPr lang="en-US" sz="6000" dirty="0" smtClean="0">
              <a:latin typeface="Arial" pitchFamily="34" charset="0"/>
              <a:cs typeface="Arial" pitchFamily="34" charset="0"/>
            </a:endParaRPr>
          </a:p>
          <a:p>
            <a:pPr>
              <a:buNone/>
            </a:pPr>
            <a:r>
              <a:rPr lang="en-US" sz="4000" dirty="0" smtClean="0">
                <a:latin typeface="Arial" pitchFamily="34" charset="0"/>
                <a:cs typeface="Arial" pitchFamily="34" charset="0"/>
              </a:rPr>
              <a:t>	</a:t>
            </a:r>
            <a:r>
              <a:rPr lang="en-US" sz="3600" dirty="0" smtClean="0">
                <a:latin typeface="Arial" pitchFamily="34" charset="0"/>
                <a:cs typeface="Arial" pitchFamily="34" charset="0"/>
              </a:rPr>
              <a:t>Gallagher JC, </a:t>
            </a:r>
            <a:r>
              <a:rPr lang="en-US" sz="3600" dirty="0" err="1" smtClean="0">
                <a:latin typeface="Arial" pitchFamily="34" charset="0"/>
                <a:cs typeface="Arial" pitchFamily="34" charset="0"/>
              </a:rPr>
              <a:t>Sai</a:t>
            </a:r>
            <a:r>
              <a:rPr lang="en-US" sz="3600" dirty="0" smtClean="0">
                <a:latin typeface="Arial" pitchFamily="34" charset="0"/>
                <a:cs typeface="Arial" pitchFamily="34" charset="0"/>
              </a:rPr>
              <a:t> A, Templin T 2nd, Smith L. Dose response to vitamin D supplementation in postmenopausal women: a randomized trial. Ann Intern Med. 2012 Mar 20;156(6):425-37.</a:t>
            </a:r>
          </a:p>
          <a:p>
            <a:pPr>
              <a:buNone/>
            </a:pPr>
            <a:r>
              <a:rPr lang="en-US" sz="3600" dirty="0" smtClean="0">
                <a:latin typeface="Arial" pitchFamily="34" charset="0"/>
                <a:cs typeface="Arial" pitchFamily="34" charset="0"/>
              </a:rPr>
              <a:t>	Moy FM, </a:t>
            </a:r>
            <a:r>
              <a:rPr lang="en-US" sz="3600" dirty="0" err="1" smtClean="0">
                <a:latin typeface="Arial" pitchFamily="34" charset="0"/>
                <a:cs typeface="Arial" pitchFamily="34" charset="0"/>
              </a:rPr>
              <a:t>Bulgiba</a:t>
            </a:r>
            <a:r>
              <a:rPr lang="en-US" sz="3600" dirty="0" smtClean="0">
                <a:latin typeface="Arial" pitchFamily="34" charset="0"/>
                <a:cs typeface="Arial" pitchFamily="34" charset="0"/>
              </a:rPr>
              <a:t> A. High prevalence of vitamin D insufficiency and its association with obesity and metabolic syndrome among Malay adults in Kuala Lumpur, Malaysia. BMC Public Health 2011, 11:735.</a:t>
            </a:r>
          </a:p>
          <a:p>
            <a:pPr>
              <a:buNone/>
            </a:pPr>
            <a:r>
              <a:rPr lang="en-US" sz="3600" dirty="0" smtClean="0">
                <a:latin typeface="Arial" pitchFamily="34" charset="0"/>
                <a:cs typeface="Arial" pitchFamily="34" charset="0"/>
              </a:rPr>
              <a:t>	 McGill AT, Stewart JM, </a:t>
            </a:r>
            <a:r>
              <a:rPr lang="en-US" sz="3600" dirty="0" err="1" smtClean="0">
                <a:latin typeface="Arial" pitchFamily="34" charset="0"/>
                <a:cs typeface="Arial" pitchFamily="34" charset="0"/>
              </a:rPr>
              <a:t>Lithander</a:t>
            </a:r>
            <a:r>
              <a:rPr lang="en-US" sz="3600" dirty="0" smtClean="0">
                <a:latin typeface="Arial" pitchFamily="34" charset="0"/>
                <a:cs typeface="Arial" pitchFamily="34" charset="0"/>
              </a:rPr>
              <a:t> FE, </a:t>
            </a:r>
            <a:r>
              <a:rPr lang="en-US" sz="3600" dirty="0" err="1" smtClean="0">
                <a:latin typeface="Arial" pitchFamily="34" charset="0"/>
                <a:cs typeface="Arial" pitchFamily="34" charset="0"/>
              </a:rPr>
              <a:t>Strik</a:t>
            </a:r>
            <a:r>
              <a:rPr lang="en-US" sz="3600" dirty="0" smtClean="0">
                <a:latin typeface="Arial" pitchFamily="34" charset="0"/>
                <a:cs typeface="Arial" pitchFamily="34" charset="0"/>
              </a:rPr>
              <a:t> CM, </a:t>
            </a:r>
            <a:r>
              <a:rPr lang="en-US" sz="3600" dirty="0" err="1" smtClean="0">
                <a:latin typeface="Arial" pitchFamily="34" charset="0"/>
                <a:cs typeface="Arial" pitchFamily="34" charset="0"/>
              </a:rPr>
              <a:t>Poppitt</a:t>
            </a:r>
            <a:r>
              <a:rPr lang="en-US" sz="3600" dirty="0" smtClean="0">
                <a:latin typeface="Arial" pitchFamily="34" charset="0"/>
                <a:cs typeface="Arial" pitchFamily="34" charset="0"/>
              </a:rPr>
              <a:t> SD: Relationships of low serum vitamin D3 with anthropometry and markers of the metabolic syndrome and diabetes in overweight and obesity. </a:t>
            </a:r>
            <a:r>
              <a:rPr lang="en-US" sz="3600" dirty="0" err="1" smtClean="0">
                <a:latin typeface="Arial" pitchFamily="34" charset="0"/>
                <a:cs typeface="Arial" pitchFamily="34" charset="0"/>
              </a:rPr>
              <a:t>Nutr</a:t>
            </a:r>
            <a:r>
              <a:rPr lang="en-US" sz="3600" dirty="0" smtClean="0">
                <a:latin typeface="Arial" pitchFamily="34" charset="0"/>
                <a:cs typeface="Arial" pitchFamily="34" charset="0"/>
              </a:rPr>
              <a:t> J 2008, 7:4.</a:t>
            </a:r>
          </a:p>
          <a:p>
            <a:pPr>
              <a:buNone/>
            </a:pPr>
            <a:r>
              <a:rPr lang="pt-BR" sz="3600" dirty="0" smtClean="0">
                <a:latin typeface="Arial" pitchFamily="34" charset="0"/>
                <a:cs typeface="Arial" pitchFamily="34" charset="0"/>
              </a:rPr>
              <a:t>	Rueda S, Fernandez-Fernandez C, Romero F, Martinez de Osaba J, Vidal J: </a:t>
            </a:r>
            <a:r>
              <a:rPr lang="en-US" sz="3600" dirty="0" smtClean="0">
                <a:latin typeface="Arial" pitchFamily="34" charset="0"/>
                <a:cs typeface="Arial" pitchFamily="34" charset="0"/>
              </a:rPr>
              <a:t>Vitamin D, PTH, and the metabolic syndrome in severely obese subjects. </a:t>
            </a:r>
            <a:r>
              <a:rPr lang="en-US" sz="3600" dirty="0" err="1" smtClean="0">
                <a:latin typeface="Arial" pitchFamily="34" charset="0"/>
                <a:cs typeface="Arial" pitchFamily="34" charset="0"/>
              </a:rPr>
              <a:t>Obes</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Surg</a:t>
            </a:r>
            <a:r>
              <a:rPr lang="en-US" sz="3600" dirty="0" smtClean="0">
                <a:latin typeface="Arial" pitchFamily="34" charset="0"/>
                <a:cs typeface="Arial" pitchFamily="34" charset="0"/>
              </a:rPr>
              <a:t> 2008, 18:151-154.</a:t>
            </a:r>
          </a:p>
          <a:p>
            <a:pPr>
              <a:buNone/>
            </a:pPr>
            <a:r>
              <a:rPr lang="en-US" sz="3600" dirty="0" smtClean="0">
                <a:latin typeface="Arial" pitchFamily="34" charset="0"/>
                <a:cs typeface="Arial" pitchFamily="34" charset="0"/>
              </a:rPr>
              <a:t>	McCarty MF: Poor vitamin D status may contribute to high risk for insulin resistance, obesity, and cardiovascular disease in Asian Indians. Med Hypotheses 2009, 72:647-651.</a:t>
            </a:r>
          </a:p>
          <a:p>
            <a:pPr>
              <a:buNone/>
            </a:pP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Konradsen</a:t>
            </a:r>
            <a:r>
              <a:rPr lang="en-US" sz="3600" dirty="0" smtClean="0">
                <a:latin typeface="Arial" pitchFamily="34" charset="0"/>
                <a:cs typeface="Arial" pitchFamily="34" charset="0"/>
              </a:rPr>
              <a:t> S, Ag H, Lindberg F, </a:t>
            </a:r>
            <a:r>
              <a:rPr lang="en-US" sz="3600" dirty="0" err="1" smtClean="0">
                <a:latin typeface="Arial" pitchFamily="34" charset="0"/>
                <a:cs typeface="Arial" pitchFamily="34" charset="0"/>
              </a:rPr>
              <a:t>Hexeberg</a:t>
            </a:r>
            <a:r>
              <a:rPr lang="en-US" sz="3600" dirty="0" smtClean="0">
                <a:latin typeface="Arial" pitchFamily="34" charset="0"/>
                <a:cs typeface="Arial" pitchFamily="34" charset="0"/>
              </a:rPr>
              <a:t> S, </a:t>
            </a:r>
            <a:r>
              <a:rPr lang="en-US" sz="3600" dirty="0" err="1" smtClean="0">
                <a:latin typeface="Arial" pitchFamily="34" charset="0"/>
                <a:cs typeface="Arial" pitchFamily="34" charset="0"/>
              </a:rPr>
              <a:t>Jorde</a:t>
            </a:r>
            <a:r>
              <a:rPr lang="en-US" sz="3600" dirty="0" smtClean="0">
                <a:latin typeface="Arial" pitchFamily="34" charset="0"/>
                <a:cs typeface="Arial" pitchFamily="34" charset="0"/>
              </a:rPr>
              <a:t> R: Serum 1,25-dihydroxy vitamin D is inversely associated with body mass index. </a:t>
            </a:r>
            <a:r>
              <a:rPr lang="en-US" sz="3600" dirty="0" err="1" smtClean="0">
                <a:latin typeface="Arial" pitchFamily="34" charset="0"/>
                <a:cs typeface="Arial" pitchFamily="34" charset="0"/>
              </a:rPr>
              <a:t>Eur</a:t>
            </a:r>
            <a:r>
              <a:rPr lang="en-US" sz="3600" dirty="0" smtClean="0">
                <a:latin typeface="Arial" pitchFamily="34" charset="0"/>
                <a:cs typeface="Arial" pitchFamily="34" charset="0"/>
              </a:rPr>
              <a:t> J </a:t>
            </a:r>
            <a:r>
              <a:rPr lang="en-US" sz="3600" dirty="0" err="1" smtClean="0">
                <a:latin typeface="Arial" pitchFamily="34" charset="0"/>
                <a:cs typeface="Arial" pitchFamily="34" charset="0"/>
              </a:rPr>
              <a:t>Nutr</a:t>
            </a:r>
            <a:r>
              <a:rPr lang="en-US" sz="3600" dirty="0" smtClean="0">
                <a:latin typeface="Arial" pitchFamily="34" charset="0"/>
                <a:cs typeface="Arial" pitchFamily="34" charset="0"/>
              </a:rPr>
              <a:t> 2008, 47:87–91.</a:t>
            </a:r>
          </a:p>
          <a:p>
            <a:pPr>
              <a:buNone/>
            </a:pPr>
            <a:r>
              <a:rPr lang="en-US" sz="3600" dirty="0" smtClean="0">
                <a:latin typeface="Arial" pitchFamily="34" charset="0"/>
                <a:cs typeface="Arial" pitchFamily="34" charset="0"/>
              </a:rPr>
              <a:t>	Yin X, Sun Q, Zhang X, Lu Y, Sun C, Cui Y, Wang S. Serum 25(OH)D is inversely associated with metabolic syndrome risk profile among urban middle-aged Chinese population. </a:t>
            </a:r>
            <a:r>
              <a:rPr lang="en-US" sz="3600" dirty="0" err="1" smtClean="0">
                <a:latin typeface="Arial" pitchFamily="34" charset="0"/>
                <a:cs typeface="Arial" pitchFamily="34" charset="0"/>
              </a:rPr>
              <a:t>Nutr</a:t>
            </a:r>
            <a:r>
              <a:rPr lang="en-US" sz="3600" dirty="0" smtClean="0">
                <a:latin typeface="Arial" pitchFamily="34" charset="0"/>
                <a:cs typeface="Arial" pitchFamily="34" charset="0"/>
              </a:rPr>
              <a:t> J. 2012 Sep 9;11:68.</a:t>
            </a:r>
          </a:p>
          <a:p>
            <a:pPr>
              <a:buNone/>
            </a:pPr>
            <a:r>
              <a:rPr lang="en-US" sz="3600" dirty="0" smtClean="0">
                <a:latin typeface="Arial" pitchFamily="34" charset="0"/>
                <a:cs typeface="Arial" pitchFamily="34" charset="0"/>
              </a:rPr>
              <a:t>	Blum M, </a:t>
            </a:r>
            <a:r>
              <a:rPr lang="en-US" sz="3600" dirty="0" err="1" smtClean="0">
                <a:latin typeface="Arial" pitchFamily="34" charset="0"/>
                <a:cs typeface="Arial" pitchFamily="34" charset="0"/>
              </a:rPr>
              <a:t>Dolnikowski</a:t>
            </a:r>
            <a:r>
              <a:rPr lang="en-US" sz="3600" dirty="0" smtClean="0">
                <a:latin typeface="Arial" pitchFamily="34" charset="0"/>
                <a:cs typeface="Arial" pitchFamily="34" charset="0"/>
              </a:rPr>
              <a:t> G, </a:t>
            </a:r>
            <a:r>
              <a:rPr lang="en-US" sz="3600" dirty="0" err="1" smtClean="0">
                <a:latin typeface="Arial" pitchFamily="34" charset="0"/>
                <a:cs typeface="Arial" pitchFamily="34" charset="0"/>
              </a:rPr>
              <a:t>Seyoum</a:t>
            </a:r>
            <a:r>
              <a:rPr lang="en-US" sz="3600" dirty="0" smtClean="0">
                <a:latin typeface="Arial" pitchFamily="34" charset="0"/>
                <a:cs typeface="Arial" pitchFamily="34" charset="0"/>
              </a:rPr>
              <a:t> E, et al. Vitamin D(3) in fat tissue. Endocrine 2008;33:90–4.</a:t>
            </a:r>
          </a:p>
          <a:p>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latin typeface="Calibri" pitchFamily="34" charset="0"/>
              </a:rPr>
              <a:t>Obesity leads to lower vitamin D levels and not the other way around!</a:t>
            </a:r>
            <a:endParaRPr lang="en-US" b="1" dirty="0">
              <a:solidFill>
                <a:srgbClr val="FFFF00"/>
              </a:solidFill>
            </a:endParaRPr>
          </a:p>
        </p:txBody>
      </p:sp>
      <p:sp>
        <p:nvSpPr>
          <p:cNvPr id="3" name="Content Placeholder 2"/>
          <p:cNvSpPr>
            <a:spLocks noGrp="1"/>
          </p:cNvSpPr>
          <p:nvPr>
            <p:ph sz="quarter" idx="1"/>
          </p:nvPr>
        </p:nvSpPr>
        <p:spPr>
          <a:xfrm>
            <a:off x="304800" y="1600200"/>
            <a:ext cx="8461248" cy="4495800"/>
          </a:xfrm>
        </p:spPr>
        <p:txBody>
          <a:bodyPr>
            <a:noAutofit/>
          </a:bodyPr>
          <a:lstStyle/>
          <a:p>
            <a:pPr>
              <a:buNone/>
            </a:pPr>
            <a:r>
              <a:rPr lang="en-US" sz="2000" dirty="0" smtClean="0">
                <a:latin typeface="Arial" pitchFamily="34" charset="0"/>
                <a:cs typeface="Arial" pitchFamily="34" charset="0"/>
              </a:rPr>
              <a:t>	Each unit </a:t>
            </a:r>
            <a:r>
              <a:rPr lang="en-US" sz="2000" dirty="0" smtClean="0">
                <a:latin typeface="Arial"/>
                <a:cs typeface="Arial"/>
              </a:rPr>
              <a:t>↑ </a:t>
            </a:r>
            <a:r>
              <a:rPr lang="en-US" sz="2000" dirty="0" smtClean="0">
                <a:latin typeface="Arial" pitchFamily="34" charset="0"/>
                <a:cs typeface="Arial" pitchFamily="34" charset="0"/>
              </a:rPr>
              <a:t>of BMI was associated with a 1.15% </a:t>
            </a:r>
            <a:r>
              <a:rPr lang="en-US" sz="2000" dirty="0" smtClean="0">
                <a:latin typeface="Arial"/>
                <a:cs typeface="Arial"/>
              </a:rPr>
              <a:t>↓ </a:t>
            </a:r>
            <a:r>
              <a:rPr lang="en-US" sz="2000" dirty="0" smtClean="0">
                <a:latin typeface="Arial" pitchFamily="34" charset="0"/>
                <a:cs typeface="Arial" pitchFamily="34" charset="0"/>
              </a:rPr>
              <a:t>of 25(OH)D after adjustments for typical confounders. Thus obesity can be regarded as a causal risk factor for VDD, accounting for approximately 1/3</a:t>
            </a:r>
            <a:r>
              <a:rPr lang="en-US" sz="2000" baseline="30000" dirty="0" smtClean="0">
                <a:latin typeface="Arial" pitchFamily="34" charset="0"/>
                <a:cs typeface="Arial" pitchFamily="34" charset="0"/>
              </a:rPr>
              <a:t>rd</a:t>
            </a:r>
            <a:r>
              <a:rPr lang="en-US" sz="2000" dirty="0" smtClean="0">
                <a:latin typeface="Arial" pitchFamily="34" charset="0"/>
                <a:cs typeface="Arial" pitchFamily="34" charset="0"/>
              </a:rPr>
              <a:t> cases..</a:t>
            </a:r>
          </a:p>
          <a:p>
            <a:pPr>
              <a:buNone/>
            </a:pPr>
            <a:r>
              <a:rPr lang="en-US" sz="2000" dirty="0" smtClean="0">
                <a:latin typeface="Arial" pitchFamily="34" charset="0"/>
                <a:cs typeface="Arial" pitchFamily="34" charset="0"/>
              </a:rPr>
              <a:t>	</a:t>
            </a:r>
            <a:r>
              <a:rPr lang="en-US" sz="1200" dirty="0" err="1" smtClean="0">
                <a:latin typeface="Arial" pitchFamily="34" charset="0"/>
                <a:cs typeface="Arial" pitchFamily="34" charset="0"/>
              </a:rPr>
              <a:t>Vimaleswaran</a:t>
            </a:r>
            <a:r>
              <a:rPr lang="en-US" sz="1200" dirty="0" smtClean="0">
                <a:latin typeface="Arial" pitchFamily="34" charset="0"/>
                <a:cs typeface="Arial" pitchFamily="34" charset="0"/>
              </a:rPr>
              <a:t>  KS et al. Causal relationship between obesity and vitamin D status: Bi-directional </a:t>
            </a:r>
            <a:r>
              <a:rPr lang="en-US" sz="1200" dirty="0" err="1" smtClean="0">
                <a:latin typeface="Arial" pitchFamily="34" charset="0"/>
                <a:cs typeface="Arial" pitchFamily="34" charset="0"/>
              </a:rPr>
              <a:t>Mendelian</a:t>
            </a:r>
            <a:r>
              <a:rPr lang="en-US" sz="1200" dirty="0" smtClean="0">
                <a:latin typeface="Arial" pitchFamily="34" charset="0"/>
                <a:cs typeface="Arial" pitchFamily="34" charset="0"/>
              </a:rPr>
              <a:t> randomization analysis of multiple cohorts. </a:t>
            </a:r>
            <a:r>
              <a:rPr lang="en-US" sz="1200" dirty="0" err="1" smtClean="0">
                <a:latin typeface="Arial" pitchFamily="34" charset="0"/>
                <a:cs typeface="Arial" pitchFamily="34" charset="0"/>
              </a:rPr>
              <a:t>PLoS</a:t>
            </a:r>
            <a:r>
              <a:rPr lang="en-US" sz="1200" dirty="0" smtClean="0">
                <a:latin typeface="Arial" pitchFamily="34" charset="0"/>
                <a:cs typeface="Arial" pitchFamily="34" charset="0"/>
              </a:rPr>
              <a:t> Med. 2013;10(2):e1001383. </a:t>
            </a:r>
            <a:endParaRPr lang="en-US" sz="2000" dirty="0" smtClean="0">
              <a:latin typeface="Arial" pitchFamily="34" charset="0"/>
              <a:cs typeface="Arial" pitchFamily="34" charset="0"/>
            </a:endParaRPr>
          </a:p>
          <a:p>
            <a:pPr>
              <a:buNone/>
            </a:pPr>
            <a:r>
              <a:rPr lang="en-US" sz="2000" dirty="0" smtClean="0">
                <a:latin typeface="Arial" pitchFamily="34" charset="0"/>
                <a:cs typeface="Arial" pitchFamily="34" charset="0"/>
              </a:rPr>
              <a:t>	Reasons for low serum vitamin D levels in obesity:- </a:t>
            </a:r>
          </a:p>
          <a:p>
            <a:r>
              <a:rPr lang="en-US" sz="2000" dirty="0" smtClean="0">
                <a:latin typeface="Arial" pitchFamily="34" charset="0"/>
                <a:cs typeface="Arial" pitchFamily="34" charset="0"/>
              </a:rPr>
              <a:t>Sequestration of fat soluble </a:t>
            </a:r>
            <a:r>
              <a:rPr lang="en-US" sz="2000" dirty="0" err="1" smtClean="0">
                <a:latin typeface="Arial" pitchFamily="34" charset="0"/>
                <a:cs typeface="Arial" pitchFamily="34" charset="0"/>
              </a:rPr>
              <a:t>Vit</a:t>
            </a:r>
            <a:r>
              <a:rPr lang="en-US" sz="2000" dirty="0" smtClean="0">
                <a:latin typeface="Arial" pitchFamily="34" charset="0"/>
                <a:cs typeface="Arial" pitchFamily="34" charset="0"/>
              </a:rPr>
              <a:t> D in adipose tissue, which is in abundance in metabolic syndrome making stores less bioavailable</a:t>
            </a:r>
            <a:r>
              <a:rPr lang="en-US" sz="2000" baseline="30000" dirty="0" smtClean="0">
                <a:latin typeface="Arial" pitchFamily="34" charset="0"/>
                <a:cs typeface="Arial" pitchFamily="34" charset="0"/>
              </a:rPr>
              <a:t>1,2</a:t>
            </a:r>
          </a:p>
          <a:p>
            <a:r>
              <a:rPr lang="en-US" sz="2000" dirty="0" smtClean="0">
                <a:latin typeface="Arial" pitchFamily="34" charset="0"/>
                <a:cs typeface="Arial" pitchFamily="34" charset="0"/>
              </a:rPr>
              <a:t>PTH (</a:t>
            </a:r>
            <a:r>
              <a:rPr lang="en-US" sz="2000" dirty="0" smtClean="0">
                <a:latin typeface="Arial"/>
                <a:cs typeface="Arial"/>
              </a:rPr>
              <a:t>↑ </a:t>
            </a:r>
            <a:r>
              <a:rPr lang="en-US" sz="2000" dirty="0" smtClean="0">
                <a:latin typeface="Arial" pitchFamily="34" charset="0"/>
                <a:cs typeface="Arial" pitchFamily="34" charset="0"/>
              </a:rPr>
              <a:t>in </a:t>
            </a:r>
            <a:r>
              <a:rPr lang="en-US" sz="2000" dirty="0" err="1" smtClean="0">
                <a:latin typeface="Arial" pitchFamily="34" charset="0"/>
                <a:cs typeface="Arial" pitchFamily="34" charset="0"/>
              </a:rPr>
              <a:t>Vit</a:t>
            </a:r>
            <a:r>
              <a:rPr lang="en-US" sz="2000" dirty="0" smtClean="0">
                <a:latin typeface="Arial" pitchFamily="34" charset="0"/>
                <a:cs typeface="Arial" pitchFamily="34" charset="0"/>
              </a:rPr>
              <a:t> D deficiency) </a:t>
            </a:r>
            <a:r>
              <a:rPr lang="en-US" sz="2000" dirty="0" smtClean="0">
                <a:latin typeface="Arial"/>
                <a:cs typeface="Arial"/>
              </a:rPr>
              <a:t>↑ </a:t>
            </a:r>
            <a:r>
              <a:rPr lang="en-US" sz="2000" dirty="0" err="1" smtClean="0">
                <a:latin typeface="Arial" pitchFamily="34" charset="0"/>
                <a:cs typeface="Arial" pitchFamily="34" charset="0"/>
              </a:rPr>
              <a:t>cytosolic</a:t>
            </a:r>
            <a:r>
              <a:rPr lang="en-US" sz="2000" dirty="0" smtClean="0">
                <a:latin typeface="Arial" pitchFamily="34" charset="0"/>
                <a:cs typeface="Arial" pitchFamily="34" charset="0"/>
              </a:rPr>
              <a:t> Ca</a:t>
            </a:r>
            <a:r>
              <a:rPr lang="en-US" sz="2000" baseline="30000" dirty="0" smtClean="0">
                <a:latin typeface="Arial" pitchFamily="34" charset="0"/>
                <a:cs typeface="Arial" pitchFamily="34" charset="0"/>
              </a:rPr>
              <a:t>2+ </a:t>
            </a:r>
            <a:r>
              <a:rPr lang="en-US" sz="2000" dirty="0" smtClean="0">
                <a:latin typeface="Arial" pitchFamily="34" charset="0"/>
                <a:cs typeface="Arial" pitchFamily="34" charset="0"/>
              </a:rPr>
              <a:t>level in isolated </a:t>
            </a:r>
            <a:r>
              <a:rPr lang="en-US" sz="2000" dirty="0" err="1" smtClean="0">
                <a:latin typeface="Arial" pitchFamily="34" charset="0"/>
                <a:cs typeface="Arial" pitchFamily="34" charset="0"/>
              </a:rPr>
              <a:t>adipocytes</a:t>
            </a:r>
            <a:r>
              <a:rPr lang="en-US" sz="2000" dirty="0" smtClean="0">
                <a:latin typeface="Arial" pitchFamily="34" charset="0"/>
                <a:cs typeface="Arial" pitchFamily="34" charset="0"/>
              </a:rPr>
              <a:t>, thus impeding catecholamine-induced </a:t>
            </a:r>
            <a:r>
              <a:rPr lang="en-US" sz="2000" dirty="0" err="1" smtClean="0">
                <a:latin typeface="Arial" pitchFamily="34" charset="0"/>
                <a:cs typeface="Arial" pitchFamily="34" charset="0"/>
              </a:rPr>
              <a:t>lipolysis</a:t>
            </a:r>
            <a:r>
              <a:rPr lang="en-US" sz="2000" dirty="0" smtClean="0">
                <a:latin typeface="Arial" pitchFamily="34" charset="0"/>
                <a:cs typeface="Arial" pitchFamily="34" charset="0"/>
              </a:rPr>
              <a:t>  and promoting expression of fatty acid synthetase.</a:t>
            </a:r>
            <a:r>
              <a:rPr lang="en-US" sz="2000" baseline="30000" dirty="0" smtClean="0">
                <a:latin typeface="Arial" pitchFamily="34" charset="0"/>
                <a:cs typeface="Arial" pitchFamily="34" charset="0"/>
              </a:rPr>
              <a:t>3 </a:t>
            </a:r>
          </a:p>
          <a:p>
            <a:pPr>
              <a:buNone/>
            </a:pPr>
            <a:r>
              <a:rPr lang="en-US" sz="1200" dirty="0" smtClean="0">
                <a:latin typeface="Arial" pitchFamily="34" charset="0"/>
                <a:cs typeface="Arial" pitchFamily="34" charset="0"/>
              </a:rPr>
              <a:t>	</a:t>
            </a:r>
            <a:r>
              <a:rPr lang="en-US" sz="1000" dirty="0" smtClean="0">
                <a:latin typeface="Arial" pitchFamily="34" charset="0"/>
                <a:cs typeface="Arial" pitchFamily="34" charset="0"/>
              </a:rPr>
              <a:t>1. </a:t>
            </a:r>
            <a:r>
              <a:rPr lang="en-US" sz="1000" dirty="0" err="1" smtClean="0">
                <a:latin typeface="Arial" pitchFamily="34" charset="0"/>
                <a:cs typeface="Arial" pitchFamily="34" charset="0"/>
              </a:rPr>
              <a:t>Wortsman</a:t>
            </a:r>
            <a:r>
              <a:rPr lang="en-US" sz="1000" dirty="0" smtClean="0">
                <a:latin typeface="Arial" pitchFamily="34" charset="0"/>
                <a:cs typeface="Arial" pitchFamily="34" charset="0"/>
              </a:rPr>
              <a:t>, et al. Decreased bioavailability of vitamin D in obesity. Am. J. </a:t>
            </a:r>
            <a:r>
              <a:rPr lang="en-US" sz="1000" dirty="0" err="1" smtClean="0">
                <a:latin typeface="Arial" pitchFamily="34" charset="0"/>
                <a:cs typeface="Arial" pitchFamily="34" charset="0"/>
              </a:rPr>
              <a:t>Clin</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Nutr</a:t>
            </a:r>
            <a:r>
              <a:rPr lang="en-US" sz="1000" dirty="0" smtClean="0">
                <a:latin typeface="Arial" pitchFamily="34" charset="0"/>
                <a:cs typeface="Arial" pitchFamily="34" charset="0"/>
              </a:rPr>
              <a:t>. 2000, 72, 690–693.</a:t>
            </a:r>
          </a:p>
          <a:p>
            <a:pPr>
              <a:buNone/>
            </a:pPr>
            <a:r>
              <a:rPr lang="en-US" sz="1000" dirty="0" smtClean="0">
                <a:latin typeface="Arial" pitchFamily="34" charset="0"/>
                <a:cs typeface="Arial" pitchFamily="34" charset="0"/>
              </a:rPr>
              <a:t>	2.  Earthman et al. The link between obesity and low 25-hydroxyvitamin D concentrations: Considerations and implications. Int. J. </a:t>
            </a:r>
            <a:r>
              <a:rPr lang="en-US" sz="1000" dirty="0" err="1" smtClean="0">
                <a:latin typeface="Arial" pitchFamily="34" charset="0"/>
                <a:cs typeface="Arial" pitchFamily="34" charset="0"/>
              </a:rPr>
              <a:t>Obes</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Lond</a:t>
            </a:r>
            <a:r>
              <a:rPr lang="en-US" sz="1000" dirty="0" smtClean="0">
                <a:latin typeface="Arial" pitchFamily="34" charset="0"/>
                <a:cs typeface="Arial" pitchFamily="34" charset="0"/>
              </a:rPr>
              <a:t>.) 2012, 36, 387–396.</a:t>
            </a:r>
          </a:p>
          <a:p>
            <a:pPr>
              <a:buNone/>
            </a:pPr>
            <a:r>
              <a:rPr lang="en-US" sz="1000" dirty="0" smtClean="0">
                <a:latin typeface="Arial" pitchFamily="34" charset="0"/>
                <a:cs typeface="Arial" pitchFamily="34" charset="0"/>
              </a:rPr>
              <a:t>	3. McCarty MF, Thomas CA: PTH excess may promote weight gain by impeding catecholamine-induced </a:t>
            </a:r>
            <a:r>
              <a:rPr lang="en-US" sz="1000" dirty="0" err="1" smtClean="0">
                <a:latin typeface="Arial" pitchFamily="34" charset="0"/>
                <a:cs typeface="Arial" pitchFamily="34" charset="0"/>
              </a:rPr>
              <a:t>lipolysis</a:t>
            </a:r>
            <a:r>
              <a:rPr lang="en-US" sz="1000" dirty="0" smtClean="0">
                <a:latin typeface="Arial" pitchFamily="34" charset="0"/>
                <a:cs typeface="Arial" pitchFamily="34" charset="0"/>
              </a:rPr>
              <a:t>-implications for the impact of calcium, vitamin D, and alcohol on body weight. Med Hypotheses 2003,61:535–542.</a:t>
            </a:r>
          </a:p>
          <a:p>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0"/>
            <a:ext cx="8153400" cy="990600"/>
          </a:xfrm>
        </p:spPr>
        <p:txBody>
          <a:bodyPr/>
          <a:lstStyle/>
          <a:p>
            <a:pPr algn="ctr"/>
            <a:r>
              <a:rPr lang="en-US" b="1" dirty="0" smtClean="0">
                <a:solidFill>
                  <a:srgbClr val="FFFF00"/>
                </a:solidFill>
              </a:rPr>
              <a:t>Vitamin D metabolism</a:t>
            </a:r>
            <a:endParaRPr lang="en-US" b="1" dirty="0">
              <a:solidFill>
                <a:srgbClr val="FFFF00"/>
              </a:solidFill>
            </a:endParaRPr>
          </a:p>
        </p:txBody>
      </p:sp>
      <p:pic>
        <p:nvPicPr>
          <p:cNvPr id="5" name="Picture 2"/>
          <p:cNvPicPr>
            <a:picLocks noChangeAspect="1" noChangeArrowheads="1"/>
          </p:cNvPicPr>
          <p:nvPr/>
        </p:nvPicPr>
        <p:blipFill>
          <a:blip r:embed="rId3" cstate="print"/>
          <a:srcRect/>
          <a:stretch>
            <a:fillRect/>
          </a:stretch>
        </p:blipFill>
        <p:spPr bwMode="auto">
          <a:xfrm>
            <a:off x="1763481" y="838200"/>
            <a:ext cx="5704119"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4" name="Diagram 3"/>
          <p:cNvGraphicFramePr/>
          <p:nvPr/>
        </p:nvGraphicFramePr>
        <p:xfrm>
          <a:off x="381000" y="838200"/>
          <a:ext cx="83820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xit" presetSubtype="0" fill="hold" nodeType="clickEffect">
                                  <p:stCondLst>
                                    <p:cond delay="0"/>
                                  </p:stCondLst>
                                  <p:childTnLst>
                                    <p:animEffect transition="out" filter="wedge">
                                      <p:cBhvr>
                                        <p:cTn id="18" dur="1000"/>
                                        <p:tgtEl>
                                          <p:spTgt spid="5"/>
                                        </p:tgtEl>
                                      </p:cBhvr>
                                    </p:animEffect>
                                    <p:set>
                                      <p:cBhvr>
                                        <p:cTn id="19" dur="1" fill="hold">
                                          <p:stCondLst>
                                            <p:cond delay="999"/>
                                          </p:stCondLst>
                                        </p:cTn>
                                        <p:tgtEl>
                                          <p:spTgt spid="5"/>
                                        </p:tgtEl>
                                        <p:attrNameLst>
                                          <p:attrName>style.visibility</p:attrName>
                                        </p:attrNameLst>
                                      </p:cBhvr>
                                      <p:to>
                                        <p:strVal val="hidden"/>
                                      </p:to>
                                    </p:set>
                                  </p:childTnLst>
                                </p:cTn>
                              </p:par>
                              <p:par>
                                <p:cTn id="20" presetID="5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Scale>
                                      <p:cBhvr>
                                        <p:cTn id="2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
                                        </p:tgtEl>
                                        <p:attrNameLst>
                                          <p:attrName>ppt_x</p:attrName>
                                          <p:attrName>ppt_y</p:attrName>
                                        </p:attrNameLst>
                                      </p:cBhvr>
                                    </p:animMotion>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152400"/>
            <a:ext cx="8153400" cy="990600"/>
          </a:xfrm>
        </p:spPr>
        <p:txBody>
          <a:bodyPr>
            <a:normAutofit fontScale="90000"/>
          </a:bodyPr>
          <a:lstStyle/>
          <a:p>
            <a:pPr algn="ctr"/>
            <a:r>
              <a:rPr lang="en-US" b="1" dirty="0" smtClean="0">
                <a:solidFill>
                  <a:srgbClr val="FFFF00"/>
                </a:solidFill>
              </a:rPr>
              <a:t>Association with diabetes – protective mechanisms</a:t>
            </a:r>
            <a:endParaRPr lang="en-US" b="1" dirty="0">
              <a:solidFill>
                <a:srgbClr val="FFFF00"/>
              </a:solidFill>
            </a:endParaRPr>
          </a:p>
        </p:txBody>
      </p:sp>
      <p:graphicFrame>
        <p:nvGraphicFramePr>
          <p:cNvPr id="5" name="Diagram 4"/>
          <p:cNvGraphicFramePr/>
          <p:nvPr/>
        </p:nvGraphicFramePr>
        <p:xfrm>
          <a:off x="685800" y="1219200"/>
          <a:ext cx="8229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Evidence from observational studies </a:t>
            </a:r>
            <a:endParaRPr lang="en-US" b="1" dirty="0">
              <a:solidFill>
                <a:srgbClr val="FFFF00"/>
              </a:solidFill>
            </a:endParaRPr>
          </a:p>
        </p:txBody>
      </p:sp>
      <p:sp>
        <p:nvSpPr>
          <p:cNvPr id="3" name="Content Placeholder 2"/>
          <p:cNvSpPr>
            <a:spLocks noGrp="1"/>
          </p:cNvSpPr>
          <p:nvPr>
            <p:ph sz="quarter" idx="1"/>
          </p:nvPr>
        </p:nvSpPr>
        <p:spPr>
          <a:xfrm>
            <a:off x="612648" y="1600200"/>
            <a:ext cx="8153400" cy="5257800"/>
          </a:xfrm>
        </p:spPr>
        <p:txBody>
          <a:bodyPr>
            <a:normAutofit fontScale="25000" lnSpcReduction="20000"/>
          </a:bodyPr>
          <a:lstStyle/>
          <a:p>
            <a:pPr>
              <a:lnSpc>
                <a:spcPct val="120000"/>
              </a:lnSpc>
            </a:pPr>
            <a:r>
              <a:rPr lang="en-US" sz="8000" dirty="0" smtClean="0">
                <a:latin typeface="Arial" pitchFamily="34" charset="0"/>
                <a:cs typeface="Arial" pitchFamily="34" charset="0"/>
              </a:rPr>
              <a:t>Cross-sectional studies – lower 25(OH)D levels in prevalent type 2 DM and IGT than NGT</a:t>
            </a:r>
          </a:p>
          <a:p>
            <a:pPr>
              <a:buFont typeface="Wingdings" pitchFamily="2" charset="2"/>
              <a:buChar char="v"/>
            </a:pPr>
            <a:r>
              <a:rPr lang="en-US" sz="4400" dirty="0" smtClean="0">
                <a:latin typeface="Arial" pitchFamily="34" charset="0"/>
                <a:cs typeface="Arial" pitchFamily="34" charset="0"/>
              </a:rPr>
              <a:t>Need AG, </a:t>
            </a:r>
            <a:r>
              <a:rPr lang="en-US" sz="4400" dirty="0" err="1" smtClean="0">
                <a:latin typeface="Arial" pitchFamily="34" charset="0"/>
                <a:cs typeface="Arial" pitchFamily="34" charset="0"/>
              </a:rPr>
              <a:t>O’Loughlin</a:t>
            </a:r>
            <a:r>
              <a:rPr lang="en-US" sz="4400" dirty="0" smtClean="0">
                <a:latin typeface="Arial" pitchFamily="34" charset="0"/>
                <a:cs typeface="Arial" pitchFamily="34" charset="0"/>
              </a:rPr>
              <a:t> PD, Horowitz </a:t>
            </a:r>
            <a:r>
              <a:rPr lang="en-US" sz="4400" dirty="0" err="1" smtClean="0">
                <a:latin typeface="Arial" pitchFamily="34" charset="0"/>
                <a:cs typeface="Arial" pitchFamily="34" charset="0"/>
              </a:rPr>
              <a:t>M,Nordin</a:t>
            </a:r>
            <a:r>
              <a:rPr lang="en-US" sz="4400" dirty="0" smtClean="0">
                <a:latin typeface="Arial" pitchFamily="34" charset="0"/>
                <a:cs typeface="Arial" pitchFamily="34" charset="0"/>
              </a:rPr>
              <a:t> BE. Relationship between fasting serum glucose, age, body mass index and serum 25 </a:t>
            </a:r>
            <a:r>
              <a:rPr lang="en-US" sz="4400" dirty="0" err="1" smtClean="0">
                <a:latin typeface="Arial" pitchFamily="34" charset="0"/>
                <a:cs typeface="Arial" pitchFamily="34" charset="0"/>
              </a:rPr>
              <a:t>hydroxyvitamin</a:t>
            </a:r>
            <a:r>
              <a:rPr lang="en-US" sz="4400" dirty="0" smtClean="0">
                <a:latin typeface="Arial" pitchFamily="34" charset="0"/>
                <a:cs typeface="Arial" pitchFamily="34" charset="0"/>
              </a:rPr>
              <a:t> D in </a:t>
            </a:r>
            <a:r>
              <a:rPr lang="en-US" sz="4400" dirty="0" err="1" smtClean="0">
                <a:latin typeface="Arial" pitchFamily="34" charset="0"/>
                <a:cs typeface="Arial" pitchFamily="34" charset="0"/>
              </a:rPr>
              <a:t>postmenopausalwomen</a:t>
            </a: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Clin</a:t>
            </a: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Endocrinol</a:t>
            </a: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Oxf</a:t>
            </a:r>
            <a:r>
              <a:rPr lang="en-US" sz="4400" dirty="0" smtClean="0">
                <a:latin typeface="Arial" pitchFamily="34" charset="0"/>
                <a:cs typeface="Arial" pitchFamily="34" charset="0"/>
              </a:rPr>
              <a:t>) 2005;62:738–741.</a:t>
            </a:r>
          </a:p>
          <a:p>
            <a:pPr>
              <a:buFont typeface="Wingdings" pitchFamily="2" charset="2"/>
              <a:buChar char="v"/>
            </a:pPr>
            <a:r>
              <a:rPr lang="en-US" sz="4400" dirty="0" err="1" smtClean="0">
                <a:latin typeface="Arial" pitchFamily="34" charset="0"/>
                <a:cs typeface="Arial" pitchFamily="34" charset="0"/>
              </a:rPr>
              <a:t>Scragg</a:t>
            </a:r>
            <a:r>
              <a:rPr lang="en-US" sz="4400" dirty="0" smtClean="0">
                <a:latin typeface="Arial" pitchFamily="34" charset="0"/>
                <a:cs typeface="Arial" pitchFamily="34" charset="0"/>
              </a:rPr>
              <a:t> R, Sowers M, Bell C; Third National Health and Nutrition Examination Survey. Serum 25-hydroxyvitamin D, diabetes, and ethnicity in the Third National Health and Nutrition Examination Survey. Diabetes Care 2004;27:2813–2818.</a:t>
            </a:r>
          </a:p>
          <a:p>
            <a:endParaRPr lang="fi-FI" sz="8000" dirty="0" smtClean="0">
              <a:latin typeface="Arial" pitchFamily="34" charset="0"/>
              <a:cs typeface="Arial" pitchFamily="34" charset="0"/>
            </a:endParaRPr>
          </a:p>
          <a:p>
            <a:pPr>
              <a:lnSpc>
                <a:spcPct val="120000"/>
              </a:lnSpc>
            </a:pPr>
            <a:r>
              <a:rPr lang="fi-FI" sz="8000" dirty="0" smtClean="0">
                <a:latin typeface="Arial" pitchFamily="34" charset="0"/>
                <a:cs typeface="Arial" pitchFamily="34" charset="0"/>
              </a:rPr>
              <a:t>Prospective studies – Inverse association between baseline 25(OH)D levels and incident DM, independent of other risk factors like HTN, obesity, dyslipidemia, family history </a:t>
            </a:r>
          </a:p>
          <a:p>
            <a:pPr>
              <a:buFont typeface="Wingdings" pitchFamily="2" charset="2"/>
              <a:buChar char="v"/>
            </a:pPr>
            <a:r>
              <a:rPr lang="en-US" sz="4400" dirty="0" smtClean="0">
                <a:latin typeface="Arial" pitchFamily="34" charset="0"/>
                <a:cs typeface="Arial" pitchFamily="34" charset="0"/>
              </a:rPr>
              <a:t>Lim S, Kim MJ, </a:t>
            </a:r>
            <a:r>
              <a:rPr lang="en-US" sz="4400" dirty="0" err="1" smtClean="0">
                <a:latin typeface="Arial" pitchFamily="34" charset="0"/>
                <a:cs typeface="Arial" pitchFamily="34" charset="0"/>
              </a:rPr>
              <a:t>Choi</a:t>
            </a:r>
            <a:r>
              <a:rPr lang="en-US" sz="4400" dirty="0" smtClean="0">
                <a:latin typeface="Arial" pitchFamily="34" charset="0"/>
                <a:cs typeface="Arial" pitchFamily="34" charset="0"/>
              </a:rPr>
              <a:t> SH, Shin CS, Park KS, Jang HC, Billings LK, </a:t>
            </a:r>
            <a:r>
              <a:rPr lang="en-US" sz="4400" dirty="0" err="1" smtClean="0">
                <a:latin typeface="Arial" pitchFamily="34" charset="0"/>
                <a:cs typeface="Arial" pitchFamily="34" charset="0"/>
              </a:rPr>
              <a:t>Meigs</a:t>
            </a:r>
            <a:r>
              <a:rPr lang="en-US" sz="4400" dirty="0" smtClean="0">
                <a:latin typeface="Arial" pitchFamily="34" charset="0"/>
                <a:cs typeface="Arial" pitchFamily="34" charset="0"/>
              </a:rPr>
              <a:t> JB. Association of vitamin D deficiency with incidence of type 2 diabetes in high-risk Asian subjects. Am J </a:t>
            </a:r>
            <a:r>
              <a:rPr lang="en-US" sz="4400" dirty="0" err="1" smtClean="0">
                <a:latin typeface="Arial" pitchFamily="34" charset="0"/>
                <a:cs typeface="Arial" pitchFamily="34" charset="0"/>
              </a:rPr>
              <a:t>Clin</a:t>
            </a: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Nutr</a:t>
            </a:r>
            <a:r>
              <a:rPr lang="en-US" sz="4400" dirty="0" smtClean="0">
                <a:latin typeface="Arial" pitchFamily="34" charset="0"/>
                <a:cs typeface="Arial" pitchFamily="34" charset="0"/>
              </a:rPr>
              <a:t>. 2013 Mar;97(3):524-30.</a:t>
            </a:r>
          </a:p>
          <a:p>
            <a:pPr>
              <a:buFont typeface="Wingdings" pitchFamily="2" charset="2"/>
              <a:buChar char="v"/>
            </a:pPr>
            <a:r>
              <a:rPr lang="en-US" sz="4400" dirty="0" err="1" smtClean="0">
                <a:latin typeface="Arial" pitchFamily="34" charset="0"/>
                <a:cs typeface="Arial" pitchFamily="34" charset="0"/>
              </a:rPr>
              <a:t>Forouhi</a:t>
            </a:r>
            <a:r>
              <a:rPr lang="en-US" sz="4400" dirty="0" smtClean="0">
                <a:latin typeface="Arial" pitchFamily="34" charset="0"/>
                <a:cs typeface="Arial" pitchFamily="34" charset="0"/>
              </a:rPr>
              <a:t> NG, Ye Z, Rickard AP, </a:t>
            </a:r>
            <a:r>
              <a:rPr lang="en-US" sz="4400" dirty="0" err="1" smtClean="0">
                <a:latin typeface="Arial" pitchFamily="34" charset="0"/>
                <a:cs typeface="Arial" pitchFamily="34" charset="0"/>
              </a:rPr>
              <a:t>Khaw</a:t>
            </a:r>
            <a:r>
              <a:rPr lang="en-US" sz="4400" dirty="0" smtClean="0">
                <a:latin typeface="Arial" pitchFamily="34" charset="0"/>
                <a:cs typeface="Arial" pitchFamily="34" charset="0"/>
              </a:rPr>
              <a:t> KT, </a:t>
            </a:r>
            <a:r>
              <a:rPr lang="en-US" sz="4400" dirty="0" err="1" smtClean="0">
                <a:latin typeface="Arial" pitchFamily="34" charset="0"/>
                <a:cs typeface="Arial" pitchFamily="34" charset="0"/>
              </a:rPr>
              <a:t>Luben</a:t>
            </a:r>
            <a:r>
              <a:rPr lang="en-US" sz="4400" dirty="0" smtClean="0">
                <a:latin typeface="Arial" pitchFamily="34" charset="0"/>
                <a:cs typeface="Arial" pitchFamily="34" charset="0"/>
              </a:rPr>
              <a:t> R, </a:t>
            </a:r>
            <a:r>
              <a:rPr lang="en-US" sz="4400" dirty="0" err="1" smtClean="0">
                <a:latin typeface="Arial" pitchFamily="34" charset="0"/>
                <a:cs typeface="Arial" pitchFamily="34" charset="0"/>
              </a:rPr>
              <a:t>Langenberg</a:t>
            </a:r>
            <a:r>
              <a:rPr lang="en-US" sz="4400" dirty="0" smtClean="0">
                <a:latin typeface="Arial" pitchFamily="34" charset="0"/>
                <a:cs typeface="Arial" pitchFamily="34" charset="0"/>
              </a:rPr>
              <a:t> C, Wareham NJ. Circulating 25-hydroxyvitamin D concentration and the risk of type 2 diabetes: results from the European Prospective Investigation into Cancer (EPIC)-Norfolk cohort and updated </a:t>
            </a:r>
            <a:r>
              <a:rPr lang="en-US" sz="4400" dirty="0" err="1" smtClean="0">
                <a:latin typeface="Arial" pitchFamily="34" charset="0"/>
                <a:cs typeface="Arial" pitchFamily="34" charset="0"/>
              </a:rPr>
              <a:t>metaanalysis</a:t>
            </a:r>
            <a:r>
              <a:rPr lang="en-US" sz="4400" dirty="0" smtClean="0">
                <a:latin typeface="Arial" pitchFamily="34" charset="0"/>
                <a:cs typeface="Arial" pitchFamily="34" charset="0"/>
              </a:rPr>
              <a:t> of prospective studies. </a:t>
            </a:r>
            <a:r>
              <a:rPr lang="en-US" sz="4400" dirty="0" err="1" smtClean="0">
                <a:latin typeface="Arial" pitchFamily="34" charset="0"/>
                <a:cs typeface="Arial" pitchFamily="34" charset="0"/>
              </a:rPr>
              <a:t>Diabetologia</a:t>
            </a:r>
            <a:r>
              <a:rPr lang="en-US" sz="4400" dirty="0" smtClean="0">
                <a:latin typeface="Arial" pitchFamily="34" charset="0"/>
                <a:cs typeface="Arial" pitchFamily="34" charset="0"/>
              </a:rPr>
              <a:t> 2012;55:2173–82.</a:t>
            </a:r>
          </a:p>
          <a:p>
            <a:pPr>
              <a:buFont typeface="Wingdings" pitchFamily="2" charset="2"/>
              <a:buChar char="v"/>
            </a:pPr>
            <a:r>
              <a:rPr lang="en-US" sz="4400" dirty="0" smtClean="0">
                <a:latin typeface="Arial" pitchFamily="34" charset="0"/>
                <a:cs typeface="Arial" pitchFamily="34" charset="0"/>
              </a:rPr>
              <a:t>Liu E, </a:t>
            </a:r>
            <a:r>
              <a:rPr lang="en-US" sz="4400" dirty="0" err="1" smtClean="0">
                <a:latin typeface="Arial" pitchFamily="34" charset="0"/>
                <a:cs typeface="Arial" pitchFamily="34" charset="0"/>
              </a:rPr>
              <a:t>Meigs</a:t>
            </a:r>
            <a:r>
              <a:rPr lang="en-US" sz="4400" dirty="0" smtClean="0">
                <a:latin typeface="Arial" pitchFamily="34" charset="0"/>
                <a:cs typeface="Arial" pitchFamily="34" charset="0"/>
              </a:rPr>
              <a:t> JB, </a:t>
            </a:r>
            <a:r>
              <a:rPr lang="en-US" sz="4400" dirty="0" err="1" smtClean="0">
                <a:latin typeface="Arial" pitchFamily="34" charset="0"/>
                <a:cs typeface="Arial" pitchFamily="34" charset="0"/>
              </a:rPr>
              <a:t>Pittas</a:t>
            </a:r>
            <a:r>
              <a:rPr lang="en-US" sz="4400" dirty="0" smtClean="0">
                <a:latin typeface="Arial" pitchFamily="34" charset="0"/>
                <a:cs typeface="Arial" pitchFamily="34" charset="0"/>
              </a:rPr>
              <a:t> AG, </a:t>
            </a:r>
            <a:r>
              <a:rPr lang="en-US" sz="4400" dirty="0" err="1" smtClean="0">
                <a:latin typeface="Arial" pitchFamily="34" charset="0"/>
                <a:cs typeface="Arial" pitchFamily="34" charset="0"/>
              </a:rPr>
              <a:t>Economos</a:t>
            </a:r>
            <a:r>
              <a:rPr lang="en-US" sz="4400" dirty="0" smtClean="0">
                <a:latin typeface="Arial" pitchFamily="34" charset="0"/>
                <a:cs typeface="Arial" pitchFamily="34" charset="0"/>
              </a:rPr>
              <a:t> CD, </a:t>
            </a:r>
            <a:r>
              <a:rPr lang="en-US" sz="4400" dirty="0" err="1" smtClean="0">
                <a:latin typeface="Arial" pitchFamily="34" charset="0"/>
                <a:cs typeface="Arial" pitchFamily="34" charset="0"/>
              </a:rPr>
              <a:t>McKeown</a:t>
            </a:r>
            <a:r>
              <a:rPr lang="en-US" sz="4400" dirty="0" smtClean="0">
                <a:latin typeface="Arial" pitchFamily="34" charset="0"/>
                <a:cs typeface="Arial" pitchFamily="34" charset="0"/>
              </a:rPr>
              <a:t> NM, Booth SL, Jacques PF. Predicted 25-hydroxyvitamin D score and incident type 2 diabetes in the Framingham Offspring Study. Am J </a:t>
            </a:r>
            <a:r>
              <a:rPr lang="en-US" sz="4400" dirty="0" err="1" smtClean="0">
                <a:latin typeface="Arial" pitchFamily="34" charset="0"/>
                <a:cs typeface="Arial" pitchFamily="34" charset="0"/>
              </a:rPr>
              <a:t>Clin</a:t>
            </a: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Nutr</a:t>
            </a:r>
            <a:r>
              <a:rPr lang="en-US" sz="4400" dirty="0" smtClean="0">
                <a:latin typeface="Arial" pitchFamily="34" charset="0"/>
                <a:cs typeface="Arial" pitchFamily="34" charset="0"/>
              </a:rPr>
              <a:t> 2010;91:1627–33.</a:t>
            </a:r>
          </a:p>
          <a:p>
            <a:pPr>
              <a:buFont typeface="Wingdings" pitchFamily="2" charset="2"/>
              <a:buChar char="v"/>
            </a:pPr>
            <a:r>
              <a:rPr lang="fi-FI" sz="4400" dirty="0" smtClean="0">
                <a:latin typeface="Arial" pitchFamily="34" charset="0"/>
                <a:cs typeface="Arial" pitchFamily="34" charset="0"/>
              </a:rPr>
              <a:t>Knekt P, Laaksonen M, Mattila C, Harkanen T, Marniemi J, Heliovaara M, Rissanen H, Montonen J, Reunanen A. Serum vitamin D and </a:t>
            </a:r>
            <a:r>
              <a:rPr lang="en-US" sz="4400" dirty="0" smtClean="0">
                <a:latin typeface="Arial" pitchFamily="34" charset="0"/>
                <a:cs typeface="Arial" pitchFamily="34" charset="0"/>
              </a:rPr>
              <a:t>subsequent occurrence of type 2 diabetes. Epidemiology 2008;19:666–71.</a:t>
            </a:r>
          </a:p>
          <a:p>
            <a:pPr>
              <a:buFont typeface="Wingdings" pitchFamily="2" charset="2"/>
              <a:buChar char="v"/>
            </a:pPr>
            <a:r>
              <a:rPr lang="en-US" sz="4400" dirty="0" smtClean="0">
                <a:latin typeface="Arial" pitchFamily="34" charset="0"/>
                <a:cs typeface="Arial" pitchFamily="34" charset="0"/>
              </a:rPr>
              <a:t>Gagnon C, Lu ZX, </a:t>
            </a:r>
            <a:r>
              <a:rPr lang="en-US" sz="4400" dirty="0" err="1" smtClean="0">
                <a:latin typeface="Arial" pitchFamily="34" charset="0"/>
                <a:cs typeface="Arial" pitchFamily="34" charset="0"/>
              </a:rPr>
              <a:t>Magliano</a:t>
            </a:r>
            <a:r>
              <a:rPr lang="en-US" sz="4400" dirty="0" smtClean="0">
                <a:latin typeface="Arial" pitchFamily="34" charset="0"/>
                <a:cs typeface="Arial" pitchFamily="34" charset="0"/>
              </a:rPr>
              <a:t> DJ, Dunstan DW, Shaw JE, </a:t>
            </a:r>
            <a:r>
              <a:rPr lang="en-US" sz="4400" dirty="0" err="1" smtClean="0">
                <a:latin typeface="Arial" pitchFamily="34" charset="0"/>
                <a:cs typeface="Arial" pitchFamily="34" charset="0"/>
              </a:rPr>
              <a:t>Zimmet</a:t>
            </a:r>
            <a:r>
              <a:rPr lang="en-US" sz="4400" dirty="0" smtClean="0">
                <a:latin typeface="Arial" pitchFamily="34" charset="0"/>
                <a:cs typeface="Arial" pitchFamily="34" charset="0"/>
              </a:rPr>
              <a:t> PZ, </a:t>
            </a:r>
            <a:r>
              <a:rPr lang="en-US" sz="4400" dirty="0" err="1" smtClean="0">
                <a:latin typeface="Arial" pitchFamily="34" charset="0"/>
                <a:cs typeface="Arial" pitchFamily="34" charset="0"/>
              </a:rPr>
              <a:t>Sikaris</a:t>
            </a:r>
            <a:r>
              <a:rPr lang="en-US" sz="4400" dirty="0" smtClean="0">
                <a:latin typeface="Arial" pitchFamily="34" charset="0"/>
                <a:cs typeface="Arial" pitchFamily="34" charset="0"/>
              </a:rPr>
              <a:t> K, Grantham N, </a:t>
            </a:r>
            <a:r>
              <a:rPr lang="en-US" sz="4400" dirty="0" err="1" smtClean="0">
                <a:latin typeface="Arial" pitchFamily="34" charset="0"/>
                <a:cs typeface="Arial" pitchFamily="34" charset="0"/>
              </a:rPr>
              <a:t>Ebeling</a:t>
            </a:r>
            <a:r>
              <a:rPr lang="en-US" sz="4400" dirty="0" smtClean="0">
                <a:latin typeface="Arial" pitchFamily="34" charset="0"/>
                <a:cs typeface="Arial" pitchFamily="34" charset="0"/>
              </a:rPr>
              <a:t> PR, Daly RM. Serum 25-hydroxyvitamin D, calcium intake, and risk of type 2 diabetes after 5 years: results from a national, population-based prospective study (the Australian Diabetes, Obesity and Lifestyle study). Diabetes Care 2011;34:1133–8.</a:t>
            </a:r>
          </a:p>
          <a:p>
            <a:endParaRPr lang="en-US" sz="8000" dirty="0" smtClean="0">
              <a:latin typeface="Arial" pitchFamily="34" charset="0"/>
              <a:cs typeface="Arial" pitchFamily="34" charset="0"/>
            </a:endParaRPr>
          </a:p>
          <a:p>
            <a:endParaRPr lang="en-US" sz="4000" dirty="0" smtClean="0">
              <a:latin typeface="Arial" pitchFamily="34" charset="0"/>
              <a:cs typeface="Arial" pitchFamily="34" charset="0"/>
            </a:endParaRPr>
          </a:p>
          <a:p>
            <a:endParaRPr lang="fi-FI" sz="8000"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533400"/>
            <a:ext cx="8153400" cy="5257800"/>
          </a:xfrm>
        </p:spPr>
        <p:txBody>
          <a:bodyPr>
            <a:normAutofit fontScale="25000" lnSpcReduction="20000"/>
          </a:bodyPr>
          <a:lstStyle/>
          <a:p>
            <a:pPr>
              <a:lnSpc>
                <a:spcPct val="120000"/>
              </a:lnSpc>
            </a:pPr>
            <a:r>
              <a:rPr lang="en-US" sz="8800" dirty="0" smtClean="0">
                <a:latin typeface="Arial" pitchFamily="34" charset="0"/>
                <a:cs typeface="Arial" pitchFamily="34" charset="0"/>
              </a:rPr>
              <a:t>Increasing 25(OH) D from 10 to 30 </a:t>
            </a:r>
            <a:r>
              <a:rPr lang="en-US" sz="8800" dirty="0" err="1" smtClean="0">
                <a:latin typeface="Arial" pitchFamily="34" charset="0"/>
                <a:cs typeface="Arial" pitchFamily="34" charset="0"/>
              </a:rPr>
              <a:t>ng</a:t>
            </a:r>
            <a:r>
              <a:rPr lang="en-US" sz="8800" dirty="0" smtClean="0">
                <a:latin typeface="Arial" pitchFamily="34" charset="0"/>
                <a:cs typeface="Arial" pitchFamily="34" charset="0"/>
              </a:rPr>
              <a:t>/</a:t>
            </a:r>
            <a:r>
              <a:rPr lang="en-US" sz="8800" dirty="0" err="1" smtClean="0">
                <a:latin typeface="Arial" pitchFamily="34" charset="0"/>
                <a:cs typeface="Arial" pitchFamily="34" charset="0"/>
              </a:rPr>
              <a:t>mL</a:t>
            </a:r>
            <a:r>
              <a:rPr lang="en-US" sz="8800" dirty="0" smtClean="0">
                <a:latin typeface="Arial" pitchFamily="34" charset="0"/>
                <a:cs typeface="Arial" pitchFamily="34" charset="0"/>
              </a:rPr>
              <a:t> can improve insulin sensitivity by 60%.</a:t>
            </a:r>
          </a:p>
          <a:p>
            <a:pPr>
              <a:lnSpc>
                <a:spcPct val="120000"/>
              </a:lnSpc>
            </a:pPr>
            <a:r>
              <a:rPr lang="en-US" sz="8800" dirty="0" smtClean="0">
                <a:latin typeface="Arial" pitchFamily="34" charset="0"/>
                <a:cs typeface="Arial" pitchFamily="34" charset="0"/>
              </a:rPr>
              <a:t>20-90% decreased risk of incident diabetes in various prospective studies depending upon vitamin D intake and serum 25(OH)D levels.</a:t>
            </a:r>
          </a:p>
          <a:p>
            <a:pPr>
              <a:lnSpc>
                <a:spcPct val="120000"/>
              </a:lnSpc>
            </a:pPr>
            <a:r>
              <a:rPr lang="en-US" sz="8800" dirty="0" smtClean="0">
                <a:latin typeface="Arial" pitchFamily="34" charset="0"/>
                <a:cs typeface="Arial" pitchFamily="34" charset="0"/>
              </a:rPr>
              <a:t>In diabetics, low levels predict severity, disease progression, cardiovascular risk and all-cause mortality</a:t>
            </a:r>
          </a:p>
          <a:p>
            <a:pPr>
              <a:buNone/>
            </a:pPr>
            <a:endParaRPr lang="en-US" sz="7400" dirty="0" smtClean="0">
              <a:latin typeface="Arial" pitchFamily="34" charset="0"/>
              <a:cs typeface="Arial" pitchFamily="34" charset="0"/>
            </a:endParaRPr>
          </a:p>
          <a:p>
            <a:pPr>
              <a:buFont typeface="Wingdings" pitchFamily="2" charset="2"/>
              <a:buChar char="v"/>
            </a:pPr>
            <a:r>
              <a:rPr lang="en-US" sz="4400" dirty="0" smtClean="0">
                <a:latin typeface="Arial" pitchFamily="34" charset="0"/>
                <a:cs typeface="Arial" pitchFamily="34" charset="0"/>
              </a:rPr>
              <a:t>Anderson JL, May HT, Horne BD, Bair TL, Hall NL, </a:t>
            </a:r>
            <a:r>
              <a:rPr lang="en-US" sz="4400" dirty="0" err="1" smtClean="0">
                <a:latin typeface="Arial" pitchFamily="34" charset="0"/>
                <a:cs typeface="Arial" pitchFamily="34" charset="0"/>
              </a:rPr>
              <a:t>Carlquist</a:t>
            </a:r>
            <a:r>
              <a:rPr lang="en-US" sz="4400" dirty="0" smtClean="0">
                <a:latin typeface="Arial" pitchFamily="34" charset="0"/>
                <a:cs typeface="Arial" pitchFamily="34" charset="0"/>
              </a:rPr>
              <a:t> JF, et al. Relation of vitamin D deficiency to cardiovascular risk factors, disease status, and incident events in a general healthcare population. Am J </a:t>
            </a:r>
            <a:r>
              <a:rPr lang="en-US" sz="4400" dirty="0" err="1" smtClean="0">
                <a:latin typeface="Arial" pitchFamily="34" charset="0"/>
                <a:cs typeface="Arial" pitchFamily="34" charset="0"/>
              </a:rPr>
              <a:t>Cardiol</a:t>
            </a:r>
            <a:r>
              <a:rPr lang="en-US" sz="4400" dirty="0" smtClean="0">
                <a:latin typeface="Arial" pitchFamily="34" charset="0"/>
                <a:cs typeface="Arial" pitchFamily="34" charset="0"/>
              </a:rPr>
              <a:t>. 2010; 106:963–968.</a:t>
            </a:r>
          </a:p>
          <a:p>
            <a:pPr>
              <a:buFont typeface="Wingdings" pitchFamily="2" charset="2"/>
              <a:buChar char="v"/>
            </a:pPr>
            <a:r>
              <a:rPr lang="en-US" sz="4400" dirty="0" err="1" smtClean="0">
                <a:latin typeface="Arial" pitchFamily="34" charset="0"/>
                <a:cs typeface="Arial" pitchFamily="34" charset="0"/>
              </a:rPr>
              <a:t>Knekt</a:t>
            </a:r>
            <a:r>
              <a:rPr lang="en-US" sz="4400" dirty="0" smtClean="0">
                <a:latin typeface="Arial" pitchFamily="34" charset="0"/>
                <a:cs typeface="Arial" pitchFamily="34" charset="0"/>
              </a:rPr>
              <a:t> P, </a:t>
            </a:r>
            <a:r>
              <a:rPr lang="en-US" sz="4400" dirty="0" err="1" smtClean="0">
                <a:latin typeface="Arial" pitchFamily="34" charset="0"/>
                <a:cs typeface="Arial" pitchFamily="34" charset="0"/>
              </a:rPr>
              <a:t>Laaksonen</a:t>
            </a:r>
            <a:r>
              <a:rPr lang="en-US" sz="4400" dirty="0" smtClean="0">
                <a:latin typeface="Arial" pitchFamily="34" charset="0"/>
                <a:cs typeface="Arial" pitchFamily="34" charset="0"/>
              </a:rPr>
              <a:t> M, </a:t>
            </a:r>
            <a:r>
              <a:rPr lang="en-US" sz="4400" dirty="0" err="1" smtClean="0">
                <a:latin typeface="Arial" pitchFamily="34" charset="0"/>
                <a:cs typeface="Arial" pitchFamily="34" charset="0"/>
              </a:rPr>
              <a:t>Mattila</a:t>
            </a:r>
            <a:r>
              <a:rPr lang="en-US" sz="4400" dirty="0" smtClean="0">
                <a:latin typeface="Arial" pitchFamily="34" charset="0"/>
                <a:cs typeface="Arial" pitchFamily="34" charset="0"/>
              </a:rPr>
              <a:t> C, </a:t>
            </a:r>
            <a:r>
              <a:rPr lang="en-US" sz="4400" dirty="0" err="1" smtClean="0">
                <a:latin typeface="Arial" pitchFamily="34" charset="0"/>
                <a:cs typeface="Arial" pitchFamily="34" charset="0"/>
              </a:rPr>
              <a:t>Harkanen</a:t>
            </a:r>
            <a:r>
              <a:rPr lang="en-US" sz="4400" dirty="0" smtClean="0">
                <a:latin typeface="Arial" pitchFamily="34" charset="0"/>
                <a:cs typeface="Arial" pitchFamily="34" charset="0"/>
              </a:rPr>
              <a:t> T, </a:t>
            </a:r>
            <a:r>
              <a:rPr lang="en-US" sz="4400" dirty="0" err="1" smtClean="0">
                <a:latin typeface="Arial" pitchFamily="34" charset="0"/>
                <a:cs typeface="Arial" pitchFamily="34" charset="0"/>
              </a:rPr>
              <a:t>Marniemi</a:t>
            </a:r>
            <a:r>
              <a:rPr lang="en-US" sz="4400" dirty="0" smtClean="0">
                <a:latin typeface="Arial" pitchFamily="34" charset="0"/>
                <a:cs typeface="Arial" pitchFamily="34" charset="0"/>
              </a:rPr>
              <a:t> J, </a:t>
            </a:r>
            <a:r>
              <a:rPr lang="en-US" sz="4400" dirty="0" err="1" smtClean="0">
                <a:latin typeface="Arial" pitchFamily="34" charset="0"/>
                <a:cs typeface="Arial" pitchFamily="34" charset="0"/>
              </a:rPr>
              <a:t>Heliovaara</a:t>
            </a:r>
            <a:r>
              <a:rPr lang="en-US" sz="4400" dirty="0" smtClean="0">
                <a:latin typeface="Arial" pitchFamily="34" charset="0"/>
                <a:cs typeface="Arial" pitchFamily="34" charset="0"/>
              </a:rPr>
              <a:t> M, et al. Serum vitamin D and subsequent occurrence of type 2 diabetes. Epidemiology. 2008; 19:666–671.</a:t>
            </a:r>
          </a:p>
          <a:p>
            <a:pPr>
              <a:buFont typeface="Wingdings" pitchFamily="2" charset="2"/>
              <a:buChar char="v"/>
            </a:pPr>
            <a:r>
              <a:rPr lang="en-US" sz="4400" dirty="0" err="1" smtClean="0">
                <a:latin typeface="Arial" pitchFamily="34" charset="0"/>
                <a:cs typeface="Arial" pitchFamily="34" charset="0"/>
              </a:rPr>
              <a:t>Kirii</a:t>
            </a:r>
            <a:r>
              <a:rPr lang="en-US" sz="4400" dirty="0" smtClean="0">
                <a:latin typeface="Arial" pitchFamily="34" charset="0"/>
                <a:cs typeface="Arial" pitchFamily="34" charset="0"/>
              </a:rPr>
              <a:t> K, </a:t>
            </a:r>
            <a:r>
              <a:rPr lang="en-US" sz="4400" dirty="0" err="1" smtClean="0">
                <a:latin typeface="Arial" pitchFamily="34" charset="0"/>
                <a:cs typeface="Arial" pitchFamily="34" charset="0"/>
              </a:rPr>
              <a:t>Mizoue</a:t>
            </a:r>
            <a:r>
              <a:rPr lang="en-US" sz="4400" dirty="0" smtClean="0">
                <a:latin typeface="Arial" pitchFamily="34" charset="0"/>
                <a:cs typeface="Arial" pitchFamily="34" charset="0"/>
              </a:rPr>
              <a:t> T, </a:t>
            </a:r>
            <a:r>
              <a:rPr lang="en-US" sz="4400" dirty="0" err="1" smtClean="0">
                <a:latin typeface="Arial" pitchFamily="34" charset="0"/>
                <a:cs typeface="Arial" pitchFamily="34" charset="0"/>
              </a:rPr>
              <a:t>Iso</a:t>
            </a:r>
            <a:r>
              <a:rPr lang="en-US" sz="4400" dirty="0" smtClean="0">
                <a:latin typeface="Arial" pitchFamily="34" charset="0"/>
                <a:cs typeface="Arial" pitchFamily="34" charset="0"/>
              </a:rPr>
              <a:t> H, Takahashi Y, Kato M, Inoue M, et al. Calcium, vitamin D and dairy intake in relation to type 2 diabetes risk in a Japanese cohort. </a:t>
            </a:r>
            <a:r>
              <a:rPr lang="en-US" sz="4400" dirty="0" err="1" smtClean="0">
                <a:latin typeface="Arial" pitchFamily="34" charset="0"/>
                <a:cs typeface="Arial" pitchFamily="34" charset="0"/>
              </a:rPr>
              <a:t>Diabetologia</a:t>
            </a:r>
            <a:r>
              <a:rPr lang="en-US" sz="4400" dirty="0" smtClean="0">
                <a:latin typeface="Arial" pitchFamily="34" charset="0"/>
                <a:cs typeface="Arial" pitchFamily="34" charset="0"/>
              </a:rPr>
              <a:t>. 2009; 52:2542–2550.</a:t>
            </a:r>
          </a:p>
          <a:p>
            <a:pPr>
              <a:buFont typeface="Wingdings" pitchFamily="2" charset="2"/>
              <a:buChar char="v"/>
            </a:pPr>
            <a:r>
              <a:rPr lang="en-US" sz="4400" dirty="0" smtClean="0">
                <a:latin typeface="Arial" pitchFamily="34" charset="0"/>
                <a:cs typeface="Arial" pitchFamily="34" charset="0"/>
              </a:rPr>
              <a:t>Liu E, </a:t>
            </a:r>
            <a:r>
              <a:rPr lang="en-US" sz="4400" dirty="0" err="1" smtClean="0">
                <a:latin typeface="Arial" pitchFamily="34" charset="0"/>
                <a:cs typeface="Arial" pitchFamily="34" charset="0"/>
              </a:rPr>
              <a:t>Meigs</a:t>
            </a:r>
            <a:r>
              <a:rPr lang="en-US" sz="4400" dirty="0" smtClean="0">
                <a:latin typeface="Arial" pitchFamily="34" charset="0"/>
                <a:cs typeface="Arial" pitchFamily="34" charset="0"/>
              </a:rPr>
              <a:t> JB, </a:t>
            </a:r>
            <a:r>
              <a:rPr lang="en-US" sz="4400" dirty="0" err="1" smtClean="0">
                <a:latin typeface="Arial" pitchFamily="34" charset="0"/>
                <a:cs typeface="Arial" pitchFamily="34" charset="0"/>
              </a:rPr>
              <a:t>Pittas</a:t>
            </a:r>
            <a:r>
              <a:rPr lang="en-US" sz="4400" dirty="0" smtClean="0">
                <a:latin typeface="Arial" pitchFamily="34" charset="0"/>
                <a:cs typeface="Arial" pitchFamily="34" charset="0"/>
              </a:rPr>
              <a:t> AG, </a:t>
            </a:r>
            <a:r>
              <a:rPr lang="en-US" sz="4400" dirty="0" err="1" smtClean="0">
                <a:latin typeface="Arial" pitchFamily="34" charset="0"/>
                <a:cs typeface="Arial" pitchFamily="34" charset="0"/>
              </a:rPr>
              <a:t>Economos</a:t>
            </a:r>
            <a:r>
              <a:rPr lang="en-US" sz="4400" dirty="0" smtClean="0">
                <a:latin typeface="Arial" pitchFamily="34" charset="0"/>
                <a:cs typeface="Arial" pitchFamily="34" charset="0"/>
              </a:rPr>
              <a:t> CD, </a:t>
            </a:r>
            <a:r>
              <a:rPr lang="en-US" sz="4400" dirty="0" err="1" smtClean="0">
                <a:latin typeface="Arial" pitchFamily="34" charset="0"/>
                <a:cs typeface="Arial" pitchFamily="34" charset="0"/>
              </a:rPr>
              <a:t>McKeown</a:t>
            </a:r>
            <a:r>
              <a:rPr lang="en-US" sz="4400" dirty="0" smtClean="0">
                <a:latin typeface="Arial" pitchFamily="34" charset="0"/>
                <a:cs typeface="Arial" pitchFamily="34" charset="0"/>
              </a:rPr>
              <a:t> NM, Booth SL, et al. Predicted 25-hydroxyvitamin D score and incident type 2 diabetes in the Framingham Offspring Study. Am J </a:t>
            </a:r>
            <a:r>
              <a:rPr lang="en-US" sz="4400" dirty="0" err="1" smtClean="0">
                <a:latin typeface="Arial" pitchFamily="34" charset="0"/>
                <a:cs typeface="Arial" pitchFamily="34" charset="0"/>
              </a:rPr>
              <a:t>Clin</a:t>
            </a: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Nutr</a:t>
            </a:r>
            <a:r>
              <a:rPr lang="en-US" sz="4400" dirty="0" smtClean="0">
                <a:latin typeface="Arial" pitchFamily="34" charset="0"/>
                <a:cs typeface="Arial" pitchFamily="34" charset="0"/>
              </a:rPr>
              <a:t>. 2010; 91:1627–1633.</a:t>
            </a:r>
          </a:p>
          <a:p>
            <a:pPr>
              <a:buFont typeface="Wingdings" pitchFamily="2" charset="2"/>
              <a:buChar char="v"/>
            </a:pPr>
            <a:r>
              <a:rPr lang="en-US" sz="4400" dirty="0" smtClean="0">
                <a:latin typeface="Arial" pitchFamily="34" charset="0"/>
                <a:cs typeface="Arial" pitchFamily="34" charset="0"/>
              </a:rPr>
              <a:t>Liu S, Song Y, Ford ES, Manson JE, </a:t>
            </a:r>
            <a:r>
              <a:rPr lang="en-US" sz="4400" dirty="0" err="1" smtClean="0">
                <a:latin typeface="Arial" pitchFamily="34" charset="0"/>
                <a:cs typeface="Arial" pitchFamily="34" charset="0"/>
              </a:rPr>
              <a:t>Buring</a:t>
            </a:r>
            <a:r>
              <a:rPr lang="en-US" sz="4400" dirty="0" smtClean="0">
                <a:latin typeface="Arial" pitchFamily="34" charset="0"/>
                <a:cs typeface="Arial" pitchFamily="34" charset="0"/>
              </a:rPr>
              <a:t> JE, </a:t>
            </a:r>
            <a:r>
              <a:rPr lang="en-US" sz="4400" dirty="0" err="1" smtClean="0">
                <a:latin typeface="Arial" pitchFamily="34" charset="0"/>
                <a:cs typeface="Arial" pitchFamily="34" charset="0"/>
              </a:rPr>
              <a:t>Ridker</a:t>
            </a:r>
            <a:r>
              <a:rPr lang="en-US" sz="4400" dirty="0" smtClean="0">
                <a:latin typeface="Arial" pitchFamily="34" charset="0"/>
                <a:cs typeface="Arial" pitchFamily="34" charset="0"/>
              </a:rPr>
              <a:t> PM. Dietary calcium, vitamin, D and the prevalence of metabolic syndrome in middle-aged and older US women. Diabetes Care. 2005;28:2926–2932.</a:t>
            </a:r>
          </a:p>
          <a:p>
            <a:pPr>
              <a:buFont typeface="Wingdings" pitchFamily="2" charset="2"/>
              <a:buChar char="v"/>
            </a:pPr>
            <a:r>
              <a:rPr lang="en-US" sz="4400" dirty="0" err="1" smtClean="0">
                <a:latin typeface="Arial" pitchFamily="34" charset="0"/>
                <a:cs typeface="Arial" pitchFamily="34" charset="0"/>
              </a:rPr>
              <a:t>Pittas</a:t>
            </a:r>
            <a:r>
              <a:rPr lang="en-US" sz="4400" dirty="0" smtClean="0">
                <a:latin typeface="Arial" pitchFamily="34" charset="0"/>
                <a:cs typeface="Arial" pitchFamily="34" charset="0"/>
              </a:rPr>
              <a:t> AG, Dawson-Hughes B, Li T, Van Dam RM, Willett WC, Manson JE, et al. Vitamin D and calcium intake in relation to type 2 diabetes in women. Diabetes Care. 2006; 29:650–656.</a:t>
            </a:r>
          </a:p>
          <a:p>
            <a:pPr>
              <a:buFont typeface="Wingdings" pitchFamily="2" charset="2"/>
              <a:buChar char="v"/>
            </a:pPr>
            <a:r>
              <a:rPr lang="en-US" sz="4400" dirty="0" smtClean="0">
                <a:latin typeface="Arial" pitchFamily="34" charset="0"/>
                <a:cs typeface="Arial" pitchFamily="34" charset="0"/>
              </a:rPr>
              <a:t>Braun TR, Been LF, </a:t>
            </a:r>
            <a:r>
              <a:rPr lang="en-US" sz="4400" dirty="0" err="1" smtClean="0">
                <a:latin typeface="Arial" pitchFamily="34" charset="0"/>
                <a:cs typeface="Arial" pitchFamily="34" charset="0"/>
              </a:rPr>
              <a:t>Blackett</a:t>
            </a:r>
            <a:r>
              <a:rPr lang="en-US" sz="4400" dirty="0" smtClean="0">
                <a:latin typeface="Arial" pitchFamily="34" charset="0"/>
                <a:cs typeface="Arial" pitchFamily="34" charset="0"/>
              </a:rPr>
              <a:t> PR, </a:t>
            </a:r>
            <a:r>
              <a:rPr lang="en-US" sz="4400" dirty="0" err="1" smtClean="0">
                <a:latin typeface="Arial" pitchFamily="34" charset="0"/>
                <a:cs typeface="Arial" pitchFamily="34" charset="0"/>
              </a:rPr>
              <a:t>Sanghera</a:t>
            </a:r>
            <a:r>
              <a:rPr lang="en-US" sz="4400" dirty="0" smtClean="0">
                <a:latin typeface="Arial" pitchFamily="34" charset="0"/>
                <a:cs typeface="Arial" pitchFamily="34" charset="0"/>
              </a:rPr>
              <a:t> DK (2012) Vitamin D Deficiency and Cardio-Metabolic Risk in a North Indian Community with Highly Prevalent Type 2 Diabetes. J Diabetes </a:t>
            </a:r>
            <a:r>
              <a:rPr lang="en-US" sz="4400" dirty="0" err="1" smtClean="0">
                <a:latin typeface="Arial" pitchFamily="34" charset="0"/>
                <a:cs typeface="Arial" pitchFamily="34" charset="0"/>
              </a:rPr>
              <a:t>Metab</a:t>
            </a:r>
            <a:r>
              <a:rPr lang="en-US" sz="4400" dirty="0" smtClean="0">
                <a:latin typeface="Arial" pitchFamily="34" charset="0"/>
                <a:cs typeface="Arial" pitchFamily="34" charset="0"/>
              </a:rPr>
              <a:t> 3: 213</a:t>
            </a:r>
          </a:p>
          <a:p>
            <a:pPr>
              <a:buFont typeface="Wingdings" pitchFamily="2" charset="2"/>
              <a:buChar char="v"/>
            </a:pPr>
            <a:r>
              <a:rPr lang="en-US" sz="4400" dirty="0" err="1" smtClean="0">
                <a:latin typeface="Arial" pitchFamily="34" charset="0"/>
                <a:cs typeface="Arial" pitchFamily="34" charset="0"/>
              </a:rPr>
              <a:t>Joergensen</a:t>
            </a:r>
            <a:r>
              <a:rPr lang="en-US" sz="4400" dirty="0" smtClean="0">
                <a:latin typeface="Arial" pitchFamily="34" charset="0"/>
                <a:cs typeface="Arial" pitchFamily="34" charset="0"/>
              </a:rPr>
              <a:t> C, </a:t>
            </a:r>
            <a:r>
              <a:rPr lang="en-US" sz="4400" dirty="0" err="1" smtClean="0">
                <a:latin typeface="Arial" pitchFamily="34" charset="0"/>
                <a:cs typeface="Arial" pitchFamily="34" charset="0"/>
              </a:rPr>
              <a:t>Hovind</a:t>
            </a:r>
            <a:r>
              <a:rPr lang="en-US" sz="4400" dirty="0" smtClean="0">
                <a:latin typeface="Arial" pitchFamily="34" charset="0"/>
                <a:cs typeface="Arial" pitchFamily="34" charset="0"/>
              </a:rPr>
              <a:t> P, </a:t>
            </a:r>
            <a:r>
              <a:rPr lang="en-US" sz="4400" dirty="0" err="1" smtClean="0">
                <a:latin typeface="Arial" pitchFamily="34" charset="0"/>
                <a:cs typeface="Arial" pitchFamily="34" charset="0"/>
              </a:rPr>
              <a:t>Schmedes</a:t>
            </a:r>
            <a:r>
              <a:rPr lang="en-US" sz="4400" dirty="0" smtClean="0">
                <a:latin typeface="Arial" pitchFamily="34" charset="0"/>
                <a:cs typeface="Arial" pitchFamily="34" charset="0"/>
              </a:rPr>
              <a:t> A, </a:t>
            </a:r>
            <a:r>
              <a:rPr lang="en-US" sz="4400" dirty="0" err="1" smtClean="0">
                <a:latin typeface="Arial" pitchFamily="34" charset="0"/>
                <a:cs typeface="Arial" pitchFamily="34" charset="0"/>
              </a:rPr>
              <a:t>Parving</a:t>
            </a:r>
            <a:r>
              <a:rPr lang="en-US" sz="4400" dirty="0" smtClean="0">
                <a:latin typeface="Arial" pitchFamily="34" charset="0"/>
                <a:cs typeface="Arial" pitchFamily="34" charset="0"/>
              </a:rPr>
              <a:t> HH, </a:t>
            </a:r>
            <a:r>
              <a:rPr lang="en-US" sz="4400" dirty="0" err="1" smtClean="0">
                <a:latin typeface="Arial" pitchFamily="34" charset="0"/>
                <a:cs typeface="Arial" pitchFamily="34" charset="0"/>
              </a:rPr>
              <a:t>Rossing</a:t>
            </a:r>
            <a:r>
              <a:rPr lang="en-US" sz="4400" dirty="0" smtClean="0">
                <a:latin typeface="Arial" pitchFamily="34" charset="0"/>
                <a:cs typeface="Arial" pitchFamily="34" charset="0"/>
              </a:rPr>
              <a:t> P. Vitamin d levels, </a:t>
            </a:r>
            <a:r>
              <a:rPr lang="en-US" sz="4400" dirty="0" err="1" smtClean="0">
                <a:latin typeface="Arial" pitchFamily="34" charset="0"/>
                <a:cs typeface="Arial" pitchFamily="34" charset="0"/>
              </a:rPr>
              <a:t>microvascular</a:t>
            </a:r>
            <a:r>
              <a:rPr lang="en-US" sz="4400" dirty="0" smtClean="0">
                <a:latin typeface="Arial" pitchFamily="34" charset="0"/>
                <a:cs typeface="Arial" pitchFamily="34" charset="0"/>
              </a:rPr>
              <a:t> complications, and mortality in type 1 diabetes. </a:t>
            </a:r>
            <a:r>
              <a:rPr lang="en-US" sz="4400" i="1" dirty="0" smtClean="0">
                <a:latin typeface="Arial" pitchFamily="34" charset="0"/>
                <a:cs typeface="Arial" pitchFamily="34" charset="0"/>
              </a:rPr>
              <a:t>Diabetes Care</a:t>
            </a:r>
            <a:r>
              <a:rPr lang="en-US" sz="4400" dirty="0" smtClean="0">
                <a:latin typeface="Arial" pitchFamily="34" charset="0"/>
                <a:cs typeface="Arial" pitchFamily="34" charset="0"/>
              </a:rPr>
              <a:t>. May 2011;34(5):1081-5.</a:t>
            </a:r>
          </a:p>
          <a:p>
            <a:pPr>
              <a:buFont typeface="Wingdings" pitchFamily="2" charset="2"/>
              <a:buChar char="v"/>
            </a:pPr>
            <a:endParaRPr lang="en-US" sz="3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EVIDENCE FROM RCTs</a:t>
            </a:r>
            <a:endParaRPr lang="en-US" b="1" dirty="0">
              <a:solidFill>
                <a:srgbClr val="FFFF00"/>
              </a:solidFill>
            </a:endParaRPr>
          </a:p>
        </p:txBody>
      </p:sp>
      <p:sp>
        <p:nvSpPr>
          <p:cNvPr id="3" name="Content Placeholder 2"/>
          <p:cNvSpPr>
            <a:spLocks noGrp="1"/>
          </p:cNvSpPr>
          <p:nvPr>
            <p:ph sz="quarter" idx="1"/>
          </p:nvPr>
        </p:nvSpPr>
        <p:spPr/>
        <p:txBody>
          <a:bodyPr>
            <a:normAutofit fontScale="25000" lnSpcReduction="20000"/>
          </a:bodyPr>
          <a:lstStyle/>
          <a:p>
            <a:pPr>
              <a:lnSpc>
                <a:spcPct val="120000"/>
              </a:lnSpc>
            </a:pPr>
            <a:r>
              <a:rPr lang="en-US" sz="9600" dirty="0" smtClean="0">
                <a:latin typeface="Arial" pitchFamily="34" charset="0"/>
                <a:cs typeface="Arial" pitchFamily="34" charset="0"/>
              </a:rPr>
              <a:t>No effect on incidence of type 2 DM in those with normal glucose tolerance at baseline or on measures of </a:t>
            </a:r>
            <a:r>
              <a:rPr lang="en-US" sz="9600" dirty="0" err="1" smtClean="0">
                <a:latin typeface="Arial" pitchFamily="34" charset="0"/>
                <a:cs typeface="Arial" pitchFamily="34" charset="0"/>
              </a:rPr>
              <a:t>glycemia</a:t>
            </a:r>
            <a:r>
              <a:rPr lang="en-US" sz="9600" dirty="0" smtClean="0">
                <a:latin typeface="Arial" pitchFamily="34" charset="0"/>
                <a:cs typeface="Arial" pitchFamily="34" charset="0"/>
              </a:rPr>
              <a:t> (fasting plasma glucose or HbA1c) and insulin resistance (HOMA-IR) in both NGT &amp; type 2 DM</a:t>
            </a:r>
          </a:p>
          <a:p>
            <a:pPr>
              <a:lnSpc>
                <a:spcPct val="120000"/>
              </a:lnSpc>
            </a:pPr>
            <a:r>
              <a:rPr lang="en-US" sz="9600" dirty="0" smtClean="0">
                <a:latin typeface="Arial" pitchFamily="34" charset="0"/>
                <a:cs typeface="Arial" pitchFamily="34" charset="0"/>
              </a:rPr>
              <a:t>May attenuate rise in fasting glucose that occurs with time in those with IFG</a:t>
            </a:r>
          </a:p>
          <a:p>
            <a:pPr>
              <a:buNone/>
            </a:pPr>
            <a:endParaRPr lang="en-US" sz="3200" dirty="0" smtClean="0">
              <a:latin typeface="Arial" pitchFamily="34" charset="0"/>
              <a:cs typeface="Arial" pitchFamily="34" charset="0"/>
            </a:endParaRPr>
          </a:p>
          <a:p>
            <a:r>
              <a:rPr lang="en-US" sz="3200" dirty="0" err="1" smtClean="0">
                <a:latin typeface="Arial" pitchFamily="34" charset="0"/>
                <a:cs typeface="Arial" pitchFamily="34" charset="0"/>
              </a:rPr>
              <a:t>Avenell</a:t>
            </a:r>
            <a:r>
              <a:rPr lang="en-US" sz="3200" dirty="0" smtClean="0">
                <a:latin typeface="Arial" pitchFamily="34" charset="0"/>
                <a:cs typeface="Arial" pitchFamily="34" charset="0"/>
              </a:rPr>
              <a:t> A, Cook JA, MacLennan GS, McPherson GC. Vitamin D supplementation and type 2 diabetes: a </a:t>
            </a:r>
            <a:r>
              <a:rPr lang="en-US" sz="3200" dirty="0" err="1" smtClean="0">
                <a:latin typeface="Arial" pitchFamily="34" charset="0"/>
                <a:cs typeface="Arial" pitchFamily="34" charset="0"/>
              </a:rPr>
              <a:t>substudy</a:t>
            </a:r>
            <a:r>
              <a:rPr lang="en-US" sz="3200" dirty="0" smtClean="0">
                <a:latin typeface="Arial" pitchFamily="34" charset="0"/>
                <a:cs typeface="Arial" pitchFamily="34" charset="0"/>
              </a:rPr>
              <a:t> of a </a:t>
            </a:r>
            <a:r>
              <a:rPr lang="en-US" sz="3200" dirty="0" err="1" smtClean="0">
                <a:latin typeface="Arial" pitchFamily="34" charset="0"/>
                <a:cs typeface="Arial" pitchFamily="34" charset="0"/>
              </a:rPr>
              <a:t>randomised</a:t>
            </a:r>
            <a:r>
              <a:rPr lang="en-US" sz="3200" dirty="0" smtClean="0">
                <a:latin typeface="Arial" pitchFamily="34" charset="0"/>
                <a:cs typeface="Arial" pitchFamily="34" charset="0"/>
              </a:rPr>
              <a:t> placebo-controlled trial in older people (RECORD </a:t>
            </a:r>
            <a:r>
              <a:rPr lang="en-US" sz="3200" dirty="0" err="1" smtClean="0">
                <a:latin typeface="Arial" pitchFamily="34" charset="0"/>
                <a:cs typeface="Arial" pitchFamily="34" charset="0"/>
              </a:rPr>
              <a:t>trial,ISRCTN</a:t>
            </a:r>
            <a:r>
              <a:rPr lang="en-US" sz="3200" dirty="0" smtClean="0">
                <a:latin typeface="Arial" pitchFamily="34" charset="0"/>
                <a:cs typeface="Arial" pitchFamily="34" charset="0"/>
              </a:rPr>
              <a:t> 51647438). Age Ageing. 2009; 2009; 38:606–609.</a:t>
            </a:r>
          </a:p>
          <a:p>
            <a:r>
              <a:rPr lang="en-US" sz="3200" dirty="0" smtClean="0">
                <a:latin typeface="Arial" pitchFamily="34" charset="0"/>
                <a:cs typeface="Arial" pitchFamily="34" charset="0"/>
              </a:rPr>
              <a:t>de Boer IH, Tinker LF, Connelly S, Curb JD, Howard BV, </a:t>
            </a:r>
            <a:r>
              <a:rPr lang="en-US" sz="3200" dirty="0" err="1" smtClean="0">
                <a:latin typeface="Arial" pitchFamily="34" charset="0"/>
                <a:cs typeface="Arial" pitchFamily="34" charset="0"/>
              </a:rPr>
              <a:t>Kestenbaum</a:t>
            </a:r>
            <a:r>
              <a:rPr lang="en-US" sz="3200" dirty="0" smtClean="0">
                <a:latin typeface="Arial" pitchFamily="34" charset="0"/>
                <a:cs typeface="Arial" pitchFamily="34" charset="0"/>
              </a:rPr>
              <a:t> B, et al. Calcium plus vitamin D supplementation and the risk of incident diabetes in the Women’s Health Initiative. Diabetes Care. 2008; 2008; 31:701–707.</a:t>
            </a:r>
          </a:p>
          <a:p>
            <a:r>
              <a:rPr lang="en-US" sz="3200" dirty="0" smtClean="0">
                <a:latin typeface="Arial" pitchFamily="34" charset="0"/>
                <a:cs typeface="Arial" pitchFamily="34" charset="0"/>
              </a:rPr>
              <a:t>Hsia J, </a:t>
            </a:r>
            <a:r>
              <a:rPr lang="en-US" sz="3200" dirty="0" err="1" smtClean="0">
                <a:latin typeface="Arial" pitchFamily="34" charset="0"/>
                <a:cs typeface="Arial" pitchFamily="34" charset="0"/>
              </a:rPr>
              <a:t>Heiss</a:t>
            </a:r>
            <a:r>
              <a:rPr lang="en-US" sz="3200" dirty="0" smtClean="0">
                <a:latin typeface="Arial" pitchFamily="34" charset="0"/>
                <a:cs typeface="Arial" pitchFamily="34" charset="0"/>
              </a:rPr>
              <a:t> G, </a:t>
            </a:r>
            <a:r>
              <a:rPr lang="en-US" sz="3200" dirty="0" err="1" smtClean="0">
                <a:latin typeface="Arial" pitchFamily="34" charset="0"/>
                <a:cs typeface="Arial" pitchFamily="34" charset="0"/>
              </a:rPr>
              <a:t>Ren</a:t>
            </a:r>
            <a:r>
              <a:rPr lang="en-US" sz="3200" dirty="0" smtClean="0">
                <a:latin typeface="Arial" pitchFamily="34" charset="0"/>
                <a:cs typeface="Arial" pitchFamily="34" charset="0"/>
              </a:rPr>
              <a:t> H, Allison M, Dolan NC, Greenland P, et al. Calcium/vitamin D supplementation</a:t>
            </a:r>
          </a:p>
          <a:p>
            <a:r>
              <a:rPr lang="en-US" sz="3200" dirty="0" smtClean="0">
                <a:latin typeface="Arial" pitchFamily="34" charset="0"/>
                <a:cs typeface="Arial" pitchFamily="34" charset="0"/>
              </a:rPr>
              <a:t>and cardiovascular events. Circulation. 2007; 2007; 115:846–854.</a:t>
            </a:r>
          </a:p>
          <a:p>
            <a:r>
              <a:rPr lang="en-US" sz="3200" dirty="0" err="1" smtClean="0">
                <a:latin typeface="Arial" pitchFamily="34" charset="0"/>
                <a:cs typeface="Arial" pitchFamily="34" charset="0"/>
              </a:rPr>
              <a:t>Jorde</a:t>
            </a:r>
            <a:r>
              <a:rPr lang="en-US" sz="3200" dirty="0" smtClean="0">
                <a:latin typeface="Arial" pitchFamily="34" charset="0"/>
                <a:cs typeface="Arial" pitchFamily="34" charset="0"/>
              </a:rPr>
              <a:t> R, </a:t>
            </a:r>
            <a:r>
              <a:rPr lang="en-US" sz="3200" dirty="0" err="1" smtClean="0">
                <a:latin typeface="Arial" pitchFamily="34" charset="0"/>
                <a:cs typeface="Arial" pitchFamily="34" charset="0"/>
              </a:rPr>
              <a:t>Sneve</a:t>
            </a:r>
            <a:r>
              <a:rPr lang="en-US" sz="3200" dirty="0" smtClean="0">
                <a:latin typeface="Arial" pitchFamily="34" charset="0"/>
                <a:cs typeface="Arial" pitchFamily="34" charset="0"/>
              </a:rPr>
              <a:t> M, </a:t>
            </a:r>
            <a:r>
              <a:rPr lang="en-US" sz="3200" dirty="0" err="1" smtClean="0">
                <a:latin typeface="Arial" pitchFamily="34" charset="0"/>
                <a:cs typeface="Arial" pitchFamily="34" charset="0"/>
              </a:rPr>
              <a:t>Torjesen</a:t>
            </a:r>
            <a:r>
              <a:rPr lang="en-US" sz="3200" dirty="0" smtClean="0">
                <a:latin typeface="Arial" pitchFamily="34" charset="0"/>
                <a:cs typeface="Arial" pitchFamily="34" charset="0"/>
              </a:rPr>
              <a:t> P, </a:t>
            </a:r>
            <a:r>
              <a:rPr lang="en-US" sz="3200" dirty="0" err="1" smtClean="0">
                <a:latin typeface="Arial" pitchFamily="34" charset="0"/>
                <a:cs typeface="Arial" pitchFamily="34" charset="0"/>
              </a:rPr>
              <a:t>Figenschau</a:t>
            </a:r>
            <a:r>
              <a:rPr lang="en-US" sz="3200" dirty="0" smtClean="0">
                <a:latin typeface="Arial" pitchFamily="34" charset="0"/>
                <a:cs typeface="Arial" pitchFamily="34" charset="0"/>
              </a:rPr>
              <a:t> Y. No improvement in cardiovascular risk factors in overweight and obese subjects after supplementation with vitamin D3 for 1 year. J Intern Med.2010a; 267:462–472.</a:t>
            </a:r>
          </a:p>
          <a:p>
            <a:r>
              <a:rPr lang="en-US" sz="3200" dirty="0" err="1" smtClean="0">
                <a:latin typeface="Arial" pitchFamily="34" charset="0"/>
                <a:cs typeface="Arial" pitchFamily="34" charset="0"/>
              </a:rPr>
              <a:t>Pittas</a:t>
            </a:r>
            <a:r>
              <a:rPr lang="en-US" sz="3200" dirty="0" smtClean="0">
                <a:latin typeface="Arial" pitchFamily="34" charset="0"/>
                <a:cs typeface="Arial" pitchFamily="34" charset="0"/>
              </a:rPr>
              <a:t> AG, Harris SS, Stark PC, Dawson-Hughes B. The effects of calcium and vitamin D supplementation on blood glucose and markers of inflammation in </a:t>
            </a:r>
            <a:r>
              <a:rPr lang="en-US" sz="3200" dirty="0" err="1" smtClean="0">
                <a:latin typeface="Arial" pitchFamily="34" charset="0"/>
                <a:cs typeface="Arial" pitchFamily="34" charset="0"/>
              </a:rPr>
              <a:t>nondiabetic</a:t>
            </a:r>
            <a:r>
              <a:rPr lang="en-US" sz="3200" dirty="0" smtClean="0">
                <a:latin typeface="Arial" pitchFamily="34" charset="0"/>
                <a:cs typeface="Arial" pitchFamily="34" charset="0"/>
              </a:rPr>
              <a:t> adults. Diabetes Care. 2007a; 30:980–986.</a:t>
            </a:r>
          </a:p>
          <a:p>
            <a:r>
              <a:rPr lang="en-US" sz="3200" dirty="0" smtClean="0">
                <a:latin typeface="Arial" pitchFamily="34" charset="0"/>
                <a:cs typeface="Arial" pitchFamily="34" charset="0"/>
              </a:rPr>
              <a:t>von Hurst PR, </a:t>
            </a:r>
            <a:r>
              <a:rPr lang="en-US" sz="3200" dirty="0" err="1" smtClean="0">
                <a:latin typeface="Arial" pitchFamily="34" charset="0"/>
                <a:cs typeface="Arial" pitchFamily="34" charset="0"/>
              </a:rPr>
              <a:t>Stonehouse</a:t>
            </a:r>
            <a:r>
              <a:rPr lang="en-US" sz="3200" dirty="0" smtClean="0">
                <a:latin typeface="Arial" pitchFamily="34" charset="0"/>
                <a:cs typeface="Arial" pitchFamily="34" charset="0"/>
              </a:rPr>
              <a:t> W, </a:t>
            </a:r>
            <a:r>
              <a:rPr lang="en-US" sz="3200" dirty="0" err="1" smtClean="0">
                <a:latin typeface="Arial" pitchFamily="34" charset="0"/>
                <a:cs typeface="Arial" pitchFamily="34" charset="0"/>
              </a:rPr>
              <a:t>Coad</a:t>
            </a:r>
            <a:r>
              <a:rPr lang="en-US" sz="3200" dirty="0" smtClean="0">
                <a:latin typeface="Arial" pitchFamily="34" charset="0"/>
                <a:cs typeface="Arial" pitchFamily="34" charset="0"/>
              </a:rPr>
              <a:t> J. Vitamin D supplementation reduces insulin resistance in South Asian women living in New Zealand who are insulin resistant and vitamin D deficient – a </a:t>
            </a:r>
            <a:r>
              <a:rPr lang="en-US" sz="3200" dirty="0" err="1" smtClean="0">
                <a:latin typeface="Arial" pitchFamily="34" charset="0"/>
                <a:cs typeface="Arial" pitchFamily="34" charset="0"/>
              </a:rPr>
              <a:t>randomised</a:t>
            </a:r>
            <a:r>
              <a:rPr lang="en-US" sz="3200" dirty="0" smtClean="0">
                <a:latin typeface="Arial" pitchFamily="34" charset="0"/>
                <a:cs typeface="Arial" pitchFamily="34" charset="0"/>
              </a:rPr>
              <a:t>, placebo-controlled trial. Br J </a:t>
            </a:r>
            <a:r>
              <a:rPr lang="en-US" sz="3200" dirty="0" err="1" smtClean="0">
                <a:latin typeface="Arial" pitchFamily="34" charset="0"/>
                <a:cs typeface="Arial" pitchFamily="34" charset="0"/>
              </a:rPr>
              <a:t>Nutr</a:t>
            </a:r>
            <a:r>
              <a:rPr lang="en-US" sz="3200" dirty="0" smtClean="0">
                <a:latin typeface="Arial" pitchFamily="34" charset="0"/>
                <a:cs typeface="Arial" pitchFamily="34" charset="0"/>
              </a:rPr>
              <a:t>. 2010; 103:549–555.</a:t>
            </a:r>
          </a:p>
          <a:p>
            <a:r>
              <a:rPr lang="en-US" sz="3200" dirty="0" err="1" smtClean="0">
                <a:latin typeface="Arial" pitchFamily="34" charset="0"/>
                <a:cs typeface="Arial" pitchFamily="34" charset="0"/>
              </a:rPr>
              <a:t>Jorde</a:t>
            </a:r>
            <a:r>
              <a:rPr lang="en-US" sz="3200" dirty="0" smtClean="0">
                <a:latin typeface="Arial" pitchFamily="34" charset="0"/>
                <a:cs typeface="Arial" pitchFamily="34" charset="0"/>
              </a:rPr>
              <a:t> R, </a:t>
            </a:r>
            <a:r>
              <a:rPr lang="en-US" sz="3200" dirty="0" err="1" smtClean="0">
                <a:latin typeface="Arial" pitchFamily="34" charset="0"/>
                <a:cs typeface="Arial" pitchFamily="34" charset="0"/>
              </a:rPr>
              <a:t>Figenschau</a:t>
            </a:r>
            <a:r>
              <a:rPr lang="en-US" sz="3200" dirty="0" smtClean="0">
                <a:latin typeface="Arial" pitchFamily="34" charset="0"/>
                <a:cs typeface="Arial" pitchFamily="34" charset="0"/>
              </a:rPr>
              <a:t> Y. Supplementation with </a:t>
            </a:r>
            <a:r>
              <a:rPr lang="en-US" sz="3200" dirty="0" err="1" smtClean="0">
                <a:latin typeface="Arial" pitchFamily="34" charset="0"/>
                <a:cs typeface="Arial" pitchFamily="34" charset="0"/>
              </a:rPr>
              <a:t>cholecalciferol</a:t>
            </a:r>
            <a:r>
              <a:rPr lang="en-US" sz="3200" dirty="0" smtClean="0">
                <a:latin typeface="Arial" pitchFamily="34" charset="0"/>
                <a:cs typeface="Arial" pitchFamily="34" charset="0"/>
              </a:rPr>
              <a:t> does not improve </a:t>
            </a:r>
            <a:r>
              <a:rPr lang="en-US" sz="3200" dirty="0" err="1" smtClean="0">
                <a:latin typeface="Arial" pitchFamily="34" charset="0"/>
                <a:cs typeface="Arial" pitchFamily="34" charset="0"/>
              </a:rPr>
              <a:t>glycaemic</a:t>
            </a:r>
            <a:r>
              <a:rPr lang="en-US" sz="3200" dirty="0" smtClean="0">
                <a:latin typeface="Arial" pitchFamily="34" charset="0"/>
                <a:cs typeface="Arial" pitchFamily="34" charset="0"/>
              </a:rPr>
              <a:t> control in diabetic subjects with normal serum 25-hydroxyvitamin D levels. </a:t>
            </a:r>
            <a:r>
              <a:rPr lang="en-US" sz="3200" dirty="0" err="1" smtClean="0">
                <a:latin typeface="Arial" pitchFamily="34" charset="0"/>
                <a:cs typeface="Arial" pitchFamily="34" charset="0"/>
              </a:rPr>
              <a:t>Eur</a:t>
            </a:r>
            <a:r>
              <a:rPr lang="en-US" sz="3200" dirty="0" smtClean="0">
                <a:latin typeface="Arial" pitchFamily="34" charset="0"/>
                <a:cs typeface="Arial" pitchFamily="34" charset="0"/>
              </a:rPr>
              <a:t> J </a:t>
            </a:r>
            <a:r>
              <a:rPr lang="en-US" sz="3200" dirty="0" err="1" smtClean="0">
                <a:latin typeface="Arial" pitchFamily="34" charset="0"/>
                <a:cs typeface="Arial" pitchFamily="34" charset="0"/>
              </a:rPr>
              <a:t>Nutr</a:t>
            </a:r>
            <a:r>
              <a:rPr lang="en-US" sz="3200" dirty="0" smtClean="0">
                <a:latin typeface="Arial" pitchFamily="34" charset="0"/>
                <a:cs typeface="Arial" pitchFamily="34" charset="0"/>
              </a:rPr>
              <a:t>. 2009; 2009; 48:349–354.</a:t>
            </a:r>
          </a:p>
          <a:p>
            <a:r>
              <a:rPr lang="en-US" sz="3200" dirty="0" err="1" smtClean="0">
                <a:latin typeface="Arial" pitchFamily="34" charset="0"/>
                <a:cs typeface="Arial" pitchFamily="34" charset="0"/>
              </a:rPr>
              <a:t>Sugden</a:t>
            </a:r>
            <a:r>
              <a:rPr lang="en-US" sz="3200" dirty="0" smtClean="0">
                <a:latin typeface="Arial" pitchFamily="34" charset="0"/>
                <a:cs typeface="Arial" pitchFamily="34" charset="0"/>
              </a:rPr>
              <a:t> JA, Davies JI, Witham MD, Morris AD, Struthers AD. Vitamin D improves endothelial function in patients with Type 2 diabetes mellitus and low vitamin D levels. </a:t>
            </a:r>
            <a:r>
              <a:rPr lang="en-US" sz="3200" dirty="0" err="1" smtClean="0">
                <a:latin typeface="Arial" pitchFamily="34" charset="0"/>
                <a:cs typeface="Arial" pitchFamily="34" charset="0"/>
              </a:rPr>
              <a:t>Diabet</a:t>
            </a:r>
            <a:r>
              <a:rPr lang="en-US" sz="3200" dirty="0" smtClean="0">
                <a:latin typeface="Arial" pitchFamily="34" charset="0"/>
                <a:cs typeface="Arial" pitchFamily="34" charset="0"/>
              </a:rPr>
              <a:t> Med. 2008;25:320–325.</a:t>
            </a:r>
          </a:p>
          <a:p>
            <a:r>
              <a:rPr lang="en-US" sz="3200" dirty="0" smtClean="0">
                <a:latin typeface="Arial" pitchFamily="34" charset="0"/>
                <a:cs typeface="Arial" pitchFamily="34" charset="0"/>
              </a:rPr>
              <a:t>Witham MD, Dove FJ, </a:t>
            </a:r>
            <a:r>
              <a:rPr lang="en-US" sz="3200" dirty="0" err="1" smtClean="0">
                <a:latin typeface="Arial" pitchFamily="34" charset="0"/>
                <a:cs typeface="Arial" pitchFamily="34" charset="0"/>
              </a:rPr>
              <a:t>Dryburgh</a:t>
            </a:r>
            <a:r>
              <a:rPr lang="en-US" sz="3200" dirty="0" smtClean="0">
                <a:latin typeface="Arial" pitchFamily="34" charset="0"/>
                <a:cs typeface="Arial" pitchFamily="34" charset="0"/>
              </a:rPr>
              <a:t> M, </a:t>
            </a:r>
            <a:r>
              <a:rPr lang="en-US" sz="3200" dirty="0" err="1" smtClean="0">
                <a:latin typeface="Arial" pitchFamily="34" charset="0"/>
                <a:cs typeface="Arial" pitchFamily="34" charset="0"/>
              </a:rPr>
              <a:t>Sugden</a:t>
            </a:r>
            <a:r>
              <a:rPr lang="en-US" sz="3200" dirty="0" smtClean="0">
                <a:latin typeface="Arial" pitchFamily="34" charset="0"/>
                <a:cs typeface="Arial" pitchFamily="34" charset="0"/>
              </a:rPr>
              <a:t> JA, Morris AD, Struthers AD. The effect of different doses of vitamin D(3) on markers of vascular health in patients with type 2 diabetes: a </a:t>
            </a:r>
            <a:r>
              <a:rPr lang="en-US" sz="3200" dirty="0" err="1" smtClean="0">
                <a:latin typeface="Arial" pitchFamily="34" charset="0"/>
                <a:cs typeface="Arial" pitchFamily="34" charset="0"/>
              </a:rPr>
              <a:t>randomised</a:t>
            </a:r>
            <a:r>
              <a:rPr lang="en-US" sz="3200" dirty="0" smtClean="0">
                <a:latin typeface="Arial" pitchFamily="34" charset="0"/>
                <a:cs typeface="Arial" pitchFamily="34" charset="0"/>
              </a:rPr>
              <a:t> controlled trial. </a:t>
            </a:r>
            <a:r>
              <a:rPr lang="en-US" sz="3200" dirty="0" err="1" smtClean="0">
                <a:latin typeface="Arial" pitchFamily="34" charset="0"/>
                <a:cs typeface="Arial" pitchFamily="34" charset="0"/>
              </a:rPr>
              <a:t>Diabetologia</a:t>
            </a:r>
            <a:r>
              <a:rPr lang="en-US" sz="3200" dirty="0" smtClean="0">
                <a:latin typeface="Arial" pitchFamily="34" charset="0"/>
                <a:cs typeface="Arial" pitchFamily="34" charset="0"/>
              </a:rPr>
              <a:t>. 2010; 53:2112–2119. </a:t>
            </a:r>
            <a:endParaRPr lang="en-US" sz="16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3" end="3"/>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4" end="4"/>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5" end="5"/>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6" end="6"/>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60"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3">
                                            <p:txEl>
                                              <p:pRg st="7" end="7"/>
                                            </p:txEl>
                                          </p:spTgt>
                                        </p:tgtEl>
                                      </p:cBhvr>
                                    </p:animEffect>
                                  </p:childTnLst>
                                </p:cTn>
                              </p:par>
                              <p:par>
                                <p:cTn id="65" presetID="25" presetClass="entr" presetSubtype="0" fill="hold" nodeType="with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p:cTn id="67"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8" end="8"/>
                                            </p:txEl>
                                          </p:spTgt>
                                        </p:tgtEl>
                                      </p:cBhvr>
                                    </p:animEffect>
                                  </p:childTnLst>
                                </p:cTn>
                              </p:par>
                              <p:par>
                                <p:cTn id="75" presetID="25" presetClass="entr" presetSubtype="0" fill="hold" nodeType="with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80"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3">
                                            <p:txEl>
                                              <p:pRg st="9" end="9"/>
                                            </p:txEl>
                                          </p:spTgt>
                                        </p:tgtEl>
                                      </p:cBhvr>
                                    </p:animEffect>
                                  </p:childTnLst>
                                </p:cTn>
                              </p:par>
                              <p:par>
                                <p:cTn id="85" presetID="25" presetClass="entr" presetSubtype="0" fill="hold" nodeType="with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calcmode="lin" valueType="num">
                                      <p:cBhvr>
                                        <p:cTn id="87"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90"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
                                            <p:txEl>
                                              <p:pRg st="10" end="10"/>
                                            </p:txEl>
                                          </p:spTgt>
                                        </p:tgtEl>
                                      </p:cBhvr>
                                    </p:animEffect>
                                  </p:childTnLst>
                                </p:cTn>
                              </p:par>
                              <p:par>
                                <p:cTn id="95" presetID="25" presetClass="entr" presetSubtype="0" fill="hold" nodeType="withEffect">
                                  <p:stCondLst>
                                    <p:cond delay="0"/>
                                  </p:stCondLst>
                                  <p:childTnLst>
                                    <p:set>
                                      <p:cBhvr>
                                        <p:cTn id="96" dur="1" fill="hold">
                                          <p:stCondLst>
                                            <p:cond delay="0"/>
                                          </p:stCondLst>
                                        </p:cTn>
                                        <p:tgtEl>
                                          <p:spTgt spid="3">
                                            <p:txEl>
                                              <p:pRg st="11" end="11"/>
                                            </p:txEl>
                                          </p:spTgt>
                                        </p:tgtEl>
                                        <p:attrNameLst>
                                          <p:attrName>style.visibility</p:attrName>
                                        </p:attrNameLst>
                                      </p:cBhvr>
                                      <p:to>
                                        <p:strVal val="visible"/>
                                      </p:to>
                                    </p:set>
                                    <p:anim calcmode="lin" valueType="num">
                                      <p:cBhvr>
                                        <p:cTn id="97" dur="500" decel="50000" fill="hold">
                                          <p:stCondLst>
                                            <p:cond delay="0"/>
                                          </p:stCondLst>
                                        </p:cTn>
                                        <p:tgtEl>
                                          <p:spTgt spid="3">
                                            <p:txEl>
                                              <p:pRg st="11" end="11"/>
                                            </p:txEl>
                                          </p:spTgt>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3">
                                            <p:txEl>
                                              <p:pRg st="11" end="11"/>
                                            </p:txEl>
                                          </p:spTgt>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3">
                                            <p:txEl>
                                              <p:pRg st="11" end="11"/>
                                            </p:txEl>
                                          </p:spTgt>
                                        </p:tgtEl>
                                        <p:attrNameLst>
                                          <p:attrName>ppt_w</p:attrName>
                                        </p:attrNameLst>
                                      </p:cBhvr>
                                      <p:tavLst>
                                        <p:tav tm="0">
                                          <p:val>
                                            <p:strVal val="#ppt_w*.05"/>
                                          </p:val>
                                        </p:tav>
                                        <p:tav tm="100000">
                                          <p:val>
                                            <p:strVal val="#ppt_w"/>
                                          </p:val>
                                        </p:tav>
                                      </p:tavLst>
                                    </p:anim>
                                    <p:anim calcmode="lin" valueType="num">
                                      <p:cBhvr>
                                        <p:cTn id="100"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3">
                                            <p:txEl>
                                              <p:pRg st="11" end="11"/>
                                            </p:txEl>
                                          </p:spTgt>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3">
                                            <p:txEl>
                                              <p:pRg st="11" end="11"/>
                                            </p:txEl>
                                          </p:spTgt>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3">
                                            <p:txEl>
                                              <p:pRg st="11" end="11"/>
                                            </p:txEl>
                                          </p:spTgt>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3">
                                            <p:txEl>
                                              <p:pRg st="11" end="11"/>
                                            </p:txEl>
                                          </p:spTgt>
                                        </p:tgtEl>
                                      </p:cBhvr>
                                    </p:animEffect>
                                  </p:childTnLst>
                                </p:cTn>
                              </p:par>
                              <p:par>
                                <p:cTn id="105" presetID="25" presetClass="entr" presetSubtype="0" fill="hold" nodeType="withEffect">
                                  <p:stCondLst>
                                    <p:cond delay="0"/>
                                  </p:stCondLst>
                                  <p:childTnLst>
                                    <p:set>
                                      <p:cBhvr>
                                        <p:cTn id="106" dur="1" fill="hold">
                                          <p:stCondLst>
                                            <p:cond delay="0"/>
                                          </p:stCondLst>
                                        </p:cTn>
                                        <p:tgtEl>
                                          <p:spTgt spid="3">
                                            <p:txEl>
                                              <p:pRg st="12" end="12"/>
                                            </p:txEl>
                                          </p:spTgt>
                                        </p:tgtEl>
                                        <p:attrNameLst>
                                          <p:attrName>style.visibility</p:attrName>
                                        </p:attrNameLst>
                                      </p:cBhvr>
                                      <p:to>
                                        <p:strVal val="visible"/>
                                      </p:to>
                                    </p:set>
                                    <p:anim calcmode="lin" valueType="num">
                                      <p:cBhvr>
                                        <p:cTn id="107" dur="500" decel="50000" fill="hold">
                                          <p:stCondLst>
                                            <p:cond delay="0"/>
                                          </p:stCondLst>
                                        </p:cTn>
                                        <p:tgtEl>
                                          <p:spTgt spid="3">
                                            <p:txEl>
                                              <p:pRg st="12" end="12"/>
                                            </p:txEl>
                                          </p:spTgt>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3">
                                            <p:txEl>
                                              <p:pRg st="12" end="12"/>
                                            </p:txEl>
                                          </p:spTgt>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3">
                                            <p:txEl>
                                              <p:pRg st="12" end="12"/>
                                            </p:txEl>
                                          </p:spTgt>
                                        </p:tgtEl>
                                        <p:attrNameLst>
                                          <p:attrName>ppt_w</p:attrName>
                                        </p:attrNameLst>
                                      </p:cBhvr>
                                      <p:tavLst>
                                        <p:tav tm="0">
                                          <p:val>
                                            <p:strVal val="#ppt_w*.05"/>
                                          </p:val>
                                        </p:tav>
                                        <p:tav tm="100000">
                                          <p:val>
                                            <p:strVal val="#ppt_w"/>
                                          </p:val>
                                        </p:tav>
                                      </p:tavLst>
                                    </p:anim>
                                    <p:anim calcmode="lin" valueType="num">
                                      <p:cBhvr>
                                        <p:cTn id="110" dur="1000" fill="hold"/>
                                        <p:tgtEl>
                                          <p:spTgt spid="3">
                                            <p:txEl>
                                              <p:pRg st="12" end="12"/>
                                            </p:txEl>
                                          </p:spTgt>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3">
                                            <p:txEl>
                                              <p:pRg st="12" end="12"/>
                                            </p:txEl>
                                          </p:spTgt>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3">
                                            <p:txEl>
                                              <p:pRg st="12" end="12"/>
                                            </p:txEl>
                                          </p:spTgt>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3">
                                            <p:txEl>
                                              <p:pRg st="12" end="12"/>
                                            </p:txEl>
                                          </p:spTgt>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3">
                                            <p:txEl>
                                              <p:pRg st="12" end="12"/>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5" presetClass="entr" presetSubtype="0" fill="hold" nodeType="clickEffect">
                                  <p:stCondLst>
                                    <p:cond delay="0"/>
                                  </p:stCondLst>
                                  <p:childTnLst>
                                    <p:set>
                                      <p:cBhvr>
                                        <p:cTn id="118" dur="1" fill="hold">
                                          <p:stCondLst>
                                            <p:cond delay="0"/>
                                          </p:stCondLst>
                                        </p:cTn>
                                        <p:tgtEl>
                                          <p:spTgt spid="3">
                                            <p:txEl>
                                              <p:pRg st="1" end="1"/>
                                            </p:txEl>
                                          </p:spTgt>
                                        </p:tgtEl>
                                        <p:attrNameLst>
                                          <p:attrName>style.visibility</p:attrName>
                                        </p:attrNameLst>
                                      </p:cBhvr>
                                      <p:to>
                                        <p:strVal val="visible"/>
                                      </p:to>
                                    </p:set>
                                    <p:anim calcmode="lin" valueType="num">
                                      <p:cBhvr>
                                        <p:cTn id="1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26"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EVIDENCE FROM META-ANALYSIS</a:t>
            </a:r>
            <a:endParaRPr lang="en-US" b="1" dirty="0">
              <a:solidFill>
                <a:srgbClr val="FFFF00"/>
              </a:solidFill>
            </a:endParaRPr>
          </a:p>
        </p:txBody>
      </p:sp>
      <p:graphicFrame>
        <p:nvGraphicFramePr>
          <p:cNvPr id="4" name="Content Placeholder 3"/>
          <p:cNvGraphicFramePr>
            <a:graphicFrameLocks noGrp="1"/>
          </p:cNvGraphicFramePr>
          <p:nvPr>
            <p:ph sz="quarter" idx="1"/>
          </p:nvPr>
        </p:nvGraphicFramePr>
        <p:xfrm>
          <a:off x="457200" y="1920240"/>
          <a:ext cx="8153400" cy="3566160"/>
        </p:xfrm>
        <a:graphic>
          <a:graphicData uri="http://schemas.openxmlformats.org/drawingml/2006/table">
            <a:tbl>
              <a:tblPr firstRow="1" bandRow="1">
                <a:tableStyleId>{00A15C55-8517-42AA-B614-E9B94910E393}</a:tableStyleId>
              </a:tblPr>
              <a:tblGrid>
                <a:gridCol w="1219200"/>
                <a:gridCol w="1981200"/>
                <a:gridCol w="4953000"/>
              </a:tblGrid>
              <a:tr h="370840">
                <a:tc>
                  <a:txBody>
                    <a:bodyPr/>
                    <a:lstStyle/>
                    <a:p>
                      <a:pPr algn="ctr"/>
                      <a:r>
                        <a:rPr lang="en-US" sz="2000" dirty="0" smtClean="0">
                          <a:latin typeface="Arial" pitchFamily="34" charset="0"/>
                          <a:cs typeface="Arial" pitchFamily="34" charset="0"/>
                        </a:rPr>
                        <a:t>STUDY, YEAR</a:t>
                      </a:r>
                      <a:endParaRPr lang="en-US" sz="2000" b="1"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STUDIES INCLUDED</a:t>
                      </a:r>
                      <a:endParaRPr lang="en-US" sz="2000" b="1" dirty="0">
                        <a:latin typeface="Arial" pitchFamily="34" charset="0"/>
                        <a:cs typeface="Arial" pitchFamily="34" charset="0"/>
                      </a:endParaRPr>
                    </a:p>
                  </a:txBody>
                  <a:tcPr/>
                </a:tc>
                <a:tc>
                  <a:txBody>
                    <a:bodyPr/>
                    <a:lstStyle/>
                    <a:p>
                      <a:pPr algn="ctr"/>
                      <a:r>
                        <a:rPr lang="en-US" sz="2000" dirty="0" smtClean="0">
                          <a:latin typeface="Arial" pitchFamily="34" charset="0"/>
                          <a:cs typeface="Arial" pitchFamily="34" charset="0"/>
                        </a:rPr>
                        <a:t>RESULTS</a:t>
                      </a:r>
                      <a:endParaRPr lang="en-US" sz="2000" b="1" dirty="0">
                        <a:latin typeface="Arial" pitchFamily="34" charset="0"/>
                        <a:cs typeface="Arial" pitchFamily="34" charset="0"/>
                      </a:endParaRPr>
                    </a:p>
                  </a:txBody>
                  <a:tcPr/>
                </a:tc>
              </a:tr>
              <a:tr h="370840">
                <a:tc>
                  <a:txBody>
                    <a:bodyPr/>
                    <a:lstStyle/>
                    <a:p>
                      <a:r>
                        <a:rPr lang="en-US" sz="1600" dirty="0" err="1" smtClean="0">
                          <a:latin typeface="Arial" pitchFamily="34" charset="0"/>
                          <a:cs typeface="Arial" pitchFamily="34" charset="0"/>
                        </a:rPr>
                        <a:t>Mitri</a:t>
                      </a:r>
                      <a:r>
                        <a:rPr lang="en-US" sz="1600" dirty="0" smtClean="0">
                          <a:latin typeface="Arial" pitchFamily="34" charset="0"/>
                          <a:cs typeface="Arial" pitchFamily="34" charset="0"/>
                        </a:rPr>
                        <a:t> et al, 2011</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8 cohort studies &amp; 11 RCTs</a:t>
                      </a:r>
                      <a:endParaRPr lang="en-US" sz="1600" dirty="0">
                        <a:latin typeface="Arial" pitchFamily="34" charset="0"/>
                        <a:cs typeface="Arial" pitchFamily="34" charset="0"/>
                      </a:endParaRPr>
                    </a:p>
                  </a:txBody>
                  <a:tcPr/>
                </a:tc>
                <a:tc>
                  <a:txBody>
                    <a:bodyPr/>
                    <a:lstStyle/>
                    <a:p>
                      <a:r>
                        <a:rPr lang="en-US" sz="1600" baseline="0" dirty="0" smtClean="0">
                          <a:latin typeface="Arial" pitchFamily="34" charset="0"/>
                          <a:cs typeface="Arial" pitchFamily="34" charset="0"/>
                        </a:rPr>
                        <a:t>13% decreased risk with </a:t>
                      </a:r>
                      <a:r>
                        <a:rPr lang="en-US" sz="1600" dirty="0" err="1" smtClean="0">
                          <a:latin typeface="Arial" pitchFamily="34" charset="0"/>
                          <a:cs typeface="Arial" pitchFamily="34" charset="0"/>
                        </a:rPr>
                        <a:t>Vit</a:t>
                      </a:r>
                      <a:r>
                        <a:rPr lang="en-US" sz="1600" dirty="0" smtClean="0">
                          <a:latin typeface="Arial" pitchFamily="34" charset="0"/>
                          <a:cs typeface="Arial" pitchFamily="34" charset="0"/>
                        </a:rPr>
                        <a:t> D intake &gt;500</a:t>
                      </a:r>
                      <a:r>
                        <a:rPr lang="en-US" sz="1600" baseline="0" dirty="0" smtClean="0">
                          <a:latin typeface="Arial" pitchFamily="34" charset="0"/>
                          <a:cs typeface="Arial" pitchFamily="34" charset="0"/>
                        </a:rPr>
                        <a:t> IU/d </a:t>
                      </a:r>
                      <a:r>
                        <a:rPr lang="en-US" sz="1600" baseline="0" dirty="0" err="1" smtClean="0">
                          <a:latin typeface="Arial" pitchFamily="34" charset="0"/>
                          <a:cs typeface="Arial" pitchFamily="34" charset="0"/>
                        </a:rPr>
                        <a:t>vs</a:t>
                      </a:r>
                      <a:r>
                        <a:rPr lang="en-US" sz="1600" baseline="0" dirty="0" smtClean="0">
                          <a:latin typeface="Arial" pitchFamily="34" charset="0"/>
                          <a:cs typeface="Arial" pitchFamily="34" charset="0"/>
                        </a:rPr>
                        <a:t> 200 IU/d and 43% decreased risk with serum 25(OH)D &gt; 25ng/ml </a:t>
                      </a:r>
                      <a:r>
                        <a:rPr lang="en-US" sz="1600" baseline="0" dirty="0" err="1" smtClean="0">
                          <a:latin typeface="Arial" pitchFamily="34" charset="0"/>
                          <a:cs typeface="Arial" pitchFamily="34" charset="0"/>
                        </a:rPr>
                        <a:t>vs</a:t>
                      </a:r>
                      <a:r>
                        <a:rPr lang="en-US" sz="1600" baseline="0" dirty="0" smtClean="0">
                          <a:latin typeface="Arial" pitchFamily="34" charset="0"/>
                          <a:cs typeface="Arial" pitchFamily="34" charset="0"/>
                        </a:rPr>
                        <a:t> &lt;14ng/ml </a:t>
                      </a:r>
                    </a:p>
                    <a:p>
                      <a:r>
                        <a:rPr lang="en-US" sz="1600" baseline="0" dirty="0" smtClean="0">
                          <a:latin typeface="Arial" pitchFamily="34" charset="0"/>
                          <a:cs typeface="Arial" pitchFamily="34" charset="0"/>
                        </a:rPr>
                        <a:t>Beneficial effects of supplementation in those with baseline IGT or IR </a:t>
                      </a:r>
                      <a:r>
                        <a:rPr lang="en-US" sz="1600" baseline="0" dirty="0" err="1" smtClean="0">
                          <a:latin typeface="Arial" pitchFamily="34" charset="0"/>
                          <a:cs typeface="Arial" pitchFamily="34" charset="0"/>
                        </a:rPr>
                        <a:t>vs</a:t>
                      </a:r>
                      <a:r>
                        <a:rPr lang="en-US" sz="1600" baseline="0" dirty="0" smtClean="0">
                          <a:latin typeface="Arial" pitchFamily="34" charset="0"/>
                          <a:cs typeface="Arial" pitchFamily="34" charset="0"/>
                        </a:rPr>
                        <a:t> NGT </a:t>
                      </a:r>
                      <a:endParaRPr lang="en-US" sz="160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Song et al, 2013</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21 prospective studies involving 76,220 participants and 4,996 incident type 2</a:t>
                      </a:r>
                      <a:r>
                        <a:rPr lang="en-US" sz="1600" baseline="0" dirty="0" smtClean="0">
                          <a:latin typeface="Arial" pitchFamily="34" charset="0"/>
                          <a:cs typeface="Arial" pitchFamily="34" charset="0"/>
                        </a:rPr>
                        <a:t> DM</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Each 10 </a:t>
                      </a:r>
                      <a:r>
                        <a:rPr lang="en-US" sz="1600" dirty="0" err="1" smtClean="0">
                          <a:latin typeface="Arial" pitchFamily="34" charset="0"/>
                          <a:cs typeface="Arial" pitchFamily="34" charset="0"/>
                        </a:rPr>
                        <a:t>nmol</a:t>
                      </a:r>
                      <a:r>
                        <a:rPr lang="en-US" sz="1600" dirty="0" smtClean="0">
                          <a:latin typeface="Arial" pitchFamily="34" charset="0"/>
                          <a:cs typeface="Arial" pitchFamily="34" charset="0"/>
                        </a:rPr>
                        <a:t>/L increment in 25(OH)D levels was associated with 4% lower risk of type 2 diabetes. </a:t>
                      </a:r>
                    </a:p>
                    <a:p>
                      <a:r>
                        <a:rPr lang="en-US" sz="1600" dirty="0" smtClean="0">
                          <a:latin typeface="Arial" pitchFamily="34" charset="0"/>
                          <a:cs typeface="Arial" pitchFamily="34" charset="0"/>
                        </a:rPr>
                        <a:t>RR </a:t>
                      </a:r>
                      <a:r>
                        <a:rPr lang="it-IT" sz="1600" dirty="0" smtClean="0">
                          <a:latin typeface="Arial" pitchFamily="34" charset="0"/>
                          <a:cs typeface="Arial" pitchFamily="34" charset="0"/>
                        </a:rPr>
                        <a:t>was 0.96 (95% CI 0.94–0.97) per </a:t>
                      </a:r>
                      <a:r>
                        <a:rPr lang="en-US" sz="1600" dirty="0" smtClean="0">
                          <a:latin typeface="Arial" pitchFamily="34" charset="0"/>
                          <a:cs typeface="Arial" pitchFamily="34" charset="0"/>
                        </a:rPr>
                        <a:t>10 </a:t>
                      </a:r>
                      <a:r>
                        <a:rPr lang="en-US" sz="1600" dirty="0" err="1" smtClean="0">
                          <a:latin typeface="Arial" pitchFamily="34" charset="0"/>
                          <a:cs typeface="Arial" pitchFamily="34" charset="0"/>
                        </a:rPr>
                        <a:t>nmol</a:t>
                      </a:r>
                      <a:r>
                        <a:rPr lang="en-US" sz="1600" dirty="0" smtClean="0">
                          <a:latin typeface="Arial" pitchFamily="34" charset="0"/>
                          <a:cs typeface="Arial" pitchFamily="34" charset="0"/>
                        </a:rPr>
                        <a:t>/L increment in 25(OH)D. </a:t>
                      </a:r>
                    </a:p>
                    <a:p>
                      <a:r>
                        <a:rPr lang="en-US" sz="1600" dirty="0" smtClean="0">
                          <a:latin typeface="Arial" pitchFamily="34" charset="0"/>
                          <a:cs typeface="Arial" pitchFamily="34" charset="0"/>
                        </a:rPr>
                        <a:t>A significantly lower risk of type 2 diabetes became evident when 25(OH)D approximated 50 </a:t>
                      </a:r>
                      <a:r>
                        <a:rPr lang="en-US" sz="1600" dirty="0" err="1" smtClean="0">
                          <a:latin typeface="Arial" pitchFamily="34" charset="0"/>
                          <a:cs typeface="Arial" pitchFamily="34" charset="0"/>
                        </a:rPr>
                        <a:t>nmol</a:t>
                      </a:r>
                      <a:r>
                        <a:rPr lang="en-US" sz="1600" dirty="0" smtClean="0">
                          <a:latin typeface="Arial" pitchFamily="34" charset="0"/>
                          <a:cs typeface="Arial" pitchFamily="34" charset="0"/>
                        </a:rPr>
                        <a:t>/L.</a:t>
                      </a:r>
                      <a:endParaRPr lang="en-US" sz="1600" dirty="0">
                        <a:latin typeface="Arial" pitchFamily="34" charset="0"/>
                        <a:cs typeface="Arial" pitchFamily="34" charset="0"/>
                      </a:endParaRPr>
                    </a:p>
                  </a:txBody>
                  <a:tcPr/>
                </a:tc>
              </a:tr>
            </a:tbl>
          </a:graphicData>
        </a:graphic>
      </p:graphicFrame>
      <p:sp>
        <p:nvSpPr>
          <p:cNvPr id="5" name="TextBox 4"/>
          <p:cNvSpPr txBox="1"/>
          <p:nvPr/>
        </p:nvSpPr>
        <p:spPr>
          <a:xfrm>
            <a:off x="457200" y="5867400"/>
            <a:ext cx="8153400" cy="783193"/>
          </a:xfrm>
          <a:prstGeom prst="roundRect">
            <a:avLst/>
          </a:prstGeom>
          <a:solidFill>
            <a:schemeClr val="accent2">
              <a:lumMod val="60000"/>
              <a:lumOff val="40000"/>
            </a:schemeClr>
          </a:solidFill>
          <a:ln w="57150">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latin typeface="Arial" pitchFamily="34" charset="0"/>
                <a:cs typeface="Arial" pitchFamily="34" charset="0"/>
              </a:rPr>
              <a:t>Biological plausibility exists but currently available data insufficient to recommend supplementation for prevention or treatment of DM</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rmAutofit fontScale="90000"/>
          </a:bodyPr>
          <a:lstStyle/>
          <a:p>
            <a:pPr algn="ctr"/>
            <a:r>
              <a:rPr lang="en-US" b="1" dirty="0" smtClean="0">
                <a:solidFill>
                  <a:srgbClr val="FFFF00"/>
                </a:solidFill>
              </a:rPr>
              <a:t>DYSLIPIDEMIA &amp; HYPOVITAMINOSIS D</a:t>
            </a:r>
            <a:endParaRPr lang="en-US" b="1" dirty="0">
              <a:solidFill>
                <a:srgbClr val="FFFF00"/>
              </a:solidFill>
            </a:endParaRPr>
          </a:p>
        </p:txBody>
      </p:sp>
      <p:sp>
        <p:nvSpPr>
          <p:cNvPr id="3" name="Content Placeholder 2"/>
          <p:cNvSpPr>
            <a:spLocks noGrp="1"/>
          </p:cNvSpPr>
          <p:nvPr>
            <p:ph sz="quarter" idx="1"/>
          </p:nvPr>
        </p:nvSpPr>
        <p:spPr>
          <a:xfrm>
            <a:off x="79248" y="1600200"/>
            <a:ext cx="8988552" cy="5257800"/>
          </a:xfrm>
        </p:spPr>
        <p:txBody>
          <a:bodyPr>
            <a:normAutofit fontScale="25000" lnSpcReduction="20000"/>
          </a:bodyPr>
          <a:lstStyle/>
          <a:p>
            <a:pPr>
              <a:lnSpc>
                <a:spcPct val="120000"/>
              </a:lnSpc>
              <a:buNone/>
            </a:pPr>
            <a:r>
              <a:rPr lang="en-US" sz="8000" dirty="0" smtClean="0">
                <a:latin typeface="Calibri" pitchFamily="34" charset="0"/>
              </a:rPr>
              <a:t>	Cross-sectional analysis have linked VDD with dyslipidemia.</a:t>
            </a:r>
            <a:r>
              <a:rPr lang="en-US" sz="8000" baseline="30000" dirty="0" smtClean="0">
                <a:latin typeface="Calibri" pitchFamily="34" charset="0"/>
              </a:rPr>
              <a:t>1-5</a:t>
            </a:r>
          </a:p>
          <a:p>
            <a:pPr>
              <a:buNone/>
            </a:pPr>
            <a:r>
              <a:rPr lang="en-US" sz="8000" dirty="0" smtClean="0">
                <a:latin typeface="Calibri" pitchFamily="34" charset="0"/>
              </a:rPr>
              <a:t>	Biological mechanisms involved :-</a:t>
            </a:r>
          </a:p>
          <a:p>
            <a:r>
              <a:rPr lang="en-US" sz="8000" dirty="0" smtClean="0">
                <a:latin typeface="Calibri" pitchFamily="34" charset="0"/>
              </a:rPr>
              <a:t>Higher serum 25(OH)D levels increase intestinal Ca</a:t>
            </a:r>
            <a:r>
              <a:rPr lang="en-US" sz="8000" baseline="30000" dirty="0" smtClean="0">
                <a:latin typeface="Calibri" pitchFamily="34" charset="0"/>
              </a:rPr>
              <a:t>2+ </a:t>
            </a:r>
            <a:r>
              <a:rPr lang="en-US" sz="8000" dirty="0" smtClean="0">
                <a:latin typeface="Calibri" pitchFamily="34" charset="0"/>
              </a:rPr>
              <a:t>absorption, which may bind to fatty and bile acids and form insoluble lipid- Ca</a:t>
            </a:r>
            <a:r>
              <a:rPr lang="en-US" sz="8000" baseline="30000" dirty="0" smtClean="0">
                <a:latin typeface="Calibri" pitchFamily="34" charset="0"/>
              </a:rPr>
              <a:t>2+</a:t>
            </a:r>
            <a:r>
              <a:rPr lang="en-US" sz="8000" dirty="0" smtClean="0">
                <a:latin typeface="Calibri" pitchFamily="34" charset="0"/>
              </a:rPr>
              <a:t> complexes, thereby inhibiting absorption of cholesterol and increasing fecal excretion.</a:t>
            </a:r>
          </a:p>
          <a:p>
            <a:r>
              <a:rPr lang="en-US" sz="8000" dirty="0" smtClean="0">
                <a:latin typeface="Calibri" pitchFamily="34" charset="0"/>
              </a:rPr>
              <a:t>Reductions in hepatic TGs formation or secretion in response to increased </a:t>
            </a:r>
            <a:r>
              <a:rPr lang="en-US" sz="8000" dirty="0" err="1" smtClean="0">
                <a:latin typeface="Calibri" pitchFamily="34" charset="0"/>
              </a:rPr>
              <a:t>hepatocellular</a:t>
            </a:r>
            <a:r>
              <a:rPr lang="en-US" sz="8000" dirty="0" smtClean="0">
                <a:latin typeface="Calibri" pitchFamily="34" charset="0"/>
              </a:rPr>
              <a:t> Ca</a:t>
            </a:r>
            <a:r>
              <a:rPr lang="en-US" sz="8000" baseline="30000" dirty="0" smtClean="0">
                <a:latin typeface="Calibri" pitchFamily="34" charset="0"/>
              </a:rPr>
              <a:t>2+ </a:t>
            </a:r>
            <a:r>
              <a:rPr lang="en-US" sz="8000" dirty="0" smtClean="0">
                <a:latin typeface="Calibri" pitchFamily="34" charset="0"/>
              </a:rPr>
              <a:t>amounts. </a:t>
            </a:r>
          </a:p>
          <a:p>
            <a:r>
              <a:rPr lang="en-US" sz="8000" dirty="0" smtClean="0">
                <a:latin typeface="Calibri" pitchFamily="34" charset="0"/>
              </a:rPr>
              <a:t>SHPT leads to decreased peripheral removal of triglycerides.</a:t>
            </a:r>
          </a:p>
          <a:p>
            <a:r>
              <a:rPr lang="en-US" sz="8000" dirty="0" err="1" smtClean="0">
                <a:latin typeface="Calibri" pitchFamily="34" charset="0"/>
              </a:rPr>
              <a:t>Vit</a:t>
            </a:r>
            <a:r>
              <a:rPr lang="en-US" sz="8000" dirty="0" smtClean="0">
                <a:latin typeface="Calibri" pitchFamily="34" charset="0"/>
              </a:rPr>
              <a:t> D may have an effect both on insulin secretion and insulin sensitivity and thereby indirectly influence lipid metabolism </a:t>
            </a:r>
            <a:endParaRPr lang="en-US" sz="8000" baseline="30000" dirty="0" smtClean="0">
              <a:latin typeface="Calibri" pitchFamily="34" charset="0"/>
            </a:endParaRPr>
          </a:p>
          <a:p>
            <a:pPr>
              <a:buNone/>
            </a:pPr>
            <a:endParaRPr lang="en-US" sz="2500" dirty="0" smtClean="0">
              <a:latin typeface="Calibri" pitchFamily="34" charset="0"/>
            </a:endParaRPr>
          </a:p>
          <a:p>
            <a:pPr>
              <a:buNone/>
            </a:pPr>
            <a:r>
              <a:rPr lang="en-US" sz="2500" dirty="0" smtClean="0">
                <a:latin typeface="Calibri" pitchFamily="34" charset="0"/>
              </a:rPr>
              <a:t>	</a:t>
            </a:r>
          </a:p>
          <a:p>
            <a:pPr>
              <a:buNone/>
            </a:pPr>
            <a:r>
              <a:rPr lang="en-US" sz="2500" dirty="0" smtClean="0">
                <a:latin typeface="Calibri" pitchFamily="34" charset="0"/>
              </a:rPr>
              <a:t>	</a:t>
            </a:r>
            <a:r>
              <a:rPr lang="en-US" sz="4000" dirty="0" smtClean="0">
                <a:latin typeface="Calibri" pitchFamily="34" charset="0"/>
              </a:rPr>
              <a:t>1. Martins D, Wolf M, Pan D, </a:t>
            </a:r>
            <a:r>
              <a:rPr lang="en-US" sz="4000" dirty="0" err="1" smtClean="0">
                <a:latin typeface="Calibri" pitchFamily="34" charset="0"/>
              </a:rPr>
              <a:t>Zadshir</a:t>
            </a:r>
            <a:r>
              <a:rPr lang="en-US" sz="4000" dirty="0" smtClean="0">
                <a:latin typeface="Calibri" pitchFamily="34" charset="0"/>
              </a:rPr>
              <a:t> A, </a:t>
            </a:r>
            <a:r>
              <a:rPr lang="en-US" sz="4000" dirty="0" err="1" smtClean="0">
                <a:latin typeface="Calibri" pitchFamily="34" charset="0"/>
              </a:rPr>
              <a:t>Tareen</a:t>
            </a:r>
            <a:r>
              <a:rPr lang="en-US" sz="4000" dirty="0" smtClean="0">
                <a:latin typeface="Calibri" pitchFamily="34" charset="0"/>
              </a:rPr>
              <a:t> N, </a:t>
            </a:r>
            <a:r>
              <a:rPr lang="en-US" sz="4000" dirty="0" err="1" smtClean="0">
                <a:latin typeface="Calibri" pitchFamily="34" charset="0"/>
              </a:rPr>
              <a:t>Thadhani</a:t>
            </a:r>
            <a:r>
              <a:rPr lang="en-US" sz="4000" dirty="0" smtClean="0">
                <a:latin typeface="Calibri" pitchFamily="34" charset="0"/>
              </a:rPr>
              <a:t> R, </a:t>
            </a:r>
            <a:r>
              <a:rPr lang="en-US" sz="4000" dirty="0" err="1" smtClean="0">
                <a:latin typeface="Calibri" pitchFamily="34" charset="0"/>
              </a:rPr>
              <a:t>Felsenfeld</a:t>
            </a:r>
            <a:r>
              <a:rPr lang="en-US" sz="4000" dirty="0" smtClean="0">
                <a:latin typeface="Calibri" pitchFamily="34" charset="0"/>
              </a:rPr>
              <a:t> A, Levine B, </a:t>
            </a:r>
            <a:r>
              <a:rPr lang="en-US" sz="4000" dirty="0" err="1" smtClean="0">
                <a:latin typeface="Calibri" pitchFamily="34" charset="0"/>
              </a:rPr>
              <a:t>Mehrotra</a:t>
            </a:r>
            <a:r>
              <a:rPr lang="en-US" sz="4000" dirty="0" smtClean="0">
                <a:latin typeface="Calibri" pitchFamily="34" charset="0"/>
              </a:rPr>
              <a:t> R, Norris K. Prevalence of cardiovascular risk factors and the serum levels of 25-hydroxyvitamin D in the United States: data from the Third National Health and Nutrition Examination </a:t>
            </a:r>
            <a:r>
              <a:rPr lang="en-US" sz="4000" dirty="0" err="1" smtClean="0">
                <a:latin typeface="Calibri" pitchFamily="34" charset="0"/>
              </a:rPr>
              <a:t>Survey.Arch</a:t>
            </a:r>
            <a:r>
              <a:rPr lang="en-US" sz="4000" dirty="0" smtClean="0">
                <a:latin typeface="Calibri" pitchFamily="34" charset="0"/>
              </a:rPr>
              <a:t> Intern Med. 2007; 167:1159–1165</a:t>
            </a:r>
          </a:p>
          <a:p>
            <a:pPr>
              <a:buNone/>
            </a:pPr>
            <a:r>
              <a:rPr lang="en-US" sz="4000" dirty="0" smtClean="0">
                <a:latin typeface="Calibri" pitchFamily="34" charset="0"/>
              </a:rPr>
              <a:t>	2. Cheng S, et al.  Adiposity, </a:t>
            </a:r>
            <a:r>
              <a:rPr lang="en-US" sz="4000" dirty="0" err="1" smtClean="0">
                <a:latin typeface="Calibri" pitchFamily="34" charset="0"/>
              </a:rPr>
              <a:t>cardiometabolic</a:t>
            </a:r>
            <a:r>
              <a:rPr lang="en-US" sz="4000" dirty="0" smtClean="0">
                <a:latin typeface="Calibri" pitchFamily="34" charset="0"/>
              </a:rPr>
              <a:t> risk, and vitamin D status: the Framingham Heart Study. Diabetes. 2010; 59:242–248. </a:t>
            </a:r>
          </a:p>
          <a:p>
            <a:pPr>
              <a:buNone/>
            </a:pPr>
            <a:r>
              <a:rPr lang="en-US" sz="4000" dirty="0" smtClean="0">
                <a:latin typeface="Calibri" pitchFamily="34" charset="0"/>
              </a:rPr>
              <a:t>	3.Jorde R, </a:t>
            </a:r>
            <a:r>
              <a:rPr lang="en-US" sz="4000" dirty="0" err="1" smtClean="0">
                <a:latin typeface="Calibri" pitchFamily="34" charset="0"/>
              </a:rPr>
              <a:t>Figenschau</a:t>
            </a:r>
            <a:r>
              <a:rPr lang="en-US" sz="4000" dirty="0" smtClean="0">
                <a:latin typeface="Calibri" pitchFamily="34" charset="0"/>
              </a:rPr>
              <a:t> Y, Hutchinson M, </a:t>
            </a:r>
            <a:r>
              <a:rPr lang="en-US" sz="4000" dirty="0" err="1" smtClean="0">
                <a:latin typeface="Calibri" pitchFamily="34" charset="0"/>
              </a:rPr>
              <a:t>Emaus</a:t>
            </a:r>
            <a:r>
              <a:rPr lang="en-US" sz="4000" dirty="0" smtClean="0">
                <a:latin typeface="Calibri" pitchFamily="34" charset="0"/>
              </a:rPr>
              <a:t> N, </a:t>
            </a:r>
            <a:r>
              <a:rPr lang="en-US" sz="4000" dirty="0" err="1" smtClean="0">
                <a:latin typeface="Calibri" pitchFamily="34" charset="0"/>
              </a:rPr>
              <a:t>Grimnes</a:t>
            </a:r>
            <a:r>
              <a:rPr lang="en-US" sz="4000" dirty="0" smtClean="0">
                <a:latin typeface="Calibri" pitchFamily="34" charset="0"/>
              </a:rPr>
              <a:t> G. High serum 25-hydroxyvitamin D concentrations are associated with a favorable serum lipid profile. </a:t>
            </a:r>
            <a:r>
              <a:rPr lang="en-US" sz="4000" dirty="0" err="1" smtClean="0">
                <a:latin typeface="Calibri" pitchFamily="34" charset="0"/>
              </a:rPr>
              <a:t>Eur</a:t>
            </a:r>
            <a:r>
              <a:rPr lang="en-US" sz="4000" dirty="0" smtClean="0">
                <a:latin typeface="Calibri" pitchFamily="34" charset="0"/>
              </a:rPr>
              <a:t> J </a:t>
            </a:r>
            <a:r>
              <a:rPr lang="en-US" sz="4000" dirty="0" err="1" smtClean="0">
                <a:latin typeface="Calibri" pitchFamily="34" charset="0"/>
              </a:rPr>
              <a:t>Clin</a:t>
            </a:r>
            <a:r>
              <a:rPr lang="en-US" sz="4000" dirty="0" smtClean="0">
                <a:latin typeface="Calibri" pitchFamily="34" charset="0"/>
              </a:rPr>
              <a:t> </a:t>
            </a:r>
            <a:r>
              <a:rPr lang="en-US" sz="4000" dirty="0" err="1" smtClean="0">
                <a:latin typeface="Calibri" pitchFamily="34" charset="0"/>
              </a:rPr>
              <a:t>Nutr</a:t>
            </a:r>
            <a:r>
              <a:rPr lang="en-US" sz="4000" dirty="0" smtClean="0">
                <a:latin typeface="Calibri" pitchFamily="34" charset="0"/>
              </a:rPr>
              <a:t>. 2010; 64:1457–1464.</a:t>
            </a:r>
          </a:p>
          <a:p>
            <a:pPr>
              <a:buNone/>
            </a:pPr>
            <a:r>
              <a:rPr lang="en-US" sz="4000" dirty="0" smtClean="0">
                <a:latin typeface="Calibri" pitchFamily="34" charset="0"/>
              </a:rPr>
              <a:t>	4. Yin X, Sun Q, Zhang X, Lu Y, Sun C, Cui Y, Wang S. Serum 25(OH)D is inversely associated with metabolic  syndrome risk profile among urban middle-aged Chinese population. </a:t>
            </a:r>
            <a:r>
              <a:rPr lang="en-US" sz="4000" dirty="0" err="1" smtClean="0">
                <a:latin typeface="Calibri" pitchFamily="34" charset="0"/>
              </a:rPr>
              <a:t>Nutr</a:t>
            </a:r>
            <a:r>
              <a:rPr lang="en-US" sz="4000" dirty="0" smtClean="0">
                <a:latin typeface="Calibri" pitchFamily="34" charset="0"/>
              </a:rPr>
              <a:t> J. 2012 Sep 9;11:68.</a:t>
            </a:r>
          </a:p>
          <a:p>
            <a:pPr>
              <a:buNone/>
            </a:pPr>
            <a:r>
              <a:rPr lang="en-US" sz="4000" dirty="0" smtClean="0">
                <a:latin typeface="Calibri" pitchFamily="34" charset="0"/>
              </a:rPr>
              <a:t>	5. </a:t>
            </a:r>
            <a:r>
              <a:rPr lang="en-US" sz="4000" dirty="0" err="1" smtClean="0">
                <a:latin typeface="Calibri" pitchFamily="34" charset="0"/>
              </a:rPr>
              <a:t>Jorde</a:t>
            </a:r>
            <a:r>
              <a:rPr lang="en-US" sz="4000" dirty="0" smtClean="0">
                <a:latin typeface="Calibri" pitchFamily="34" charset="0"/>
              </a:rPr>
              <a:t> R, </a:t>
            </a:r>
            <a:r>
              <a:rPr lang="en-US" sz="4000" dirty="0" err="1" smtClean="0">
                <a:latin typeface="Calibri" pitchFamily="34" charset="0"/>
              </a:rPr>
              <a:t>Grimnes</a:t>
            </a:r>
            <a:r>
              <a:rPr lang="en-US" sz="4000" dirty="0" smtClean="0">
                <a:latin typeface="Calibri" pitchFamily="34" charset="0"/>
              </a:rPr>
              <a:t> G. Vitamin D and metabolic health with special reference to the effect of vitamin D on serum lipids. </a:t>
            </a:r>
            <a:r>
              <a:rPr lang="en-US" sz="4000" i="1" dirty="0" err="1" smtClean="0">
                <a:latin typeface="Calibri" pitchFamily="34" charset="0"/>
              </a:rPr>
              <a:t>Prog</a:t>
            </a:r>
            <a:r>
              <a:rPr lang="en-US" sz="4000" i="1" dirty="0" smtClean="0">
                <a:latin typeface="Calibri" pitchFamily="34" charset="0"/>
              </a:rPr>
              <a:t>. Lipid Res. </a:t>
            </a:r>
            <a:r>
              <a:rPr lang="en-US" sz="4000" b="1" i="1" dirty="0" smtClean="0">
                <a:latin typeface="Calibri" pitchFamily="34" charset="0"/>
              </a:rPr>
              <a:t>2011, 50, 303–312. </a:t>
            </a:r>
          </a:p>
          <a:p>
            <a:pPr>
              <a:buNone/>
            </a:pPr>
            <a:r>
              <a:rPr lang="en-US" sz="4000" dirty="0" smtClean="0">
                <a:latin typeface="Calibri" pitchFamily="34" charset="0"/>
              </a:rPr>
              <a:t>	</a:t>
            </a:r>
          </a:p>
          <a:p>
            <a:pPr>
              <a:buNone/>
            </a:pPr>
            <a:endParaRPr lang="en-US" sz="3200" b="1" i="1" dirty="0" smtClean="0">
              <a:latin typeface="Calibri" pitchFamily="34" charset="0"/>
            </a:endParaRPr>
          </a:p>
          <a:p>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990600"/>
          </a:xfrm>
        </p:spPr>
        <p:txBody>
          <a:bodyPr>
            <a:normAutofit fontScale="90000"/>
          </a:bodyPr>
          <a:lstStyle/>
          <a:p>
            <a:pPr algn="ctr"/>
            <a:r>
              <a:rPr lang="en-US" b="1" dirty="0" smtClean="0">
                <a:solidFill>
                  <a:srgbClr val="FFFF00"/>
                </a:solidFill>
              </a:rPr>
              <a:t>Vitamin D deficiency – a surrogate marker or causal factor?</a:t>
            </a:r>
            <a:endParaRPr lang="en-US" b="1" dirty="0">
              <a:solidFill>
                <a:srgbClr val="FFFF00"/>
              </a:solidFill>
            </a:endParaRPr>
          </a:p>
        </p:txBody>
      </p:sp>
      <p:sp>
        <p:nvSpPr>
          <p:cNvPr id="3" name="Content Placeholder 2"/>
          <p:cNvSpPr>
            <a:spLocks noGrp="1"/>
          </p:cNvSpPr>
          <p:nvPr>
            <p:ph sz="quarter" idx="1"/>
          </p:nvPr>
        </p:nvSpPr>
        <p:spPr>
          <a:xfrm>
            <a:off x="381000" y="1600200"/>
            <a:ext cx="8531352" cy="5257800"/>
          </a:xfrm>
        </p:spPr>
        <p:txBody>
          <a:bodyPr>
            <a:normAutofit fontScale="47500" lnSpcReduction="20000"/>
          </a:bodyPr>
          <a:lstStyle/>
          <a:p>
            <a:pPr>
              <a:lnSpc>
                <a:spcPct val="120000"/>
              </a:lnSpc>
            </a:pPr>
            <a:r>
              <a:rPr lang="en-US" sz="4400" dirty="0" smtClean="0">
                <a:latin typeface="Calibri" pitchFamily="34" charset="0"/>
              </a:rPr>
              <a:t>Longitudinal studies and clinical trials have produced inconsistent results and conflicting evidence. Most have reported no improvement in lipid profile. Reasons may be small sample size, suboptimal dose, confounding by concurrent Ca2+ supplementation and study design not targeting VDD specifically. </a:t>
            </a:r>
            <a:endParaRPr lang="en-US" sz="4400" baseline="30000" dirty="0" smtClean="0">
              <a:latin typeface="Calibri" pitchFamily="34" charset="0"/>
            </a:endParaRPr>
          </a:p>
          <a:p>
            <a:pPr>
              <a:buNone/>
            </a:pPr>
            <a:r>
              <a:rPr lang="en-US" sz="3200" dirty="0" smtClean="0">
                <a:latin typeface="Calibri" pitchFamily="34" charset="0"/>
              </a:rPr>
              <a:t>	</a:t>
            </a:r>
          </a:p>
          <a:p>
            <a:pPr>
              <a:buNone/>
            </a:pPr>
            <a:r>
              <a:rPr lang="en-US" sz="3200" dirty="0" smtClean="0">
                <a:latin typeface="Calibri" pitchFamily="34" charset="0"/>
              </a:rPr>
              <a:t>	</a:t>
            </a:r>
          </a:p>
          <a:p>
            <a:pPr>
              <a:buNone/>
            </a:pPr>
            <a:r>
              <a:rPr lang="en-US" sz="3200" dirty="0" smtClean="0">
                <a:latin typeface="Calibri" pitchFamily="34" charset="0"/>
              </a:rPr>
              <a:t>	</a:t>
            </a:r>
            <a:r>
              <a:rPr lang="en-US" sz="2500" dirty="0" err="1" smtClean="0">
                <a:latin typeface="Calibri" pitchFamily="34" charset="0"/>
              </a:rPr>
              <a:t>Ponda</a:t>
            </a:r>
            <a:r>
              <a:rPr lang="en-US" sz="2500" dirty="0" smtClean="0">
                <a:latin typeface="Calibri" pitchFamily="34" charset="0"/>
              </a:rPr>
              <a:t> MP, Huang X, </a:t>
            </a:r>
            <a:r>
              <a:rPr lang="en-US" sz="2500" dirty="0" err="1" smtClean="0">
                <a:latin typeface="Calibri" pitchFamily="34" charset="0"/>
              </a:rPr>
              <a:t>Odeh</a:t>
            </a:r>
            <a:r>
              <a:rPr lang="en-US" sz="2500" dirty="0" smtClean="0">
                <a:latin typeface="Calibri" pitchFamily="34" charset="0"/>
              </a:rPr>
              <a:t> MA, </a:t>
            </a:r>
            <a:r>
              <a:rPr lang="en-US" sz="2500" dirty="0" err="1" smtClean="0">
                <a:latin typeface="Calibri" pitchFamily="34" charset="0"/>
              </a:rPr>
              <a:t>Breslow</a:t>
            </a:r>
            <a:r>
              <a:rPr lang="en-US" sz="2500" dirty="0" smtClean="0">
                <a:latin typeface="Calibri" pitchFamily="34" charset="0"/>
              </a:rPr>
              <a:t> JL, Kaufman HW. Vitamin D may not improve lipid levels: A serial clinical laboratory data study. </a:t>
            </a:r>
            <a:r>
              <a:rPr lang="en-US" sz="2500" i="1" dirty="0" smtClean="0">
                <a:latin typeface="Calibri" pitchFamily="34" charset="0"/>
              </a:rPr>
              <a:t>Circulation </a:t>
            </a:r>
            <a:r>
              <a:rPr lang="en-US" sz="2500" b="1" i="1" dirty="0" smtClean="0">
                <a:latin typeface="Calibri" pitchFamily="34" charset="0"/>
              </a:rPr>
              <a:t>2012, 126, 270–277.</a:t>
            </a:r>
          </a:p>
          <a:p>
            <a:pPr>
              <a:buNone/>
            </a:pPr>
            <a:r>
              <a:rPr lang="en-US" sz="2500" dirty="0" smtClean="0">
                <a:latin typeface="Calibri" pitchFamily="34" charset="0"/>
              </a:rPr>
              <a:t>	</a:t>
            </a:r>
            <a:r>
              <a:rPr lang="en-US" sz="2500" dirty="0" err="1" smtClean="0">
                <a:latin typeface="Calibri" pitchFamily="34" charset="0"/>
              </a:rPr>
              <a:t>Ponda</a:t>
            </a:r>
            <a:r>
              <a:rPr lang="en-US" sz="2500" dirty="0" smtClean="0">
                <a:latin typeface="Calibri" pitchFamily="34" charset="0"/>
              </a:rPr>
              <a:t>, M.P.; Dowd, K.; </a:t>
            </a:r>
            <a:r>
              <a:rPr lang="en-US" sz="2500" dirty="0" err="1" smtClean="0">
                <a:latin typeface="Calibri" pitchFamily="34" charset="0"/>
              </a:rPr>
              <a:t>Finkielstein</a:t>
            </a:r>
            <a:r>
              <a:rPr lang="en-US" sz="2500" dirty="0" smtClean="0">
                <a:latin typeface="Calibri" pitchFamily="34" charset="0"/>
              </a:rPr>
              <a:t>, D.; Holt, P.R.; </a:t>
            </a:r>
            <a:r>
              <a:rPr lang="en-US" sz="2500" dirty="0" err="1" smtClean="0">
                <a:latin typeface="Calibri" pitchFamily="34" charset="0"/>
              </a:rPr>
              <a:t>Breslow</a:t>
            </a:r>
            <a:r>
              <a:rPr lang="en-US" sz="2500" dirty="0" smtClean="0">
                <a:latin typeface="Calibri" pitchFamily="34" charset="0"/>
              </a:rPr>
              <a:t>, J.L. The short-term effects of vitamin D repletion on cholesterol: A randomized, placebo-controlled trial. </a:t>
            </a:r>
            <a:r>
              <a:rPr lang="en-US" sz="2500" i="1" dirty="0" err="1" smtClean="0">
                <a:latin typeface="Calibri" pitchFamily="34" charset="0"/>
              </a:rPr>
              <a:t>Arterioscler</a:t>
            </a:r>
            <a:r>
              <a:rPr lang="en-US" sz="2500" i="1" dirty="0" smtClean="0">
                <a:latin typeface="Calibri" pitchFamily="34" charset="0"/>
              </a:rPr>
              <a:t>. </a:t>
            </a:r>
            <a:r>
              <a:rPr lang="en-US" sz="2500" i="1" dirty="0" err="1" smtClean="0">
                <a:latin typeface="Calibri" pitchFamily="34" charset="0"/>
              </a:rPr>
              <a:t>Thromb</a:t>
            </a:r>
            <a:r>
              <a:rPr lang="en-US" sz="2500" i="1" dirty="0" smtClean="0">
                <a:latin typeface="Calibri" pitchFamily="34" charset="0"/>
              </a:rPr>
              <a:t>. </a:t>
            </a:r>
            <a:r>
              <a:rPr lang="en-US" sz="2500" i="1" dirty="0" err="1" smtClean="0">
                <a:latin typeface="Calibri" pitchFamily="34" charset="0"/>
              </a:rPr>
              <a:t>Vasc</a:t>
            </a:r>
            <a:r>
              <a:rPr lang="en-US" sz="2500" i="1" dirty="0" smtClean="0">
                <a:latin typeface="Calibri" pitchFamily="34" charset="0"/>
              </a:rPr>
              <a:t>. Biol. </a:t>
            </a:r>
            <a:r>
              <a:rPr lang="en-US" sz="2500" b="1" i="1" dirty="0" smtClean="0">
                <a:latin typeface="Calibri" pitchFamily="34" charset="0"/>
              </a:rPr>
              <a:t>2012, 32, 2510–2515</a:t>
            </a:r>
          </a:p>
          <a:p>
            <a:pPr>
              <a:buNone/>
            </a:pPr>
            <a:r>
              <a:rPr lang="fi-FI" sz="2500" dirty="0" smtClean="0">
                <a:latin typeface="Calibri" pitchFamily="34" charset="0"/>
              </a:rPr>
              <a:t>	Heikkinen AM, Tuppurainen MT, Niskanen L, Komulainen M, Penttila I, Saarikoski S. Long-term </a:t>
            </a:r>
            <a:r>
              <a:rPr lang="en-US" sz="2500" dirty="0" smtClean="0">
                <a:latin typeface="Calibri" pitchFamily="34" charset="0"/>
              </a:rPr>
              <a:t>vitamin D3 supplementation may have adverse effects on serum lipids during postmenopausal hormone replacement therapy. </a:t>
            </a:r>
            <a:r>
              <a:rPr lang="en-US" sz="2500" dirty="0" err="1" smtClean="0">
                <a:latin typeface="Calibri" pitchFamily="34" charset="0"/>
              </a:rPr>
              <a:t>Eur</a:t>
            </a:r>
            <a:r>
              <a:rPr lang="en-US" sz="2500" dirty="0" smtClean="0">
                <a:latin typeface="Calibri" pitchFamily="34" charset="0"/>
              </a:rPr>
              <a:t> J </a:t>
            </a:r>
            <a:r>
              <a:rPr lang="en-US" sz="2500" dirty="0" err="1" smtClean="0">
                <a:latin typeface="Calibri" pitchFamily="34" charset="0"/>
              </a:rPr>
              <a:t>Endocrinol</a:t>
            </a:r>
            <a:r>
              <a:rPr lang="en-US" sz="2500" dirty="0" smtClean="0">
                <a:latin typeface="Calibri" pitchFamily="34" charset="0"/>
              </a:rPr>
              <a:t>. 1997; 137:495–502. [</a:t>
            </a:r>
            <a:r>
              <a:rPr lang="en-US" sz="2500" dirty="0" err="1" smtClean="0">
                <a:latin typeface="Calibri" pitchFamily="34" charset="0"/>
              </a:rPr>
              <a:t>PubMed</a:t>
            </a:r>
            <a:r>
              <a:rPr lang="en-US" sz="2500" dirty="0" smtClean="0">
                <a:latin typeface="Calibri" pitchFamily="34" charset="0"/>
              </a:rPr>
              <a:t>: 9405029]</a:t>
            </a:r>
          </a:p>
          <a:p>
            <a:pPr>
              <a:buNone/>
            </a:pPr>
            <a:r>
              <a:rPr lang="en-US" sz="2500" dirty="0" smtClean="0">
                <a:latin typeface="Calibri" pitchFamily="34" charset="0"/>
              </a:rPr>
              <a:t>	</a:t>
            </a:r>
            <a:r>
              <a:rPr lang="en-US" sz="2500" dirty="0" err="1" smtClean="0">
                <a:latin typeface="Calibri" pitchFamily="34" charset="0"/>
              </a:rPr>
              <a:t>Rajpathak</a:t>
            </a:r>
            <a:r>
              <a:rPr lang="en-US" sz="2500" dirty="0" smtClean="0">
                <a:latin typeface="Calibri" pitchFamily="34" charset="0"/>
              </a:rPr>
              <a:t> SN, </a:t>
            </a:r>
            <a:r>
              <a:rPr lang="en-US" sz="2500" dirty="0" err="1" smtClean="0">
                <a:latin typeface="Calibri" pitchFamily="34" charset="0"/>
              </a:rPr>
              <a:t>Xue</a:t>
            </a:r>
            <a:r>
              <a:rPr lang="en-US" sz="2500" dirty="0" smtClean="0">
                <a:latin typeface="Calibri" pitchFamily="34" charset="0"/>
              </a:rPr>
              <a:t> X, </a:t>
            </a:r>
            <a:r>
              <a:rPr lang="en-US" sz="2500" dirty="0" err="1" smtClean="0">
                <a:latin typeface="Calibri" pitchFamily="34" charset="0"/>
              </a:rPr>
              <a:t>Wassertheil-Smoller</a:t>
            </a:r>
            <a:r>
              <a:rPr lang="en-US" sz="2500" dirty="0" smtClean="0">
                <a:latin typeface="Calibri" pitchFamily="34" charset="0"/>
              </a:rPr>
              <a:t> S, Van Horn L, Robinson JG, Liu S, Allison M, Martin LW, Ho GY, </a:t>
            </a:r>
            <a:r>
              <a:rPr lang="en-US" sz="2500" dirty="0" err="1" smtClean="0">
                <a:latin typeface="Calibri" pitchFamily="34" charset="0"/>
              </a:rPr>
              <a:t>Rohan</a:t>
            </a:r>
            <a:r>
              <a:rPr lang="en-US" sz="2500" dirty="0" smtClean="0">
                <a:latin typeface="Calibri" pitchFamily="34" charset="0"/>
              </a:rPr>
              <a:t> TE. Effect of 5 y of calcium plus vitamin D supplementation on change in circulating lipids: results from the Women's Health Initiative. Am J </a:t>
            </a:r>
            <a:r>
              <a:rPr lang="en-US" sz="2500" dirty="0" err="1" smtClean="0">
                <a:latin typeface="Calibri" pitchFamily="34" charset="0"/>
              </a:rPr>
              <a:t>Clin</a:t>
            </a:r>
            <a:r>
              <a:rPr lang="en-US" sz="2500" dirty="0" smtClean="0">
                <a:latin typeface="Calibri" pitchFamily="34" charset="0"/>
              </a:rPr>
              <a:t> </a:t>
            </a:r>
            <a:r>
              <a:rPr lang="en-US" sz="2500" dirty="0" err="1" smtClean="0">
                <a:latin typeface="Calibri" pitchFamily="34" charset="0"/>
              </a:rPr>
              <a:t>Nutr</a:t>
            </a:r>
            <a:r>
              <a:rPr lang="en-US" sz="2500" dirty="0" smtClean="0">
                <a:latin typeface="Calibri" pitchFamily="34" charset="0"/>
              </a:rPr>
              <a:t>. 2010; 91:894–899.</a:t>
            </a:r>
          </a:p>
          <a:p>
            <a:pPr>
              <a:buNone/>
            </a:pPr>
            <a:r>
              <a:rPr lang="en-US" sz="2500" dirty="0" smtClean="0">
                <a:latin typeface="Calibri" pitchFamily="34" charset="0"/>
              </a:rPr>
              <a:t>	</a:t>
            </a:r>
            <a:r>
              <a:rPr lang="en-US" sz="2500" dirty="0" err="1" smtClean="0">
                <a:latin typeface="Calibri" pitchFamily="34" charset="0"/>
              </a:rPr>
              <a:t>Gannage-Yared</a:t>
            </a:r>
            <a:r>
              <a:rPr lang="en-US" sz="2500" dirty="0" smtClean="0">
                <a:latin typeface="Calibri" pitchFamily="34" charset="0"/>
              </a:rPr>
              <a:t> MH, </a:t>
            </a:r>
            <a:r>
              <a:rPr lang="en-US" sz="2500" dirty="0" err="1" smtClean="0">
                <a:latin typeface="Calibri" pitchFamily="34" charset="0"/>
              </a:rPr>
              <a:t>Azoury</a:t>
            </a:r>
            <a:r>
              <a:rPr lang="en-US" sz="2500" dirty="0" smtClean="0">
                <a:latin typeface="Calibri" pitchFamily="34" charset="0"/>
              </a:rPr>
              <a:t> M, </a:t>
            </a:r>
            <a:r>
              <a:rPr lang="en-US" sz="2500" dirty="0" err="1" smtClean="0">
                <a:latin typeface="Calibri" pitchFamily="34" charset="0"/>
              </a:rPr>
              <a:t>Mansour</a:t>
            </a:r>
            <a:r>
              <a:rPr lang="en-US" sz="2500" dirty="0" smtClean="0">
                <a:latin typeface="Calibri" pitchFamily="34" charset="0"/>
              </a:rPr>
              <a:t> I, </a:t>
            </a:r>
            <a:r>
              <a:rPr lang="en-US" sz="2500" dirty="0" err="1" smtClean="0">
                <a:latin typeface="Calibri" pitchFamily="34" charset="0"/>
              </a:rPr>
              <a:t>Baddoura</a:t>
            </a:r>
            <a:r>
              <a:rPr lang="en-US" sz="2500" dirty="0" smtClean="0">
                <a:latin typeface="Calibri" pitchFamily="34" charset="0"/>
              </a:rPr>
              <a:t> R, </a:t>
            </a:r>
            <a:r>
              <a:rPr lang="en-US" sz="2500" dirty="0" err="1" smtClean="0">
                <a:latin typeface="Calibri" pitchFamily="34" charset="0"/>
              </a:rPr>
              <a:t>Halaby</a:t>
            </a:r>
            <a:r>
              <a:rPr lang="en-US" sz="2500" dirty="0" smtClean="0">
                <a:latin typeface="Calibri" pitchFamily="34" charset="0"/>
              </a:rPr>
              <a:t> G, </a:t>
            </a:r>
            <a:r>
              <a:rPr lang="en-US" sz="2500" dirty="0" err="1" smtClean="0">
                <a:latin typeface="Calibri" pitchFamily="34" charset="0"/>
              </a:rPr>
              <a:t>Naaman</a:t>
            </a:r>
            <a:r>
              <a:rPr lang="en-US" sz="2500" dirty="0" smtClean="0">
                <a:latin typeface="Calibri" pitchFamily="34" charset="0"/>
              </a:rPr>
              <a:t> R. Effects of a </a:t>
            </a:r>
            <a:r>
              <a:rPr lang="en-US" sz="2500" dirty="0" err="1" smtClean="0">
                <a:latin typeface="Calibri" pitchFamily="34" charset="0"/>
              </a:rPr>
              <a:t>shortterm</a:t>
            </a:r>
            <a:r>
              <a:rPr lang="en-US" sz="2500" dirty="0" smtClean="0">
                <a:latin typeface="Calibri" pitchFamily="34" charset="0"/>
              </a:rPr>
              <a:t> calcium and vitamin D treatment on serum cytokines, bone markers, insulin and lipid concentrations in healthy post-menopausal women. J </a:t>
            </a:r>
            <a:r>
              <a:rPr lang="en-US" sz="2500" dirty="0" err="1" smtClean="0">
                <a:latin typeface="Calibri" pitchFamily="34" charset="0"/>
              </a:rPr>
              <a:t>Endocrinol</a:t>
            </a:r>
            <a:r>
              <a:rPr lang="en-US" sz="2500" dirty="0" smtClean="0">
                <a:latin typeface="Calibri" pitchFamily="34" charset="0"/>
              </a:rPr>
              <a:t> Invest. 2003; 26:748–753.</a:t>
            </a:r>
          </a:p>
          <a:p>
            <a:pPr>
              <a:buNone/>
            </a:pPr>
            <a:r>
              <a:rPr lang="en-US" sz="2500" dirty="0" smtClean="0">
                <a:latin typeface="Calibri" pitchFamily="34" charset="0"/>
              </a:rPr>
              <a:t>	Maki KC, Rubin MR, Wong LG, McManus JF, Jensen CD, Lawless A. Effects of vitamin D supplementation on 25-hydroxyvitamin D, high-density lipoprotein cholesterol, and other cardiovascular disease risk markers in subjects with elevated waist circumference. </a:t>
            </a:r>
            <a:r>
              <a:rPr lang="en-US" sz="2500" dirty="0" err="1" smtClean="0">
                <a:latin typeface="Calibri" pitchFamily="34" charset="0"/>
              </a:rPr>
              <a:t>Int</a:t>
            </a:r>
            <a:r>
              <a:rPr lang="en-US" sz="2500" dirty="0" smtClean="0">
                <a:latin typeface="Calibri" pitchFamily="34" charset="0"/>
              </a:rPr>
              <a:t> J Food </a:t>
            </a:r>
            <a:r>
              <a:rPr lang="en-US" sz="2500" dirty="0" err="1" smtClean="0">
                <a:latin typeface="Calibri" pitchFamily="34" charset="0"/>
              </a:rPr>
              <a:t>Sci</a:t>
            </a:r>
            <a:r>
              <a:rPr lang="en-US" sz="2500" dirty="0" smtClean="0">
                <a:latin typeface="Calibri" pitchFamily="34" charset="0"/>
              </a:rPr>
              <a:t> </a:t>
            </a:r>
            <a:r>
              <a:rPr lang="nn-NO" sz="2500" dirty="0" smtClean="0">
                <a:latin typeface="Calibri" pitchFamily="34" charset="0"/>
              </a:rPr>
              <a:t>Nutr. 2011; 62:318–327. </a:t>
            </a:r>
          </a:p>
          <a:p>
            <a:endParaRPr lang="en-US" sz="3200" dirty="0" smtClean="0"/>
          </a:p>
          <a:p>
            <a:pPr>
              <a:buNone/>
            </a:pPr>
            <a:endParaRPr lang="en-US" sz="3200" dirty="0" smtClean="0"/>
          </a:p>
          <a:p>
            <a:pPr>
              <a:buNone/>
            </a:pPr>
            <a:endParaRPr lang="en-US" sz="3200" dirty="0" smtClean="0"/>
          </a:p>
          <a:p>
            <a:pPr>
              <a:lnSpc>
                <a:spcPct val="120000"/>
              </a:lnSpc>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Association with metabolic syndrome</a:t>
            </a:r>
            <a:endParaRPr lang="en-US" b="1" dirty="0">
              <a:solidFill>
                <a:srgbClr val="FFFF00"/>
              </a:solidFill>
            </a:endParaRPr>
          </a:p>
        </p:txBody>
      </p:sp>
      <p:sp>
        <p:nvSpPr>
          <p:cNvPr id="3" name="Content Placeholder 2"/>
          <p:cNvSpPr>
            <a:spLocks noGrp="1"/>
          </p:cNvSpPr>
          <p:nvPr>
            <p:ph sz="quarter" idx="1"/>
          </p:nvPr>
        </p:nvSpPr>
        <p:spPr>
          <a:xfrm>
            <a:off x="304800" y="1600200"/>
            <a:ext cx="8839200" cy="4495800"/>
          </a:xfrm>
        </p:spPr>
        <p:txBody>
          <a:bodyPr>
            <a:normAutofit fontScale="25000" lnSpcReduction="20000"/>
          </a:bodyPr>
          <a:lstStyle/>
          <a:p>
            <a:pPr>
              <a:lnSpc>
                <a:spcPct val="120000"/>
              </a:lnSpc>
            </a:pPr>
            <a:r>
              <a:rPr lang="en-US" sz="8800" dirty="0" smtClean="0">
                <a:latin typeface="Calibri" pitchFamily="34" charset="0"/>
              </a:rPr>
              <a:t>Altered vitamin D homeostasis is associated with 3 times increased risk of metabolic syndrome. While studies have shown a significant inverse association between serum 25(OH) D concentrations and </a:t>
            </a:r>
            <a:r>
              <a:rPr lang="en-US" sz="8800" dirty="0" err="1" smtClean="0">
                <a:latin typeface="Calibri" pitchFamily="34" charset="0"/>
              </a:rPr>
              <a:t>MetS</a:t>
            </a:r>
            <a:r>
              <a:rPr lang="en-US" sz="8800" dirty="0" smtClean="0">
                <a:latin typeface="Calibri" pitchFamily="34" charset="0"/>
              </a:rPr>
              <a:t> as a whole</a:t>
            </a:r>
            <a:r>
              <a:rPr lang="en-US" sz="8800" baseline="30000" dirty="0" smtClean="0">
                <a:latin typeface="Calibri" pitchFamily="34" charset="0"/>
              </a:rPr>
              <a:t>1-7</a:t>
            </a:r>
            <a:r>
              <a:rPr lang="en-US" sz="8800" dirty="0" smtClean="0">
                <a:latin typeface="Calibri" pitchFamily="34" charset="0"/>
              </a:rPr>
              <a:t>,  most, but not all</a:t>
            </a:r>
            <a:r>
              <a:rPr lang="en-US" sz="8800" baseline="30000" dirty="0" smtClean="0">
                <a:latin typeface="Calibri" pitchFamily="34" charset="0"/>
              </a:rPr>
              <a:t>6,7</a:t>
            </a:r>
            <a:r>
              <a:rPr lang="en-US" sz="8800" dirty="0" smtClean="0">
                <a:latin typeface="Calibri" pitchFamily="34" charset="0"/>
              </a:rPr>
              <a:t>, demonstrate association with its components. Association with glucose indices and lipid profile remain significant after adjusting for BMI.</a:t>
            </a:r>
          </a:p>
          <a:p>
            <a:pPr>
              <a:buNone/>
            </a:pPr>
            <a:endParaRPr lang="en-US" sz="3200" dirty="0" smtClean="0"/>
          </a:p>
          <a:p>
            <a:endParaRPr lang="en-US" sz="3200" dirty="0" smtClean="0"/>
          </a:p>
          <a:p>
            <a:pPr>
              <a:buNone/>
            </a:pPr>
            <a:r>
              <a:rPr lang="en-US" sz="3200" dirty="0" smtClean="0"/>
              <a:t>	</a:t>
            </a:r>
            <a:r>
              <a:rPr lang="en-US" sz="4800" dirty="0" smtClean="0"/>
              <a:t>1.Ford ES, Ajani UA, McGuire LC, Liu S. Concentrations of serum vitamin D and the metabolic syndrome among U.S. adults. Diabetes Care. 2005;28:1228–30. </a:t>
            </a:r>
          </a:p>
          <a:p>
            <a:pPr>
              <a:buNone/>
            </a:pPr>
            <a:r>
              <a:rPr lang="en-US" sz="4800" dirty="0" smtClean="0"/>
              <a:t>	2.Reis JP, von </a:t>
            </a:r>
            <a:r>
              <a:rPr lang="en-US" sz="4800" dirty="0" err="1" smtClean="0"/>
              <a:t>Muhlen</a:t>
            </a:r>
            <a:r>
              <a:rPr lang="en-US" sz="4800" dirty="0" smtClean="0"/>
              <a:t> D, Miller ER., 3rd Relation of 25-hydroxyvitamin D and parathyroid hormone levels with metabolic syndrome among US adults. </a:t>
            </a:r>
            <a:r>
              <a:rPr lang="en-US" sz="4800" dirty="0" err="1" smtClean="0"/>
              <a:t>Eur</a:t>
            </a:r>
            <a:r>
              <a:rPr lang="en-US" sz="4800" dirty="0" smtClean="0"/>
              <a:t> J </a:t>
            </a:r>
            <a:r>
              <a:rPr lang="en-US" sz="4800" dirty="0" err="1" smtClean="0"/>
              <a:t>Endocrinol</a:t>
            </a:r>
            <a:r>
              <a:rPr lang="en-US" sz="4800" dirty="0" smtClean="0"/>
              <a:t>. 2008;159:41–8. </a:t>
            </a:r>
          </a:p>
          <a:p>
            <a:pPr>
              <a:buNone/>
            </a:pPr>
            <a:r>
              <a:rPr lang="en-US" sz="4800" dirty="0" smtClean="0"/>
              <a:t>	3.Lee DM, </a:t>
            </a:r>
            <a:r>
              <a:rPr lang="en-US" sz="4800" dirty="0" err="1" smtClean="0"/>
              <a:t>Rutter</a:t>
            </a:r>
            <a:r>
              <a:rPr lang="en-US" sz="4800" dirty="0" smtClean="0"/>
              <a:t> MK, O'Neill TW, et al. Vitamin D, parathyroid hormone and the metabolic syndrome in middle-aged and older European men. </a:t>
            </a:r>
            <a:r>
              <a:rPr lang="en-US" sz="4800" dirty="0" err="1" smtClean="0"/>
              <a:t>Eur</a:t>
            </a:r>
            <a:r>
              <a:rPr lang="en-US" sz="4800" dirty="0" smtClean="0"/>
              <a:t> J </a:t>
            </a:r>
            <a:r>
              <a:rPr lang="en-US" sz="4800" dirty="0" err="1" smtClean="0"/>
              <a:t>Endocrinol</a:t>
            </a:r>
            <a:r>
              <a:rPr lang="en-US" sz="4800" dirty="0" smtClean="0"/>
              <a:t>. 2009;161:947–54.</a:t>
            </a:r>
          </a:p>
          <a:p>
            <a:pPr>
              <a:buNone/>
            </a:pPr>
            <a:r>
              <a:rPr lang="en-US" sz="4800" dirty="0" smtClean="0"/>
              <a:t>	4. Yin X, Sun Q, Zhang X, Lu Y, Sun C, Cui Y, Wang S. Serum 25(OH)D is inversely associated with metabolic syndrome risk profile among urban middle-aged Chinese population. </a:t>
            </a:r>
            <a:r>
              <a:rPr lang="en-US" sz="4800" dirty="0" err="1" smtClean="0"/>
              <a:t>Nutr</a:t>
            </a:r>
            <a:r>
              <a:rPr lang="en-US" sz="4800" dirty="0" smtClean="0"/>
              <a:t> J. 2012 Sep 9;11:68.</a:t>
            </a:r>
          </a:p>
          <a:p>
            <a:pPr>
              <a:buNone/>
            </a:pPr>
            <a:r>
              <a:rPr lang="en-US" sz="4800" dirty="0" smtClean="0"/>
              <a:t>	5. Lu L, Yu Z, Pan A, </a:t>
            </a:r>
            <a:r>
              <a:rPr lang="en-US" sz="4800" dirty="0" err="1" smtClean="0"/>
              <a:t>Hu</a:t>
            </a:r>
            <a:r>
              <a:rPr lang="en-US" sz="4800" dirty="0" smtClean="0"/>
              <a:t> FB, Franco OH, Li H, Li X, Yang X, Chen Y, Lin X: Plasma 25-hydroxyvitamin D concentration and metabolic syndrome among middle-aged and elderly Chinese individuals. Diabetes Care 2009, 32:1278–1283.</a:t>
            </a:r>
          </a:p>
          <a:p>
            <a:pPr>
              <a:buNone/>
            </a:pPr>
            <a:r>
              <a:rPr lang="en-US" sz="4800" dirty="0" smtClean="0"/>
              <a:t>	6. </a:t>
            </a:r>
            <a:r>
              <a:rPr lang="en-US" sz="4800" dirty="0" err="1" smtClean="0"/>
              <a:t>Makariou</a:t>
            </a:r>
            <a:r>
              <a:rPr lang="en-US" sz="4800" dirty="0" smtClean="0"/>
              <a:t> S, </a:t>
            </a:r>
            <a:r>
              <a:rPr lang="en-US" sz="4800" dirty="0" err="1" smtClean="0"/>
              <a:t>Liberopoulos</a:t>
            </a:r>
            <a:r>
              <a:rPr lang="en-US" sz="4800" dirty="0" smtClean="0"/>
              <a:t> E, </a:t>
            </a:r>
            <a:r>
              <a:rPr lang="en-US" sz="4800" dirty="0" err="1" smtClean="0"/>
              <a:t>Florentin</a:t>
            </a:r>
            <a:r>
              <a:rPr lang="en-US" sz="4800" dirty="0" smtClean="0"/>
              <a:t> M, Lagos K, </a:t>
            </a:r>
            <a:r>
              <a:rPr lang="en-US" sz="4800" dirty="0" err="1" smtClean="0"/>
              <a:t>Gazi</a:t>
            </a:r>
            <a:r>
              <a:rPr lang="en-US" sz="4800" dirty="0" smtClean="0"/>
              <a:t> I, </a:t>
            </a:r>
            <a:r>
              <a:rPr lang="en-US" sz="4800" dirty="0" err="1" smtClean="0"/>
              <a:t>Challa</a:t>
            </a:r>
            <a:r>
              <a:rPr lang="en-US" sz="4800" dirty="0" smtClean="0"/>
              <a:t> A, </a:t>
            </a:r>
            <a:r>
              <a:rPr lang="en-US" sz="4800" dirty="0" err="1" smtClean="0"/>
              <a:t>Elisaf</a:t>
            </a:r>
            <a:r>
              <a:rPr lang="en-US" sz="4800" dirty="0" smtClean="0"/>
              <a:t> M. The relationship of vitamin D with non-traditional risk factors for cardiovascular disease in subjects with metabolic syndrome. Arch Med Sci. 2012 Jul 4;8(3):437-43.</a:t>
            </a:r>
          </a:p>
          <a:p>
            <a:pPr>
              <a:buNone/>
            </a:pPr>
            <a:r>
              <a:rPr lang="en-US" sz="4800" dirty="0" smtClean="0"/>
              <a:t>	7. Moy FM, </a:t>
            </a:r>
            <a:r>
              <a:rPr lang="en-US" sz="4800" dirty="0" err="1" smtClean="0"/>
              <a:t>Bulgiba</a:t>
            </a:r>
            <a:r>
              <a:rPr lang="en-US" sz="4800" dirty="0" smtClean="0"/>
              <a:t> A. High prevalence of vitamin D insufficiency and its association with obesity and metabolic syndrome among Malay adults in Kuala Lumpur, Malaysia. BMC Public Health 2011, 11:735.</a:t>
            </a:r>
          </a:p>
          <a:p>
            <a:endParaRPr lang="en-US" sz="4800" dirty="0" smtClean="0"/>
          </a:p>
          <a:p>
            <a:r>
              <a:rPr lang="en-US" sz="4800" dirty="0" smtClean="0"/>
              <a:t> </a:t>
            </a:r>
          </a:p>
          <a:p>
            <a:endParaRPr lang="en-US" sz="3200"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fontScale="90000"/>
          </a:bodyPr>
          <a:lstStyle/>
          <a:p>
            <a:pPr algn="ctr"/>
            <a:r>
              <a:rPr lang="en-US" b="1" dirty="0" smtClean="0">
                <a:solidFill>
                  <a:srgbClr val="FFFF00"/>
                </a:solidFill>
              </a:rPr>
              <a:t>SHPT &amp; VDD – Partners in CVS assault!</a:t>
            </a:r>
            <a:endParaRPr lang="en-US" b="1" dirty="0">
              <a:solidFill>
                <a:srgbClr val="FFFF00"/>
              </a:solidFill>
            </a:endParaRPr>
          </a:p>
        </p:txBody>
      </p:sp>
      <p:sp>
        <p:nvSpPr>
          <p:cNvPr id="3" name="Content Placeholder 2"/>
          <p:cNvSpPr>
            <a:spLocks noGrp="1"/>
          </p:cNvSpPr>
          <p:nvPr>
            <p:ph sz="quarter" idx="1"/>
          </p:nvPr>
        </p:nvSpPr>
        <p:spPr>
          <a:xfrm>
            <a:off x="304800" y="1600200"/>
            <a:ext cx="8531352" cy="5257800"/>
          </a:xfrm>
        </p:spPr>
        <p:txBody>
          <a:bodyPr>
            <a:normAutofit fontScale="70000" lnSpcReduction="20000"/>
          </a:bodyPr>
          <a:lstStyle/>
          <a:p>
            <a:pPr>
              <a:lnSpc>
                <a:spcPct val="120000"/>
              </a:lnSpc>
            </a:pPr>
            <a:r>
              <a:rPr lang="en-US" dirty="0" smtClean="0">
                <a:latin typeface="Calibri" pitchFamily="34" charset="0"/>
              </a:rPr>
              <a:t>SHPT, a hallmark of vitamin D deficiency, is associated with increase in arterial pressure and myocardial contractility, which can lead to apoptosis, fibrosis, vascular smooth muscle cell hypertrophy as well as LVH.</a:t>
            </a:r>
            <a:r>
              <a:rPr lang="en-US" baseline="30000" dirty="0" smtClean="0">
                <a:latin typeface="Calibri" pitchFamily="34" charset="0"/>
              </a:rPr>
              <a:t>1,2</a:t>
            </a:r>
          </a:p>
          <a:p>
            <a:pPr>
              <a:lnSpc>
                <a:spcPct val="120000"/>
              </a:lnSpc>
            </a:pPr>
            <a:r>
              <a:rPr lang="en-US" dirty="0" smtClean="0">
                <a:latin typeface="Calibri" pitchFamily="34" charset="0"/>
              </a:rPr>
              <a:t>Vitamin D deficiency and increased PTH also predisposes to calcification of heart valves, mitral annulus and myocardium , especially in moderate and severe CKD patients.</a:t>
            </a:r>
            <a:r>
              <a:rPr lang="en-US" baseline="30000" dirty="0" smtClean="0">
                <a:latin typeface="Calibri" pitchFamily="34" charset="0"/>
              </a:rPr>
              <a:t>3</a:t>
            </a:r>
          </a:p>
          <a:p>
            <a:pPr>
              <a:lnSpc>
                <a:spcPct val="120000"/>
              </a:lnSpc>
            </a:pPr>
            <a:r>
              <a:rPr lang="en-US" dirty="0" smtClean="0">
                <a:latin typeface="Calibri" pitchFamily="34" charset="0"/>
              </a:rPr>
              <a:t>PTH levels predict CV risk in patients with  ESRD  (doubling of CV risk  when levels ≥250 pg/ml )</a:t>
            </a:r>
            <a:r>
              <a:rPr lang="en-US" baseline="30000" dirty="0" smtClean="0">
                <a:latin typeface="Calibri" pitchFamily="34" charset="0"/>
              </a:rPr>
              <a:t>4</a:t>
            </a:r>
            <a:r>
              <a:rPr lang="en-US" dirty="0" smtClean="0">
                <a:latin typeface="Calibri" pitchFamily="34" charset="0"/>
              </a:rPr>
              <a:t> as well as survival  in general elderly population (2-fold increase in mortality).</a:t>
            </a:r>
            <a:r>
              <a:rPr lang="en-US" baseline="30000" dirty="0" smtClean="0">
                <a:latin typeface="Calibri" pitchFamily="34" charset="0"/>
              </a:rPr>
              <a:t>5 </a:t>
            </a:r>
            <a:endParaRPr lang="en-US" sz="2200" dirty="0" smtClean="0">
              <a:latin typeface="Calibri" pitchFamily="34" charset="0"/>
            </a:endParaRPr>
          </a:p>
          <a:p>
            <a:pPr fontAlgn="base">
              <a:buNone/>
            </a:pPr>
            <a:r>
              <a:rPr lang="en-US" sz="2200" dirty="0" smtClean="0">
                <a:latin typeface="Calibri" pitchFamily="34" charset="0"/>
              </a:rPr>
              <a:t>	</a:t>
            </a:r>
          </a:p>
          <a:p>
            <a:pPr fontAlgn="base">
              <a:buNone/>
            </a:pPr>
            <a:r>
              <a:rPr lang="en-US" sz="2200" dirty="0" smtClean="0">
                <a:latin typeface="Calibri" pitchFamily="34" charset="0"/>
              </a:rPr>
              <a:t>	</a:t>
            </a:r>
            <a:r>
              <a:rPr lang="en-US" sz="1600" dirty="0" smtClean="0">
                <a:latin typeface="Calibri" pitchFamily="34" charset="0"/>
              </a:rPr>
              <a:t>1. </a:t>
            </a:r>
            <a:r>
              <a:rPr lang="en-US" sz="1600" dirty="0" err="1" smtClean="0">
                <a:latin typeface="Calibri" pitchFamily="34" charset="0"/>
              </a:rPr>
              <a:t>Ogard</a:t>
            </a:r>
            <a:r>
              <a:rPr lang="en-US" sz="1600" dirty="0" smtClean="0">
                <a:latin typeface="Calibri" pitchFamily="34" charset="0"/>
              </a:rPr>
              <a:t> CG, Engelmann  MD, </a:t>
            </a:r>
            <a:r>
              <a:rPr lang="en-US" sz="1600" dirty="0" err="1" smtClean="0">
                <a:latin typeface="Calibri" pitchFamily="34" charset="0"/>
              </a:rPr>
              <a:t>Kistorp</a:t>
            </a:r>
            <a:r>
              <a:rPr lang="en-US" sz="1600" dirty="0" smtClean="0">
                <a:latin typeface="Calibri" pitchFamily="34" charset="0"/>
              </a:rPr>
              <a:t>  C, Nielsen  SL, </a:t>
            </a:r>
            <a:r>
              <a:rPr lang="en-US" sz="1600" dirty="0" err="1" smtClean="0">
                <a:latin typeface="Calibri" pitchFamily="34" charset="0"/>
              </a:rPr>
              <a:t>Vestergaard</a:t>
            </a:r>
            <a:r>
              <a:rPr lang="en-US" sz="1600" dirty="0" smtClean="0">
                <a:latin typeface="Calibri" pitchFamily="34" charset="0"/>
              </a:rPr>
              <a:t> H. Increased plasma N-terminal pro-B-type </a:t>
            </a:r>
            <a:r>
              <a:rPr lang="en-US" sz="1600" dirty="0" err="1" smtClean="0">
                <a:latin typeface="Calibri" pitchFamily="34" charset="0"/>
              </a:rPr>
              <a:t>natriuretic</a:t>
            </a:r>
            <a:r>
              <a:rPr lang="en-US" sz="1600" dirty="0" smtClean="0">
                <a:latin typeface="Calibri" pitchFamily="34" charset="0"/>
              </a:rPr>
              <a:t> peptide and markers of inflammation related to atherosclerosis in patients with primary hyperparathyroidism. </a:t>
            </a:r>
            <a:r>
              <a:rPr lang="en-US" sz="1600" i="1" dirty="0" err="1" smtClean="0">
                <a:latin typeface="Calibri" pitchFamily="34" charset="0"/>
              </a:rPr>
              <a:t>Clin</a:t>
            </a:r>
            <a:r>
              <a:rPr lang="en-US" sz="1600" i="1" dirty="0" smtClean="0">
                <a:latin typeface="Calibri" pitchFamily="34" charset="0"/>
              </a:rPr>
              <a:t> </a:t>
            </a:r>
            <a:r>
              <a:rPr lang="en-US" sz="1600" i="1" dirty="0" err="1" smtClean="0">
                <a:latin typeface="Calibri" pitchFamily="34" charset="0"/>
              </a:rPr>
              <a:t>Endocrinol</a:t>
            </a:r>
            <a:r>
              <a:rPr lang="en-US" sz="1600" i="1" dirty="0" smtClean="0">
                <a:latin typeface="Calibri" pitchFamily="34" charset="0"/>
              </a:rPr>
              <a:t> (Oxford)</a:t>
            </a:r>
            <a:r>
              <a:rPr lang="en-US" sz="1600" dirty="0" smtClean="0">
                <a:latin typeface="Calibri" pitchFamily="34" charset="0"/>
              </a:rPr>
              <a:t>. 2005;63:493-8.</a:t>
            </a:r>
          </a:p>
          <a:p>
            <a:pPr fontAlgn="base">
              <a:buNone/>
            </a:pPr>
            <a:r>
              <a:rPr lang="en-US" sz="1600" dirty="0" smtClean="0">
                <a:latin typeface="Calibri" pitchFamily="34" charset="0"/>
              </a:rPr>
              <a:t>	2.Snijder MB, Lips P, </a:t>
            </a:r>
            <a:r>
              <a:rPr lang="en-US" sz="1600" dirty="0" err="1" smtClean="0">
                <a:latin typeface="Calibri" pitchFamily="34" charset="0"/>
              </a:rPr>
              <a:t>Seidell</a:t>
            </a:r>
            <a:r>
              <a:rPr lang="en-US" sz="1600" dirty="0" smtClean="0">
                <a:latin typeface="Calibri" pitchFamily="34" charset="0"/>
              </a:rPr>
              <a:t> JC, </a:t>
            </a:r>
            <a:r>
              <a:rPr lang="en-US" sz="1600" dirty="0" err="1" smtClean="0">
                <a:latin typeface="Calibri" pitchFamily="34" charset="0"/>
              </a:rPr>
              <a:t>Visser</a:t>
            </a:r>
            <a:r>
              <a:rPr lang="en-US" sz="1600" dirty="0" smtClean="0">
                <a:latin typeface="Calibri" pitchFamily="34" charset="0"/>
              </a:rPr>
              <a:t> M, </a:t>
            </a:r>
            <a:r>
              <a:rPr lang="en-US" sz="1600" dirty="0" err="1" smtClean="0">
                <a:latin typeface="Calibri" pitchFamily="34" charset="0"/>
              </a:rPr>
              <a:t>Deeg</a:t>
            </a:r>
            <a:r>
              <a:rPr lang="en-US" sz="1600" dirty="0" smtClean="0">
                <a:latin typeface="Calibri" pitchFamily="34" charset="0"/>
              </a:rPr>
              <a:t> DJH, Dekker JM, van Dam RM. Vitamin D status and parathyroid hormone levels in relation to blood pressure: A population-based study in older men and women. </a:t>
            </a:r>
            <a:r>
              <a:rPr lang="en-US" sz="1600" i="1" dirty="0" smtClean="0">
                <a:latin typeface="Calibri" pitchFamily="34" charset="0"/>
              </a:rPr>
              <a:t>J. Intern. Med. </a:t>
            </a:r>
            <a:r>
              <a:rPr lang="en-US" sz="1600" b="1" i="1" dirty="0" smtClean="0">
                <a:latin typeface="Calibri" pitchFamily="34" charset="0"/>
              </a:rPr>
              <a:t>2007, 261, 558–565. </a:t>
            </a:r>
            <a:endParaRPr lang="en-US" sz="1600" dirty="0" smtClean="0">
              <a:latin typeface="Calibri" pitchFamily="34" charset="0"/>
            </a:endParaRPr>
          </a:p>
          <a:p>
            <a:pPr fontAlgn="base">
              <a:buNone/>
            </a:pPr>
            <a:r>
              <a:rPr lang="en-US" sz="1600" dirty="0" smtClean="0">
                <a:latin typeface="Calibri" pitchFamily="34" charset="0"/>
              </a:rPr>
              <a:t>	3.Andersson P, </a:t>
            </a:r>
            <a:r>
              <a:rPr lang="en-US" sz="1600" dirty="0" err="1" smtClean="0">
                <a:latin typeface="Calibri" pitchFamily="34" charset="0"/>
              </a:rPr>
              <a:t>Rydberg</a:t>
            </a:r>
            <a:r>
              <a:rPr lang="en-US" sz="1600" dirty="0" smtClean="0">
                <a:latin typeface="Calibri" pitchFamily="34" charset="0"/>
              </a:rPr>
              <a:t> E, </a:t>
            </a:r>
            <a:r>
              <a:rPr lang="en-US" sz="1600" dirty="0" err="1" smtClean="0">
                <a:latin typeface="Calibri" pitchFamily="34" charset="0"/>
              </a:rPr>
              <a:t>Willenheimer</a:t>
            </a:r>
            <a:r>
              <a:rPr lang="en-US" sz="1600" dirty="0" smtClean="0">
                <a:latin typeface="Calibri" pitchFamily="34" charset="0"/>
              </a:rPr>
              <a:t> R. Primary hyperparathyroidism and heart disease—a review. </a:t>
            </a:r>
            <a:r>
              <a:rPr lang="en-US" sz="1600" i="1" dirty="0" err="1" smtClean="0">
                <a:latin typeface="Calibri" pitchFamily="34" charset="0"/>
              </a:rPr>
              <a:t>Eur</a:t>
            </a:r>
            <a:r>
              <a:rPr lang="en-US" sz="1600" i="1" dirty="0" smtClean="0">
                <a:latin typeface="Calibri" pitchFamily="34" charset="0"/>
              </a:rPr>
              <a:t> Heart J</a:t>
            </a:r>
            <a:r>
              <a:rPr lang="en-US" sz="1600" dirty="0" smtClean="0">
                <a:latin typeface="Calibri" pitchFamily="34" charset="0"/>
              </a:rPr>
              <a:t>.  2004;25:1776-1787.</a:t>
            </a:r>
          </a:p>
          <a:p>
            <a:pPr fontAlgn="base">
              <a:buNone/>
            </a:pPr>
            <a:r>
              <a:rPr lang="en-US" sz="1600" dirty="0" smtClean="0">
                <a:latin typeface="Calibri" pitchFamily="34" charset="0"/>
              </a:rPr>
              <a:t>	4.Soubassi LP, </a:t>
            </a:r>
            <a:r>
              <a:rPr lang="en-US" sz="1600" dirty="0" err="1" smtClean="0">
                <a:latin typeface="Calibri" pitchFamily="34" charset="0"/>
              </a:rPr>
              <a:t>Chiras</a:t>
            </a:r>
            <a:r>
              <a:rPr lang="en-US" sz="1600" dirty="0" smtClean="0">
                <a:latin typeface="Calibri" pitchFamily="34" charset="0"/>
              </a:rPr>
              <a:t> TC, </a:t>
            </a:r>
            <a:r>
              <a:rPr lang="en-US" sz="1600" dirty="0" err="1" smtClean="0">
                <a:latin typeface="Calibri" pitchFamily="34" charset="0"/>
              </a:rPr>
              <a:t>Papadakis</a:t>
            </a:r>
            <a:r>
              <a:rPr lang="en-US" sz="1600" dirty="0" smtClean="0">
                <a:latin typeface="Calibri" pitchFamily="34" charset="0"/>
              </a:rPr>
              <a:t> ED. Incidence and risk factors of coronary heart disease in elderly patients on chronic </a:t>
            </a:r>
            <a:r>
              <a:rPr lang="en-US" sz="1600" dirty="0" err="1" smtClean="0">
                <a:latin typeface="Calibri" pitchFamily="34" charset="0"/>
              </a:rPr>
              <a:t>hemodialysis</a:t>
            </a:r>
            <a:r>
              <a:rPr lang="en-US" sz="1600" dirty="0" smtClean="0">
                <a:latin typeface="Calibri" pitchFamily="34" charset="0"/>
              </a:rPr>
              <a:t>. </a:t>
            </a:r>
            <a:r>
              <a:rPr lang="en-US" sz="1600" i="1" dirty="0" err="1" smtClean="0">
                <a:latin typeface="Calibri" pitchFamily="34" charset="0"/>
              </a:rPr>
              <a:t>Int</a:t>
            </a:r>
            <a:r>
              <a:rPr lang="en-US" sz="1600" i="1" dirty="0" smtClean="0">
                <a:latin typeface="Calibri" pitchFamily="34" charset="0"/>
              </a:rPr>
              <a:t> </a:t>
            </a:r>
            <a:r>
              <a:rPr lang="en-US" sz="1600" i="1" dirty="0" err="1" smtClean="0">
                <a:latin typeface="Calibri" pitchFamily="34" charset="0"/>
              </a:rPr>
              <a:t>Urol</a:t>
            </a:r>
            <a:r>
              <a:rPr lang="en-US" sz="1600" i="1" dirty="0" smtClean="0">
                <a:latin typeface="Calibri" pitchFamily="34" charset="0"/>
              </a:rPr>
              <a:t> </a:t>
            </a:r>
            <a:r>
              <a:rPr lang="en-US" sz="1600" i="1" dirty="0" err="1" smtClean="0">
                <a:latin typeface="Calibri" pitchFamily="34" charset="0"/>
              </a:rPr>
              <a:t>Nephrol</a:t>
            </a:r>
            <a:r>
              <a:rPr lang="en-US" sz="1600" dirty="0" smtClean="0">
                <a:latin typeface="Calibri" pitchFamily="34" charset="0"/>
              </a:rPr>
              <a:t>. 2006;38:795-800.</a:t>
            </a:r>
          </a:p>
          <a:p>
            <a:pPr fontAlgn="base">
              <a:buNone/>
            </a:pPr>
            <a:r>
              <a:rPr lang="en-US" sz="1600" dirty="0" smtClean="0">
                <a:latin typeface="Calibri" pitchFamily="34" charset="0"/>
              </a:rPr>
              <a:t>	5. </a:t>
            </a:r>
            <a:r>
              <a:rPr lang="en-US" sz="1600" dirty="0" err="1" smtClean="0">
                <a:latin typeface="Calibri" pitchFamily="34" charset="0"/>
              </a:rPr>
              <a:t>Bjorkman</a:t>
            </a:r>
            <a:r>
              <a:rPr lang="en-US" sz="1600" dirty="0" smtClean="0">
                <a:latin typeface="Calibri" pitchFamily="34" charset="0"/>
              </a:rPr>
              <a:t> MP, </a:t>
            </a:r>
            <a:r>
              <a:rPr lang="en-US" sz="1600" dirty="0" err="1" smtClean="0">
                <a:latin typeface="Calibri" pitchFamily="34" charset="0"/>
              </a:rPr>
              <a:t>Sorva</a:t>
            </a:r>
            <a:r>
              <a:rPr lang="en-US" sz="1600" dirty="0" smtClean="0">
                <a:latin typeface="Calibri" pitchFamily="34" charset="0"/>
              </a:rPr>
              <a:t>  AJ, </a:t>
            </a:r>
            <a:r>
              <a:rPr lang="en-US" sz="1600" dirty="0" err="1" smtClean="0">
                <a:latin typeface="Calibri" pitchFamily="34" charset="0"/>
              </a:rPr>
              <a:t>Tilvis</a:t>
            </a:r>
            <a:r>
              <a:rPr lang="en-US" sz="1600" dirty="0" smtClean="0">
                <a:latin typeface="Calibri" pitchFamily="34" charset="0"/>
              </a:rPr>
              <a:t> RS. Elevated serum parathyroid hormone predicts impaired survival prognosis in a general aged population. </a:t>
            </a:r>
            <a:r>
              <a:rPr lang="en-US" sz="1600" i="1" dirty="0" err="1" smtClean="0">
                <a:latin typeface="Calibri" pitchFamily="34" charset="0"/>
              </a:rPr>
              <a:t>Eur</a:t>
            </a:r>
            <a:r>
              <a:rPr lang="en-US" sz="1600" i="1" dirty="0" smtClean="0">
                <a:latin typeface="Calibri" pitchFamily="34" charset="0"/>
              </a:rPr>
              <a:t> J </a:t>
            </a:r>
            <a:r>
              <a:rPr lang="en-US" sz="1600" i="1" dirty="0" err="1" smtClean="0">
                <a:latin typeface="Calibri" pitchFamily="34" charset="0"/>
              </a:rPr>
              <a:t>Endocrinol</a:t>
            </a:r>
            <a:r>
              <a:rPr lang="en-US" sz="1600" dirty="0" smtClean="0">
                <a:latin typeface="Calibri" pitchFamily="34" charset="0"/>
              </a:rPr>
              <a:t>. 2008;158:749-753.</a:t>
            </a:r>
          </a:p>
          <a:p>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ASSOCIATION WITH MORTALITY</a:t>
            </a:r>
            <a:endParaRPr lang="en-US" b="1" dirty="0">
              <a:solidFill>
                <a:srgbClr val="FFFF00"/>
              </a:solidFill>
            </a:endParaRPr>
          </a:p>
        </p:txBody>
      </p:sp>
      <p:sp>
        <p:nvSpPr>
          <p:cNvPr id="3" name="Content Placeholder 2"/>
          <p:cNvSpPr>
            <a:spLocks noGrp="1"/>
          </p:cNvSpPr>
          <p:nvPr>
            <p:ph sz="quarter" idx="1"/>
          </p:nvPr>
        </p:nvSpPr>
        <p:spPr>
          <a:xfrm>
            <a:off x="304800" y="1600200"/>
            <a:ext cx="8610600" cy="5257800"/>
          </a:xfrm>
        </p:spPr>
        <p:txBody>
          <a:bodyPr>
            <a:normAutofit fontScale="25000" lnSpcReduction="20000"/>
          </a:bodyPr>
          <a:lstStyle/>
          <a:p>
            <a:pPr>
              <a:lnSpc>
                <a:spcPct val="120000"/>
              </a:lnSpc>
            </a:pPr>
            <a:r>
              <a:rPr lang="en-US" sz="7200" dirty="0" smtClean="0">
                <a:latin typeface="Arial" pitchFamily="34" charset="0"/>
                <a:cs typeface="Arial" pitchFamily="34" charset="0"/>
              </a:rPr>
              <a:t>VDD is an independent predictor of all-cause and CV mortality both in general population and CKD patients, accounting for 9.4% &amp; 12.8% of all deaths in Europe and USA respectively</a:t>
            </a:r>
            <a:r>
              <a:rPr lang="en-US" sz="7200" dirty="0" smtClean="0"/>
              <a:t>. </a:t>
            </a:r>
            <a:r>
              <a:rPr lang="en-US" sz="7200" baseline="30000" dirty="0" smtClean="0">
                <a:latin typeface="Arial" pitchFamily="34" charset="0"/>
                <a:cs typeface="Arial" pitchFamily="34" charset="0"/>
              </a:rPr>
              <a:t>1,2,3,4</a:t>
            </a:r>
          </a:p>
          <a:p>
            <a:pPr>
              <a:lnSpc>
                <a:spcPct val="120000"/>
              </a:lnSpc>
            </a:pPr>
            <a:r>
              <a:rPr lang="en-US" sz="7200" dirty="0" smtClean="0">
                <a:latin typeface="Arial" pitchFamily="34" charset="0"/>
                <a:cs typeface="Arial" pitchFamily="34" charset="0"/>
              </a:rPr>
              <a:t>Increased in-hospital mortality in patients admitted for ACS and with severe VDD (&lt; 10 </a:t>
            </a:r>
            <a:r>
              <a:rPr lang="en-US" sz="7200" dirty="0" err="1" smtClean="0">
                <a:latin typeface="Arial" pitchFamily="34" charset="0"/>
                <a:cs typeface="Arial" pitchFamily="34" charset="0"/>
              </a:rPr>
              <a:t>ng</a:t>
            </a:r>
            <a:r>
              <a:rPr lang="en-US" sz="7200" dirty="0" smtClean="0">
                <a:latin typeface="Arial" pitchFamily="34" charset="0"/>
                <a:cs typeface="Arial" pitchFamily="34" charset="0"/>
              </a:rPr>
              <a:t>/</a:t>
            </a:r>
            <a:r>
              <a:rPr lang="en-US" sz="7200" dirty="0" err="1" smtClean="0">
                <a:latin typeface="Arial" pitchFamily="34" charset="0"/>
                <a:cs typeface="Arial" pitchFamily="34" charset="0"/>
              </a:rPr>
              <a:t>mL</a:t>
            </a:r>
            <a:r>
              <a:rPr lang="en-US" sz="7200" dirty="0" smtClean="0">
                <a:latin typeface="Arial" pitchFamily="34" charset="0"/>
                <a:cs typeface="Arial" pitchFamily="34" charset="0"/>
              </a:rPr>
              <a:t>).</a:t>
            </a:r>
            <a:r>
              <a:rPr lang="en-US" sz="7200" baseline="30000" dirty="0" smtClean="0">
                <a:latin typeface="Arial" pitchFamily="34" charset="0"/>
                <a:cs typeface="Arial" pitchFamily="34" charset="0"/>
              </a:rPr>
              <a:t>5</a:t>
            </a:r>
          </a:p>
          <a:p>
            <a:pPr>
              <a:lnSpc>
                <a:spcPct val="120000"/>
              </a:lnSpc>
            </a:pPr>
            <a:r>
              <a:rPr lang="en-US" sz="7200" dirty="0" smtClean="0">
                <a:latin typeface="Arial" pitchFamily="34" charset="0"/>
                <a:cs typeface="Arial" pitchFamily="34" charset="0"/>
              </a:rPr>
              <a:t>In meta-analyses of prospective studies, individuals in the top vs. bottom quarter of 25(OH)D levels had 21% (95% CI: 13–28%) lower vascular and 28% (95% CI:24–32%) lower all-cause mortality.</a:t>
            </a:r>
            <a:r>
              <a:rPr lang="en-US" sz="7200" baseline="30000" dirty="0" smtClean="0">
                <a:latin typeface="Arial" pitchFamily="34" charset="0"/>
                <a:cs typeface="Arial" pitchFamily="34" charset="0"/>
              </a:rPr>
              <a:t>6</a:t>
            </a:r>
          </a:p>
          <a:p>
            <a:pPr>
              <a:lnSpc>
                <a:spcPct val="120000"/>
              </a:lnSpc>
            </a:pPr>
            <a:r>
              <a:rPr lang="en-US" sz="7200" dirty="0" smtClean="0">
                <a:latin typeface="Arial" pitchFamily="34" charset="0"/>
                <a:cs typeface="Arial" pitchFamily="34" charset="0"/>
              </a:rPr>
              <a:t>VDRA therapy reduce CVD mortality in ESRD patients, probably by improving LVDF and LVH and by ameliorating arterial medial calcification.</a:t>
            </a:r>
            <a:r>
              <a:rPr lang="en-US" sz="7200" baseline="30000" dirty="0" smtClean="0">
                <a:latin typeface="Arial" pitchFamily="34" charset="0"/>
                <a:cs typeface="Arial" pitchFamily="34" charset="0"/>
              </a:rPr>
              <a:t>7</a:t>
            </a:r>
          </a:p>
          <a:p>
            <a:pPr>
              <a:buNone/>
            </a:pP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pPr>
              <a:buNone/>
            </a:pPr>
            <a:r>
              <a:rPr lang="en-US" sz="1500" dirty="0" smtClean="0">
                <a:latin typeface="Arial" pitchFamily="34" charset="0"/>
                <a:cs typeface="Arial" pitchFamily="34" charset="0"/>
              </a:rPr>
              <a:t>	</a:t>
            </a:r>
            <a:r>
              <a:rPr lang="en-US" sz="3600" dirty="0" smtClean="0">
                <a:latin typeface="Arial" pitchFamily="34" charset="0"/>
                <a:cs typeface="Arial" pitchFamily="34" charset="0"/>
              </a:rPr>
              <a:t>1. Wang TJ et al. Vitamin D deficiency and risk of cardiovascular disease. </a:t>
            </a:r>
            <a:r>
              <a:rPr lang="en-US" sz="3600" i="1" dirty="0" smtClean="0">
                <a:latin typeface="Arial" pitchFamily="34" charset="0"/>
                <a:cs typeface="Arial" pitchFamily="34" charset="0"/>
              </a:rPr>
              <a:t>Circulation 117: 503–511, 2008</a:t>
            </a:r>
          </a:p>
          <a:p>
            <a:pPr>
              <a:buNone/>
            </a:pPr>
            <a:r>
              <a:rPr lang="en-US" sz="3600" dirty="0" smtClean="0">
                <a:latin typeface="Arial" pitchFamily="34" charset="0"/>
                <a:cs typeface="Arial" pitchFamily="34" charset="0"/>
              </a:rPr>
              <a:t>	2. </a:t>
            </a:r>
            <a:r>
              <a:rPr lang="pl-PL" sz="3600" dirty="0" smtClean="0">
                <a:latin typeface="Arial" pitchFamily="34" charset="0"/>
                <a:cs typeface="Arial" pitchFamily="34" charset="0"/>
              </a:rPr>
              <a:t>Dobnig H</a:t>
            </a:r>
            <a:r>
              <a:rPr lang="en-US" sz="3600" dirty="0" smtClean="0">
                <a:latin typeface="Arial" pitchFamily="34" charset="0"/>
                <a:cs typeface="Arial" pitchFamily="34" charset="0"/>
              </a:rPr>
              <a:t> et al. Independent association of low serum 25-hydroxyvitamin d and 1,25-dihydroxyvitamin d levels with all-cause and cardiovascular mortality. </a:t>
            </a:r>
            <a:r>
              <a:rPr lang="en-US" sz="3600" i="1" dirty="0" smtClean="0">
                <a:latin typeface="Arial" pitchFamily="34" charset="0"/>
                <a:cs typeface="Arial" pitchFamily="34" charset="0"/>
              </a:rPr>
              <a:t>Arch Intern Med 168: 1340–</a:t>
            </a:r>
            <a:r>
              <a:rPr lang="en-US" sz="3600" dirty="0" smtClean="0">
                <a:latin typeface="Arial" pitchFamily="34" charset="0"/>
                <a:cs typeface="Arial" pitchFamily="34" charset="0"/>
              </a:rPr>
              <a:t>1349, 2008.</a:t>
            </a:r>
          </a:p>
          <a:p>
            <a:pPr>
              <a:buNone/>
            </a:pPr>
            <a:r>
              <a:rPr lang="en-US" sz="3600" dirty="0" smtClean="0">
                <a:latin typeface="Arial" pitchFamily="34" charset="0"/>
                <a:cs typeface="Arial" pitchFamily="34" charset="0"/>
              </a:rPr>
              <a:t>	3. </a:t>
            </a:r>
            <a:r>
              <a:rPr lang="en-US" sz="3600" dirty="0" err="1" smtClean="0">
                <a:latin typeface="Arial" pitchFamily="34" charset="0"/>
                <a:cs typeface="Arial" pitchFamily="34" charset="0"/>
              </a:rPr>
              <a:t>Pilz</a:t>
            </a:r>
            <a:r>
              <a:rPr lang="en-US" sz="3600" dirty="0" smtClean="0">
                <a:latin typeface="Arial" pitchFamily="34" charset="0"/>
                <a:cs typeface="Arial" pitchFamily="34" charset="0"/>
              </a:rPr>
              <a:t>, S et al.  Vitamin D status and mortality risk in CKD: A meta-analysis of prospective studies. </a:t>
            </a:r>
            <a:r>
              <a:rPr lang="en-US" sz="3600" i="1" dirty="0" smtClean="0">
                <a:latin typeface="Arial" pitchFamily="34" charset="0"/>
                <a:cs typeface="Arial" pitchFamily="34" charset="0"/>
              </a:rPr>
              <a:t>Am. J. Kidney Dis. </a:t>
            </a:r>
            <a:r>
              <a:rPr lang="en-US" sz="3600" b="1" i="1" dirty="0" smtClean="0">
                <a:latin typeface="Arial" pitchFamily="34" charset="0"/>
                <a:cs typeface="Arial" pitchFamily="34" charset="0"/>
              </a:rPr>
              <a:t>2011, 58, 374–382. </a:t>
            </a:r>
          </a:p>
          <a:p>
            <a:pPr>
              <a:buNone/>
            </a:pPr>
            <a:r>
              <a:rPr lang="en-US" sz="3600" dirty="0" smtClean="0">
                <a:latin typeface="Arial" pitchFamily="34" charset="0"/>
                <a:cs typeface="Arial" pitchFamily="34" charset="0"/>
              </a:rPr>
              <a:t>	4.Chowdhury R et al. Vitamin D and risk of cause specific death: systematic review and meta-analysis of observational cohort and </a:t>
            </a:r>
            <a:r>
              <a:rPr lang="en-US" sz="3600" dirty="0" err="1" smtClean="0">
                <a:latin typeface="Arial" pitchFamily="34" charset="0"/>
                <a:cs typeface="Arial" pitchFamily="34" charset="0"/>
              </a:rPr>
              <a:t>randomised</a:t>
            </a:r>
            <a:r>
              <a:rPr lang="en-US" sz="3600" dirty="0" smtClean="0">
                <a:latin typeface="Arial" pitchFamily="34" charset="0"/>
                <a:cs typeface="Arial" pitchFamily="34" charset="0"/>
              </a:rPr>
              <a:t> intervention studies </a:t>
            </a:r>
            <a:r>
              <a:rPr lang="en-US" sz="3600" i="1" dirty="0" smtClean="0">
                <a:latin typeface="Arial" pitchFamily="34" charset="0"/>
                <a:cs typeface="Arial" pitchFamily="34" charset="0"/>
              </a:rPr>
              <a:t>BMJ </a:t>
            </a:r>
            <a:r>
              <a:rPr lang="en-US" sz="3600" dirty="0" smtClean="0">
                <a:latin typeface="Arial" pitchFamily="34" charset="0"/>
                <a:cs typeface="Arial" pitchFamily="34" charset="0"/>
              </a:rPr>
              <a:t>2014; 348:g1903</a:t>
            </a:r>
          </a:p>
          <a:p>
            <a:pPr>
              <a:buNone/>
            </a:pPr>
            <a:r>
              <a:rPr lang="en-US" sz="3600" dirty="0" smtClean="0">
                <a:latin typeface="Arial" pitchFamily="34" charset="0"/>
                <a:cs typeface="Arial" pitchFamily="34" charset="0"/>
              </a:rPr>
              <a:t>	5. </a:t>
            </a:r>
            <a:r>
              <a:rPr lang="en-US" sz="3600" dirty="0" err="1" smtClean="0">
                <a:latin typeface="Arial" pitchFamily="34" charset="0"/>
                <a:cs typeface="Arial" pitchFamily="34" charset="0"/>
              </a:rPr>
              <a:t>Correia</a:t>
            </a:r>
            <a:r>
              <a:rPr lang="en-US" sz="3600" dirty="0" smtClean="0">
                <a:latin typeface="Arial" pitchFamily="34" charset="0"/>
                <a:cs typeface="Arial" pitchFamily="34" charset="0"/>
              </a:rPr>
              <a:t> LC et al. Relation of Severe Deficiency of Vitamin D to Cardiovascular Mortality During Acute Coronary Syndromes. </a:t>
            </a:r>
            <a:r>
              <a:rPr lang="en-US" sz="3600" i="1" dirty="0" smtClean="0">
                <a:latin typeface="Arial" pitchFamily="34" charset="0"/>
                <a:cs typeface="Arial" pitchFamily="34" charset="0"/>
              </a:rPr>
              <a:t>Am J </a:t>
            </a:r>
            <a:r>
              <a:rPr lang="en-US" sz="3600" i="1" dirty="0" err="1" smtClean="0">
                <a:latin typeface="Arial" pitchFamily="34" charset="0"/>
                <a:cs typeface="Arial" pitchFamily="34" charset="0"/>
              </a:rPr>
              <a:t>Cardiol</a:t>
            </a:r>
            <a:r>
              <a:rPr lang="en-US" sz="3600" dirty="0" smtClean="0">
                <a:latin typeface="Arial" pitchFamily="34" charset="0"/>
                <a:cs typeface="Arial" pitchFamily="34" charset="0"/>
              </a:rPr>
              <a:t>. Nov 20 2012;111(3)324-7.</a:t>
            </a:r>
          </a:p>
          <a:p>
            <a:pPr>
              <a:buNone/>
            </a:pPr>
            <a:r>
              <a:rPr lang="en-US" sz="3600" dirty="0" smtClean="0">
                <a:latin typeface="Arial" pitchFamily="34" charset="0"/>
                <a:cs typeface="Arial" pitchFamily="34" charset="0"/>
              </a:rPr>
              <a:t>	6. </a:t>
            </a:r>
            <a:r>
              <a:rPr lang="en-US" sz="3600" dirty="0" err="1" smtClean="0">
                <a:latin typeface="Arial" pitchFamily="34" charset="0"/>
                <a:cs typeface="Arial" pitchFamily="34" charset="0"/>
              </a:rPr>
              <a:t>Tomson</a:t>
            </a:r>
            <a:r>
              <a:rPr lang="en-US" sz="3600" dirty="0" smtClean="0">
                <a:latin typeface="Arial" pitchFamily="34" charset="0"/>
                <a:cs typeface="Arial" pitchFamily="34" charset="0"/>
              </a:rPr>
              <a:t> J, et al. Vitamin D and risk of death from vascular and non-vascular causes in the Whitehall study and meta-analyses of 12,000 deaths. </a:t>
            </a:r>
            <a:r>
              <a:rPr lang="en-US" sz="3600" dirty="0" err="1" smtClean="0">
                <a:latin typeface="Arial" pitchFamily="34" charset="0"/>
                <a:cs typeface="Arial" pitchFamily="34" charset="0"/>
              </a:rPr>
              <a:t>Eur</a:t>
            </a:r>
            <a:r>
              <a:rPr lang="en-US" sz="3600" dirty="0" smtClean="0">
                <a:latin typeface="Arial" pitchFamily="34" charset="0"/>
                <a:cs typeface="Arial" pitchFamily="34" charset="0"/>
              </a:rPr>
              <a:t> Heart J. 2013 May;34(18):1365-74.</a:t>
            </a:r>
          </a:p>
          <a:p>
            <a:pPr>
              <a:buNone/>
            </a:pPr>
            <a:r>
              <a:rPr lang="en-US" sz="3600" dirty="0" smtClean="0">
                <a:latin typeface="Arial" pitchFamily="34" charset="0"/>
                <a:cs typeface="Arial" pitchFamily="34" charset="0"/>
              </a:rPr>
              <a:t>	7. </a:t>
            </a:r>
            <a:r>
              <a:rPr lang="en-US" sz="3600" dirty="0" err="1" smtClean="0">
                <a:latin typeface="Arial" pitchFamily="34" charset="0"/>
                <a:cs typeface="Arial" pitchFamily="34" charset="0"/>
              </a:rPr>
              <a:t>Kovesdy</a:t>
            </a:r>
            <a:r>
              <a:rPr lang="en-US" sz="3600" dirty="0" smtClean="0">
                <a:latin typeface="Arial" pitchFamily="34" charset="0"/>
                <a:cs typeface="Arial" pitchFamily="34" charset="0"/>
              </a:rPr>
              <a:t>  C.P et al. Association of activated vitamin D treatment and mortality in chronic kidney disease. </a:t>
            </a:r>
            <a:r>
              <a:rPr lang="en-US" sz="3600" i="1" dirty="0" smtClean="0">
                <a:latin typeface="Arial" pitchFamily="34" charset="0"/>
                <a:cs typeface="Arial" pitchFamily="34" charset="0"/>
              </a:rPr>
              <a:t>Arch Intern Med</a:t>
            </a:r>
            <a:r>
              <a:rPr lang="en-US" sz="3600" dirty="0" smtClean="0">
                <a:latin typeface="Arial" pitchFamily="34" charset="0"/>
                <a:cs typeface="Arial" pitchFamily="34" charset="0"/>
              </a:rPr>
              <a:t>. 168 2008:397-403.</a:t>
            </a:r>
          </a:p>
          <a:p>
            <a:pPr>
              <a:buNone/>
            </a:pPr>
            <a:endParaRPr lang="en-US" sz="18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6200"/>
            <a:ext cx="8153400" cy="990600"/>
          </a:xfrm>
        </p:spPr>
        <p:txBody>
          <a:bodyPr>
            <a:noAutofit/>
          </a:bodyPr>
          <a:lstStyle/>
          <a:p>
            <a:pPr algn="ctr"/>
            <a:r>
              <a:rPr lang="en-US" sz="3600" b="1" dirty="0" smtClean="0">
                <a:solidFill>
                  <a:srgbClr val="FFFF00"/>
                </a:solidFill>
              </a:rPr>
              <a:t>Optimal levels – debate on unknown! </a:t>
            </a:r>
            <a:endParaRPr lang="en-US" sz="3600" b="1" dirty="0">
              <a:solidFill>
                <a:srgbClr val="FFFF00"/>
              </a:solidFill>
            </a:endParaRPr>
          </a:p>
        </p:txBody>
      </p:sp>
      <p:graphicFrame>
        <p:nvGraphicFramePr>
          <p:cNvPr id="4" name="Content Placeholder 3"/>
          <p:cNvGraphicFramePr>
            <a:graphicFrameLocks/>
          </p:cNvGraphicFramePr>
          <p:nvPr/>
        </p:nvGraphicFramePr>
        <p:xfrm>
          <a:off x="609600" y="685800"/>
          <a:ext cx="8153400" cy="1969770"/>
        </p:xfrm>
        <a:graphic>
          <a:graphicData uri="http://schemas.openxmlformats.org/drawingml/2006/table">
            <a:tbl>
              <a:tblPr firstRow="1" bandRow="1">
                <a:tableStyleId>{21E4AEA4-8DFA-4A89-87EB-49C32662AFE0}</a:tableStyleId>
              </a:tblPr>
              <a:tblGrid>
                <a:gridCol w="2717800"/>
                <a:gridCol w="2717800"/>
                <a:gridCol w="2717800"/>
              </a:tblGrid>
              <a:tr h="593090">
                <a:tc>
                  <a:txBody>
                    <a:bodyPr/>
                    <a:lstStyle/>
                    <a:p>
                      <a:pPr algn="ctr"/>
                      <a:r>
                        <a:rPr lang="en-US" sz="1800" dirty="0" smtClean="0"/>
                        <a:t>LEVELS OF VITAMIN D (</a:t>
                      </a:r>
                      <a:r>
                        <a:rPr lang="en-US" sz="1800" dirty="0" err="1" smtClean="0"/>
                        <a:t>ng</a:t>
                      </a:r>
                      <a:r>
                        <a:rPr lang="en-US" sz="1800" dirty="0" smtClean="0"/>
                        <a:t>/ml)</a:t>
                      </a:r>
                      <a:endParaRPr lang="en-US" sz="1800" dirty="0">
                        <a:latin typeface="Calibri" pitchFamily="34" charset="0"/>
                      </a:endParaRPr>
                    </a:p>
                  </a:txBody>
                  <a:tcPr/>
                </a:tc>
                <a:tc>
                  <a:txBody>
                    <a:bodyPr/>
                    <a:lstStyle/>
                    <a:p>
                      <a:pPr algn="ctr"/>
                      <a:r>
                        <a:rPr lang="en-US" sz="1800" dirty="0" smtClean="0"/>
                        <a:t>LEVELS OF VITAMIN D (</a:t>
                      </a:r>
                      <a:r>
                        <a:rPr lang="en-US" sz="1800" dirty="0" err="1" smtClean="0"/>
                        <a:t>nmol</a:t>
                      </a:r>
                      <a:r>
                        <a:rPr lang="en-US" sz="1800" dirty="0" smtClean="0"/>
                        <a:t>/l)</a:t>
                      </a:r>
                      <a:endParaRPr lang="en-US" sz="1800" dirty="0">
                        <a:latin typeface="Calibri" pitchFamily="34" charset="0"/>
                      </a:endParaRPr>
                    </a:p>
                  </a:txBody>
                  <a:tcPr/>
                </a:tc>
                <a:tc>
                  <a:txBody>
                    <a:bodyPr/>
                    <a:lstStyle/>
                    <a:p>
                      <a:pPr algn="ctr"/>
                      <a:r>
                        <a:rPr lang="en-US" sz="1800" dirty="0" smtClean="0"/>
                        <a:t>CATEGORY</a:t>
                      </a:r>
                      <a:endParaRPr lang="en-US" sz="1800" dirty="0">
                        <a:latin typeface="Calibri" pitchFamily="34" charset="0"/>
                      </a:endParaRPr>
                    </a:p>
                  </a:txBody>
                  <a:tcPr/>
                </a:tc>
              </a:tr>
              <a:tr h="426720">
                <a:tc>
                  <a:txBody>
                    <a:bodyPr/>
                    <a:lstStyle/>
                    <a:p>
                      <a:pPr algn="ctr"/>
                      <a:r>
                        <a:rPr lang="en-US" sz="1800" dirty="0" smtClean="0"/>
                        <a:t>&gt;30</a:t>
                      </a:r>
                      <a:endParaRPr lang="en-US" sz="1800" dirty="0">
                        <a:latin typeface="Calibri" pitchFamily="34" charset="0"/>
                      </a:endParaRPr>
                    </a:p>
                  </a:txBody>
                  <a:tcPr/>
                </a:tc>
                <a:tc>
                  <a:txBody>
                    <a:bodyPr/>
                    <a:lstStyle/>
                    <a:p>
                      <a:pPr algn="ctr"/>
                      <a:r>
                        <a:rPr lang="en-US" sz="1800" dirty="0" smtClean="0"/>
                        <a:t>&gt;75</a:t>
                      </a:r>
                      <a:endParaRPr lang="en-US" sz="1800" dirty="0">
                        <a:latin typeface="Calibri" pitchFamily="34" charset="0"/>
                      </a:endParaRPr>
                    </a:p>
                  </a:txBody>
                  <a:tcPr/>
                </a:tc>
                <a:tc>
                  <a:txBody>
                    <a:bodyPr/>
                    <a:lstStyle/>
                    <a:p>
                      <a:pPr algn="ctr"/>
                      <a:r>
                        <a:rPr lang="en-US" sz="1800" dirty="0" smtClean="0"/>
                        <a:t>Sufficiency</a:t>
                      </a:r>
                      <a:endParaRPr lang="en-US" sz="1800" dirty="0">
                        <a:latin typeface="Calibri" pitchFamily="34" charset="0"/>
                      </a:endParaRPr>
                    </a:p>
                  </a:txBody>
                  <a:tcPr/>
                </a:tc>
              </a:tr>
              <a:tr h="443230">
                <a:tc>
                  <a:txBody>
                    <a:bodyPr/>
                    <a:lstStyle/>
                    <a:p>
                      <a:pPr algn="ctr"/>
                      <a:r>
                        <a:rPr lang="en-US" sz="1800" dirty="0" smtClean="0"/>
                        <a:t>20-29</a:t>
                      </a:r>
                      <a:endParaRPr lang="en-US" sz="1800" dirty="0">
                        <a:latin typeface="Calibri" pitchFamily="34" charset="0"/>
                      </a:endParaRPr>
                    </a:p>
                  </a:txBody>
                  <a:tcPr/>
                </a:tc>
                <a:tc>
                  <a:txBody>
                    <a:bodyPr/>
                    <a:lstStyle/>
                    <a:p>
                      <a:pPr algn="ctr"/>
                      <a:r>
                        <a:rPr lang="en-US" sz="1800" dirty="0" smtClean="0"/>
                        <a:t>50-75</a:t>
                      </a:r>
                      <a:endParaRPr lang="en-US" sz="1800" dirty="0">
                        <a:latin typeface="Calibri" pitchFamily="34" charset="0"/>
                      </a:endParaRPr>
                    </a:p>
                  </a:txBody>
                  <a:tcPr/>
                </a:tc>
                <a:tc>
                  <a:txBody>
                    <a:bodyPr/>
                    <a:lstStyle/>
                    <a:p>
                      <a:pPr algn="ctr"/>
                      <a:r>
                        <a:rPr lang="en-US" sz="1800" dirty="0" smtClean="0"/>
                        <a:t>Insufficiency </a:t>
                      </a:r>
                      <a:endParaRPr lang="en-US" sz="1800" dirty="0">
                        <a:latin typeface="Calibri" pitchFamily="34" charset="0"/>
                      </a:endParaRPr>
                    </a:p>
                  </a:txBody>
                  <a:tcPr/>
                </a:tc>
              </a:tr>
              <a:tr h="459740">
                <a:tc>
                  <a:txBody>
                    <a:bodyPr/>
                    <a:lstStyle/>
                    <a:p>
                      <a:pPr algn="ctr"/>
                      <a:r>
                        <a:rPr lang="en-US" sz="1800" dirty="0" smtClean="0"/>
                        <a:t>&lt;20</a:t>
                      </a:r>
                      <a:endParaRPr lang="en-US" sz="1800" dirty="0">
                        <a:latin typeface="Calibri" pitchFamily="34" charset="0"/>
                      </a:endParaRPr>
                    </a:p>
                  </a:txBody>
                  <a:tcPr/>
                </a:tc>
                <a:tc>
                  <a:txBody>
                    <a:bodyPr/>
                    <a:lstStyle/>
                    <a:p>
                      <a:pPr algn="ctr"/>
                      <a:r>
                        <a:rPr lang="en-US" sz="1800" dirty="0" smtClean="0"/>
                        <a:t>&lt;50</a:t>
                      </a:r>
                      <a:endParaRPr lang="en-US" sz="1800" dirty="0">
                        <a:latin typeface="Calibri" pitchFamily="34" charset="0"/>
                      </a:endParaRPr>
                    </a:p>
                  </a:txBody>
                  <a:tcPr/>
                </a:tc>
                <a:tc>
                  <a:txBody>
                    <a:bodyPr/>
                    <a:lstStyle/>
                    <a:p>
                      <a:pPr algn="ctr"/>
                      <a:r>
                        <a:rPr lang="en-US" sz="1800" dirty="0" smtClean="0"/>
                        <a:t>Deficiency </a:t>
                      </a:r>
                      <a:endParaRPr lang="en-US" sz="1800" dirty="0">
                        <a:latin typeface="Calibri" pitchFamily="34" charset="0"/>
                      </a:endParaRPr>
                    </a:p>
                  </a:txBody>
                  <a:tcPr/>
                </a:tc>
              </a:tr>
            </a:tbl>
          </a:graphicData>
        </a:graphic>
      </p:graphicFrame>
      <p:sp>
        <p:nvSpPr>
          <p:cNvPr id="5" name="Rectangle 4"/>
          <p:cNvSpPr/>
          <p:nvPr/>
        </p:nvSpPr>
        <p:spPr>
          <a:xfrm>
            <a:off x="457200" y="2667000"/>
            <a:ext cx="8458200" cy="584775"/>
          </a:xfrm>
          <a:prstGeom prst="rect">
            <a:avLst/>
          </a:prstGeom>
        </p:spPr>
        <p:txBody>
          <a:bodyPr wrap="square">
            <a:spAutoFit/>
          </a:bodyPr>
          <a:lstStyle/>
          <a:p>
            <a:r>
              <a:rPr lang="en-US" sz="1600" dirty="0" err="1" smtClean="0"/>
              <a:t>Holick</a:t>
            </a:r>
            <a:r>
              <a:rPr lang="en-US" sz="1600" dirty="0" smtClean="0"/>
              <a:t> MF, Binkley NC, Bischoff-Ferrari HA, et al. Evaluation, treatment, and prevention of vitamin D deficiency: an Endocrine Society clinical practice guideline. J </a:t>
            </a:r>
            <a:r>
              <a:rPr lang="en-US" sz="1600" dirty="0" err="1" smtClean="0"/>
              <a:t>Clin</a:t>
            </a:r>
            <a:r>
              <a:rPr lang="en-US" sz="1600" dirty="0" smtClean="0"/>
              <a:t> </a:t>
            </a:r>
            <a:r>
              <a:rPr lang="en-US" sz="1600" dirty="0" err="1" smtClean="0"/>
              <a:t>Endocrinol</a:t>
            </a:r>
            <a:r>
              <a:rPr lang="en-US" sz="1600" dirty="0" smtClean="0"/>
              <a:t> </a:t>
            </a:r>
            <a:r>
              <a:rPr lang="en-US" sz="1600" dirty="0" err="1" smtClean="0"/>
              <a:t>Metab</a:t>
            </a:r>
            <a:r>
              <a:rPr lang="en-US" sz="1600" dirty="0" smtClean="0"/>
              <a:t> 2011;96:1911-30</a:t>
            </a:r>
            <a:endParaRPr lang="en-US" sz="1600" dirty="0"/>
          </a:p>
        </p:txBody>
      </p:sp>
      <p:graphicFrame>
        <p:nvGraphicFramePr>
          <p:cNvPr id="6" name="Content Placeholder 3"/>
          <p:cNvGraphicFramePr>
            <a:graphicFrameLocks/>
          </p:cNvGraphicFramePr>
          <p:nvPr/>
        </p:nvGraphicFramePr>
        <p:xfrm>
          <a:off x="1219199" y="3962400"/>
          <a:ext cx="6934200" cy="2175510"/>
        </p:xfrm>
        <a:graphic>
          <a:graphicData uri="http://schemas.openxmlformats.org/drawingml/2006/table">
            <a:tbl>
              <a:tblPr firstRow="1" bandRow="1">
                <a:tableStyleId>{00A15C55-8517-42AA-B614-E9B94910E393}</a:tableStyleId>
              </a:tblPr>
              <a:tblGrid>
                <a:gridCol w="2311400"/>
                <a:gridCol w="2311400"/>
                <a:gridCol w="2311400"/>
              </a:tblGrid>
              <a:tr h="890994">
                <a:tc>
                  <a:txBody>
                    <a:bodyPr/>
                    <a:lstStyle/>
                    <a:p>
                      <a:pPr algn="ctr"/>
                      <a:r>
                        <a:rPr lang="en-US" sz="1800" dirty="0" smtClean="0"/>
                        <a:t>LEVELS OF VITAMIN D (</a:t>
                      </a:r>
                      <a:r>
                        <a:rPr lang="en-US" sz="1800" dirty="0" err="1" smtClean="0"/>
                        <a:t>ng</a:t>
                      </a:r>
                      <a:r>
                        <a:rPr lang="en-US" sz="1800" dirty="0" smtClean="0"/>
                        <a:t>/ml)</a:t>
                      </a:r>
                      <a:endParaRPr lang="en-US" sz="1800" dirty="0">
                        <a:latin typeface="Calibri" pitchFamily="34" charset="0"/>
                      </a:endParaRPr>
                    </a:p>
                  </a:txBody>
                  <a:tcPr/>
                </a:tc>
                <a:tc>
                  <a:txBody>
                    <a:bodyPr/>
                    <a:lstStyle/>
                    <a:p>
                      <a:pPr algn="ctr"/>
                      <a:r>
                        <a:rPr lang="en-US" sz="1800" dirty="0" smtClean="0"/>
                        <a:t>LEVELS OF VITAMIN D </a:t>
                      </a:r>
                    </a:p>
                    <a:p>
                      <a:pPr algn="ctr"/>
                      <a:r>
                        <a:rPr lang="en-US" sz="1800" dirty="0" smtClean="0"/>
                        <a:t>(</a:t>
                      </a:r>
                      <a:r>
                        <a:rPr lang="en-US" sz="1800" dirty="0" err="1" smtClean="0"/>
                        <a:t>nmol</a:t>
                      </a:r>
                      <a:r>
                        <a:rPr lang="en-US" sz="1800" dirty="0" smtClean="0"/>
                        <a:t>/l)</a:t>
                      </a:r>
                      <a:endParaRPr lang="en-US" sz="1800" dirty="0">
                        <a:latin typeface="Calibri" pitchFamily="34" charset="0"/>
                      </a:endParaRPr>
                    </a:p>
                  </a:txBody>
                  <a:tcPr/>
                </a:tc>
                <a:tc>
                  <a:txBody>
                    <a:bodyPr/>
                    <a:lstStyle/>
                    <a:p>
                      <a:pPr algn="ctr"/>
                      <a:r>
                        <a:rPr lang="en-US" sz="1800" dirty="0" smtClean="0"/>
                        <a:t>SEVERITY</a:t>
                      </a:r>
                      <a:r>
                        <a:rPr lang="en-US" sz="1800" baseline="0" dirty="0" smtClean="0"/>
                        <a:t> OF DEFICIENCY</a:t>
                      </a:r>
                      <a:endParaRPr lang="en-US" sz="1800" dirty="0">
                        <a:latin typeface="Calibri" pitchFamily="34" charset="0"/>
                      </a:endParaRPr>
                    </a:p>
                  </a:txBody>
                  <a:tcPr/>
                </a:tc>
              </a:tr>
              <a:tr h="412085">
                <a:tc>
                  <a:txBody>
                    <a:bodyPr/>
                    <a:lstStyle/>
                    <a:p>
                      <a:pPr algn="ctr"/>
                      <a:r>
                        <a:rPr lang="en-US" sz="1800" dirty="0" smtClean="0"/>
                        <a:t>10</a:t>
                      </a:r>
                      <a:r>
                        <a:rPr lang="en-US" sz="1800" baseline="0" dirty="0" smtClean="0"/>
                        <a:t>-</a:t>
                      </a:r>
                      <a:r>
                        <a:rPr lang="en-US" sz="1800" dirty="0" smtClean="0"/>
                        <a:t>20</a:t>
                      </a:r>
                      <a:endParaRPr lang="en-US" sz="1800" dirty="0">
                        <a:latin typeface="Calibri" pitchFamily="34" charset="0"/>
                      </a:endParaRPr>
                    </a:p>
                  </a:txBody>
                  <a:tcPr/>
                </a:tc>
                <a:tc>
                  <a:txBody>
                    <a:bodyPr/>
                    <a:lstStyle/>
                    <a:p>
                      <a:pPr algn="ctr"/>
                      <a:r>
                        <a:rPr lang="en-US" sz="1800" dirty="0" smtClean="0"/>
                        <a:t>25-50</a:t>
                      </a:r>
                      <a:endParaRPr lang="en-US" sz="1800" dirty="0">
                        <a:latin typeface="Calibri" pitchFamily="34" charset="0"/>
                      </a:endParaRPr>
                    </a:p>
                  </a:txBody>
                  <a:tcPr/>
                </a:tc>
                <a:tc>
                  <a:txBody>
                    <a:bodyPr/>
                    <a:lstStyle/>
                    <a:p>
                      <a:pPr algn="ctr"/>
                      <a:r>
                        <a:rPr lang="en-US" sz="1800" dirty="0" smtClean="0"/>
                        <a:t>Mild </a:t>
                      </a:r>
                      <a:endParaRPr lang="en-US" sz="1800" dirty="0">
                        <a:latin typeface="Calibri" pitchFamily="34" charset="0"/>
                      </a:endParaRPr>
                    </a:p>
                  </a:txBody>
                  <a:tcPr/>
                </a:tc>
              </a:tr>
              <a:tr h="428172">
                <a:tc>
                  <a:txBody>
                    <a:bodyPr/>
                    <a:lstStyle/>
                    <a:p>
                      <a:pPr algn="ctr"/>
                      <a:r>
                        <a:rPr lang="en-US" sz="1800" dirty="0" smtClean="0"/>
                        <a:t>5</a:t>
                      </a:r>
                      <a:r>
                        <a:rPr lang="en-US" sz="1800" baseline="0" dirty="0" smtClean="0"/>
                        <a:t>-</a:t>
                      </a:r>
                      <a:r>
                        <a:rPr lang="en-US" sz="1800" dirty="0" smtClean="0"/>
                        <a:t>10</a:t>
                      </a:r>
                      <a:endParaRPr lang="en-US" sz="1800" dirty="0">
                        <a:latin typeface="Calibri" pitchFamily="34" charset="0"/>
                      </a:endParaRPr>
                    </a:p>
                  </a:txBody>
                  <a:tcPr/>
                </a:tc>
                <a:tc>
                  <a:txBody>
                    <a:bodyPr/>
                    <a:lstStyle/>
                    <a:p>
                      <a:pPr algn="ctr"/>
                      <a:r>
                        <a:rPr lang="en-US" sz="1800" dirty="0" smtClean="0"/>
                        <a:t>12.5-24</a:t>
                      </a:r>
                      <a:endParaRPr lang="en-US" sz="1800" dirty="0">
                        <a:latin typeface="Calibri" pitchFamily="34" charset="0"/>
                      </a:endParaRPr>
                    </a:p>
                  </a:txBody>
                  <a:tcPr/>
                </a:tc>
                <a:tc>
                  <a:txBody>
                    <a:bodyPr/>
                    <a:lstStyle/>
                    <a:p>
                      <a:pPr algn="ctr"/>
                      <a:r>
                        <a:rPr lang="en-US" sz="1800" dirty="0" smtClean="0"/>
                        <a:t>Moderate </a:t>
                      </a:r>
                      <a:endParaRPr lang="en-US" sz="1800" dirty="0">
                        <a:latin typeface="Calibri" pitchFamily="34" charset="0"/>
                      </a:endParaRPr>
                    </a:p>
                  </a:txBody>
                  <a:tcPr/>
                </a:tc>
              </a:tr>
              <a:tr h="444259">
                <a:tc>
                  <a:txBody>
                    <a:bodyPr/>
                    <a:lstStyle/>
                    <a:p>
                      <a:pPr algn="ctr"/>
                      <a:r>
                        <a:rPr lang="en-US" sz="1800" dirty="0" smtClean="0"/>
                        <a:t>&lt;5</a:t>
                      </a:r>
                      <a:endParaRPr lang="en-US" sz="1800" dirty="0">
                        <a:latin typeface="Calibri" pitchFamily="34" charset="0"/>
                      </a:endParaRPr>
                    </a:p>
                  </a:txBody>
                  <a:tcPr/>
                </a:tc>
                <a:tc>
                  <a:txBody>
                    <a:bodyPr/>
                    <a:lstStyle/>
                    <a:p>
                      <a:pPr algn="ctr"/>
                      <a:r>
                        <a:rPr lang="en-US" sz="1800" dirty="0" smtClean="0"/>
                        <a:t>&lt;!2.5</a:t>
                      </a:r>
                      <a:endParaRPr lang="en-US" sz="1800" dirty="0">
                        <a:latin typeface="Calibri" pitchFamily="34" charset="0"/>
                      </a:endParaRPr>
                    </a:p>
                  </a:txBody>
                  <a:tcPr/>
                </a:tc>
                <a:tc>
                  <a:txBody>
                    <a:bodyPr/>
                    <a:lstStyle/>
                    <a:p>
                      <a:pPr algn="ctr"/>
                      <a:r>
                        <a:rPr lang="en-US" sz="1800" dirty="0" smtClean="0"/>
                        <a:t>Severe </a:t>
                      </a:r>
                      <a:endParaRPr lang="en-US" sz="1800" dirty="0">
                        <a:latin typeface="Calibri" pitchFamily="34" charset="0"/>
                      </a:endParaRPr>
                    </a:p>
                  </a:txBody>
                  <a:tcPr/>
                </a:tc>
              </a:tr>
            </a:tbl>
          </a:graphicData>
        </a:graphic>
      </p:graphicFrame>
      <p:sp>
        <p:nvSpPr>
          <p:cNvPr id="7" name="Rectangle 6"/>
          <p:cNvSpPr/>
          <p:nvPr/>
        </p:nvSpPr>
        <p:spPr>
          <a:xfrm>
            <a:off x="381000" y="6172200"/>
            <a:ext cx="8610600" cy="584775"/>
          </a:xfrm>
          <a:prstGeom prst="rect">
            <a:avLst/>
          </a:prstGeom>
        </p:spPr>
        <p:txBody>
          <a:bodyPr wrap="square">
            <a:spAutoFit/>
          </a:bodyPr>
          <a:lstStyle/>
          <a:p>
            <a:r>
              <a:rPr lang="en-US" sz="1600" dirty="0" smtClean="0"/>
              <a:t>Lips P. Vitamin D deficiency and secondary hyperparathyroidism in the elderly: consequences for bone loss and fractures and therapeutic implications. </a:t>
            </a:r>
            <a:r>
              <a:rPr lang="en-US" sz="1600" dirty="0" err="1" smtClean="0"/>
              <a:t>Endocr</a:t>
            </a:r>
            <a:r>
              <a:rPr lang="en-US" sz="1600" dirty="0" smtClean="0"/>
              <a:t> Rev 2001;22:477–501</a:t>
            </a:r>
            <a:endParaRPr lang="en-US" sz="1600" dirty="0"/>
          </a:p>
        </p:txBody>
      </p:sp>
      <p:sp>
        <p:nvSpPr>
          <p:cNvPr id="8" name="Title 1"/>
          <p:cNvSpPr txBox="1">
            <a:spLocks/>
          </p:cNvSpPr>
          <p:nvPr/>
        </p:nvSpPr>
        <p:spPr>
          <a:xfrm>
            <a:off x="457200" y="3124200"/>
            <a:ext cx="8382000" cy="9906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mj-lt"/>
                <a:ea typeface="+mj-ea"/>
                <a:cs typeface="+mj-cs"/>
              </a:rPr>
              <a:t>Classification of </a:t>
            </a:r>
            <a:r>
              <a:rPr kumimoji="0" lang="en-US" sz="3600" b="1" i="0" u="none" strike="noStrike" kern="1200" cap="none" spc="0" normalizeH="0" baseline="0" noProof="0" dirty="0" err="1" smtClean="0">
                <a:ln>
                  <a:noFill/>
                </a:ln>
                <a:solidFill>
                  <a:srgbClr val="FFFF00"/>
                </a:solidFill>
                <a:effectLst/>
                <a:uLnTx/>
                <a:uFillTx/>
                <a:latin typeface="+mj-lt"/>
                <a:ea typeface="+mj-ea"/>
                <a:cs typeface="+mj-cs"/>
              </a:rPr>
              <a:t>hypovitaminosis</a:t>
            </a:r>
            <a:r>
              <a:rPr kumimoji="0" lang="en-US" sz="3600" b="1" i="0" u="none" strike="noStrike" kern="1200" cap="none" spc="0" normalizeH="0" noProof="0" dirty="0" smtClean="0">
                <a:ln>
                  <a:noFill/>
                </a:ln>
                <a:solidFill>
                  <a:srgbClr val="FFFF00"/>
                </a:solidFill>
                <a:effectLst/>
                <a:uLnTx/>
                <a:uFillTx/>
                <a:latin typeface="+mj-lt"/>
                <a:ea typeface="+mj-ea"/>
                <a:cs typeface="+mj-cs"/>
              </a:rPr>
              <a:t> D</a:t>
            </a:r>
            <a:endParaRPr kumimoji="0" lang="en-US" sz="3600" b="1"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0"/>
            <a:ext cx="8153400" cy="990600"/>
          </a:xfrm>
        </p:spPr>
        <p:txBody>
          <a:bodyPr>
            <a:normAutofit fontScale="90000"/>
          </a:bodyPr>
          <a:lstStyle/>
          <a:p>
            <a:pPr algn="ctr"/>
            <a:r>
              <a:rPr lang="en-US" b="1" dirty="0" smtClean="0">
                <a:solidFill>
                  <a:srgbClr val="FFFF00"/>
                </a:solidFill>
              </a:rPr>
              <a:t>LOW VITAMIN D &amp; CVD MORTALITY</a:t>
            </a:r>
            <a:endParaRPr lang="en-US" b="1" dirty="0">
              <a:solidFill>
                <a:srgbClr val="FFFF00"/>
              </a:solidFill>
            </a:endParaRPr>
          </a:p>
        </p:txBody>
      </p:sp>
      <p:pic>
        <p:nvPicPr>
          <p:cNvPr id="5" name="Picture 2"/>
          <p:cNvPicPr>
            <a:picLocks noChangeAspect="1" noChangeArrowheads="1"/>
          </p:cNvPicPr>
          <p:nvPr/>
        </p:nvPicPr>
        <p:blipFill>
          <a:blip r:embed="rId3" cstate="print"/>
          <a:srcRect t="32933" b="32468"/>
          <a:stretch>
            <a:fillRect/>
          </a:stretch>
        </p:blipFill>
        <p:spPr bwMode="auto">
          <a:xfrm>
            <a:off x="457200" y="914400"/>
            <a:ext cx="8312727"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286000" y="4800600"/>
            <a:ext cx="4800600" cy="646331"/>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solidFill>
                  <a:schemeClr val="bg1"/>
                </a:solidFill>
                <a:latin typeface="Arial" pitchFamily="34" charset="0"/>
                <a:cs typeface="Arial" pitchFamily="34" charset="0"/>
              </a:rPr>
              <a:t>Nonlinear inverse association with increasing </a:t>
            </a:r>
          </a:p>
          <a:p>
            <a:pPr algn="ctr"/>
            <a:r>
              <a:rPr lang="en-US" dirty="0" smtClean="0">
                <a:solidFill>
                  <a:schemeClr val="bg1"/>
                </a:solidFill>
                <a:latin typeface="Arial" pitchFamily="34" charset="0"/>
                <a:cs typeface="Arial" pitchFamily="34" charset="0"/>
              </a:rPr>
              <a:t>risk of mortality at levels &lt;75 </a:t>
            </a:r>
            <a:r>
              <a:rPr lang="en-US" dirty="0" err="1" smtClean="0">
                <a:solidFill>
                  <a:schemeClr val="bg1"/>
                </a:solidFill>
                <a:latin typeface="Arial" pitchFamily="34" charset="0"/>
                <a:cs typeface="Arial" pitchFamily="34" charset="0"/>
              </a:rPr>
              <a:t>nmol</a:t>
            </a:r>
            <a:r>
              <a:rPr lang="en-US" dirty="0" smtClean="0">
                <a:solidFill>
                  <a:schemeClr val="bg1"/>
                </a:solidFill>
                <a:latin typeface="Arial" pitchFamily="34" charset="0"/>
                <a:cs typeface="Arial" pitchFamily="34" charset="0"/>
              </a:rPr>
              <a:t>/L</a:t>
            </a:r>
            <a:endParaRPr lang="en-US" dirty="0">
              <a:solidFill>
                <a:schemeClr val="bg1"/>
              </a:solidFill>
            </a:endParaRPr>
          </a:p>
        </p:txBody>
      </p:sp>
      <p:graphicFrame>
        <p:nvGraphicFramePr>
          <p:cNvPr id="4" name="Content Placeholder 3"/>
          <p:cNvGraphicFramePr>
            <a:graphicFrameLocks noGrp="1"/>
          </p:cNvGraphicFramePr>
          <p:nvPr>
            <p:ph sz="quarter" idx="4294967295"/>
          </p:nvPr>
        </p:nvGraphicFramePr>
        <p:xfrm>
          <a:off x="380999" y="838202"/>
          <a:ext cx="8458201" cy="5867399"/>
        </p:xfrm>
        <a:graphic>
          <a:graphicData uri="http://schemas.openxmlformats.org/drawingml/2006/table">
            <a:tbl>
              <a:tblPr firstRow="1" bandRow="1">
                <a:tableStyleId>{93296810-A885-4BE3-A3E7-6D5BEEA58F35}</a:tableStyleId>
              </a:tblPr>
              <a:tblGrid>
                <a:gridCol w="1483894"/>
                <a:gridCol w="2893596"/>
                <a:gridCol w="4080711"/>
              </a:tblGrid>
              <a:tr h="404221">
                <a:tc>
                  <a:txBody>
                    <a:bodyPr/>
                    <a:lstStyle/>
                    <a:p>
                      <a:pPr algn="ctr"/>
                      <a:r>
                        <a:rPr lang="en-US" sz="2000" b="1" dirty="0" smtClean="0">
                          <a:latin typeface="Arial" pitchFamily="34" charset="0"/>
                          <a:cs typeface="Arial" pitchFamily="34" charset="0"/>
                        </a:rPr>
                        <a:t>STUDY</a:t>
                      </a:r>
                      <a:endParaRPr lang="en-US" sz="2000" b="1" dirty="0">
                        <a:latin typeface="Arial" pitchFamily="34" charset="0"/>
                        <a:cs typeface="Arial" pitchFamily="34" charset="0"/>
                      </a:endParaRPr>
                    </a:p>
                  </a:txBody>
                  <a:tcPr/>
                </a:tc>
                <a:tc>
                  <a:txBody>
                    <a:bodyPr/>
                    <a:lstStyle/>
                    <a:p>
                      <a:pPr algn="ctr"/>
                      <a:r>
                        <a:rPr lang="en-US" sz="2000" b="1" dirty="0" smtClean="0">
                          <a:latin typeface="Arial" pitchFamily="34" charset="0"/>
                          <a:cs typeface="Arial" pitchFamily="34" charset="0"/>
                        </a:rPr>
                        <a:t>STUDY</a:t>
                      </a:r>
                      <a:r>
                        <a:rPr lang="en-US" sz="2000" b="1" baseline="0" dirty="0" smtClean="0">
                          <a:latin typeface="Arial" pitchFamily="34" charset="0"/>
                          <a:cs typeface="Arial" pitchFamily="34" charset="0"/>
                        </a:rPr>
                        <a:t> DESIGN</a:t>
                      </a:r>
                      <a:r>
                        <a:rPr lang="en-US" sz="2000" b="1" dirty="0" smtClean="0">
                          <a:latin typeface="Arial" pitchFamily="34" charset="0"/>
                          <a:cs typeface="Arial" pitchFamily="34" charset="0"/>
                        </a:rPr>
                        <a:t> </a:t>
                      </a:r>
                      <a:endParaRPr lang="en-US" sz="2000" b="1" dirty="0">
                        <a:latin typeface="Arial" pitchFamily="34" charset="0"/>
                        <a:cs typeface="Arial" pitchFamily="34" charset="0"/>
                      </a:endParaRPr>
                    </a:p>
                  </a:txBody>
                  <a:tcPr/>
                </a:tc>
                <a:tc>
                  <a:txBody>
                    <a:bodyPr/>
                    <a:lstStyle/>
                    <a:p>
                      <a:pPr algn="ctr"/>
                      <a:r>
                        <a:rPr lang="en-US" sz="2000" b="1" dirty="0" smtClean="0">
                          <a:latin typeface="Arial" pitchFamily="34" charset="0"/>
                          <a:cs typeface="Arial" pitchFamily="34" charset="0"/>
                        </a:rPr>
                        <a:t>RESULTS</a:t>
                      </a:r>
                      <a:endParaRPr lang="en-US" sz="2000" b="1" dirty="0">
                        <a:latin typeface="Arial" pitchFamily="34" charset="0"/>
                        <a:cs typeface="Arial" pitchFamily="34" charset="0"/>
                      </a:endParaRPr>
                    </a:p>
                  </a:txBody>
                  <a:tcPr/>
                </a:tc>
              </a:tr>
              <a:tr h="963912">
                <a:tc>
                  <a:txBody>
                    <a:bodyPr/>
                    <a:lstStyle/>
                    <a:p>
                      <a:r>
                        <a:rPr lang="en-US" sz="1400" b="0" dirty="0" err="1" smtClean="0">
                          <a:solidFill>
                            <a:schemeClr val="bg1"/>
                          </a:solidFill>
                          <a:latin typeface="Arial" pitchFamily="34" charset="0"/>
                          <a:cs typeface="Arial" pitchFamily="34" charset="0"/>
                        </a:rPr>
                        <a:t>LaCroix</a:t>
                      </a:r>
                      <a:r>
                        <a:rPr lang="en-US" sz="1400" b="0" dirty="0" smtClean="0">
                          <a:solidFill>
                            <a:schemeClr val="bg1"/>
                          </a:solidFill>
                          <a:latin typeface="Arial" pitchFamily="34" charset="0"/>
                          <a:cs typeface="Arial" pitchFamily="34" charset="0"/>
                        </a:rPr>
                        <a:t> et al, 2009</a:t>
                      </a:r>
                      <a:endParaRPr lang="en-US" sz="1400" b="0" dirty="0">
                        <a:solidFill>
                          <a:schemeClr val="bg1"/>
                        </a:solidFill>
                        <a:latin typeface="Arial" pitchFamily="34" charset="0"/>
                        <a:cs typeface="Arial" pitchFamily="34" charset="0"/>
                      </a:endParaRPr>
                    </a:p>
                  </a:txBody>
                  <a:tcPr/>
                </a:tc>
                <a:tc>
                  <a:txBody>
                    <a:bodyPr/>
                    <a:lstStyle/>
                    <a:p>
                      <a:r>
                        <a:rPr kumimoji="0" lang="en-US" sz="1400" b="0" i="0" kern="1200" dirty="0" smtClean="0">
                          <a:solidFill>
                            <a:schemeClr val="dk1"/>
                          </a:solidFill>
                          <a:latin typeface="Arial" pitchFamily="34" charset="0"/>
                          <a:ea typeface="+mn-ea"/>
                          <a:cs typeface="Arial" pitchFamily="34" charset="0"/>
                        </a:rPr>
                        <a:t>Double blinded,</a:t>
                      </a:r>
                      <a:r>
                        <a:rPr kumimoji="0" lang="en-US" sz="1400" b="0" i="0" kern="1200" baseline="0" dirty="0" smtClean="0">
                          <a:solidFill>
                            <a:schemeClr val="dk1"/>
                          </a:solidFill>
                          <a:latin typeface="Arial" pitchFamily="34" charset="0"/>
                          <a:ea typeface="+mn-ea"/>
                          <a:cs typeface="Arial" pitchFamily="34" charset="0"/>
                        </a:rPr>
                        <a:t> placebo-controlled RCT of </a:t>
                      </a:r>
                      <a:r>
                        <a:rPr kumimoji="0" lang="en-US" sz="1400" b="0" i="0" kern="1200" dirty="0" smtClean="0">
                          <a:solidFill>
                            <a:schemeClr val="dk1"/>
                          </a:solidFill>
                          <a:latin typeface="Arial" pitchFamily="34" charset="0"/>
                          <a:ea typeface="+mn-ea"/>
                          <a:cs typeface="Arial" pitchFamily="34" charset="0"/>
                        </a:rPr>
                        <a:t>36,282 postmenopausal women aged 51–82 years in US (WHI </a:t>
                      </a:r>
                      <a:r>
                        <a:rPr kumimoji="0" lang="en-US" sz="1400" b="0" i="0" kern="1200" dirty="0" err="1" smtClean="0">
                          <a:solidFill>
                            <a:schemeClr val="dk1"/>
                          </a:solidFill>
                          <a:latin typeface="Arial" pitchFamily="34" charset="0"/>
                          <a:ea typeface="+mn-ea"/>
                          <a:cs typeface="Arial" pitchFamily="34" charset="0"/>
                        </a:rPr>
                        <a:t>CaD</a:t>
                      </a:r>
                      <a:r>
                        <a:rPr kumimoji="0" lang="en-US" sz="1400" b="0" i="0" kern="1200" dirty="0" smtClean="0">
                          <a:solidFill>
                            <a:schemeClr val="dk1"/>
                          </a:solidFill>
                          <a:latin typeface="Arial" pitchFamily="34" charset="0"/>
                          <a:ea typeface="+mn-ea"/>
                          <a:cs typeface="Arial" pitchFamily="34" charset="0"/>
                        </a:rPr>
                        <a:t> trial)</a:t>
                      </a:r>
                      <a:endParaRPr lang="en-US" sz="1400" b="0" dirty="0">
                        <a:solidFill>
                          <a:schemeClr val="bg1"/>
                        </a:solidFill>
                        <a:latin typeface="Arial" pitchFamily="34" charset="0"/>
                        <a:cs typeface="Arial" pitchFamily="34" charset="0"/>
                      </a:endParaRPr>
                    </a:p>
                  </a:txBody>
                  <a:tcPr/>
                </a:tc>
                <a:tc>
                  <a:txBody>
                    <a:bodyPr/>
                    <a:lstStyle/>
                    <a:p>
                      <a:r>
                        <a:rPr kumimoji="0" lang="en-US" sz="1400" b="0" i="0" kern="1200" dirty="0" smtClean="0">
                          <a:solidFill>
                            <a:schemeClr val="dk1"/>
                          </a:solidFill>
                          <a:latin typeface="Arial" pitchFamily="34" charset="0"/>
                          <a:ea typeface="+mn-ea"/>
                          <a:cs typeface="Arial" pitchFamily="34" charset="0"/>
                        </a:rPr>
                        <a:t>HR 0.92 (95%</a:t>
                      </a:r>
                      <a:r>
                        <a:rPr kumimoji="0" lang="en-US" sz="1400" b="0" i="0" kern="1200" baseline="0" dirty="0" smtClean="0">
                          <a:solidFill>
                            <a:schemeClr val="dk1"/>
                          </a:solidFill>
                          <a:latin typeface="Arial" pitchFamily="34" charset="0"/>
                          <a:ea typeface="+mn-ea"/>
                          <a:cs typeface="Arial" pitchFamily="34" charset="0"/>
                        </a:rPr>
                        <a:t> CI : </a:t>
                      </a:r>
                      <a:r>
                        <a:rPr kumimoji="0" lang="en-US" sz="1400" b="0" i="0" kern="1200" dirty="0" smtClean="0">
                          <a:solidFill>
                            <a:schemeClr val="dk1"/>
                          </a:solidFill>
                          <a:latin typeface="Arial" pitchFamily="34" charset="0"/>
                          <a:ea typeface="+mn-ea"/>
                          <a:cs typeface="Arial" pitchFamily="34" charset="0"/>
                        </a:rPr>
                        <a:t>0.77–1.10) for CVD death</a:t>
                      </a:r>
                      <a:r>
                        <a:rPr kumimoji="0" lang="en-US" sz="1400" b="0" i="0" kern="1200" baseline="0" dirty="0" smtClean="0">
                          <a:solidFill>
                            <a:schemeClr val="dk1"/>
                          </a:solidFill>
                          <a:latin typeface="Arial" pitchFamily="34" charset="0"/>
                          <a:ea typeface="+mn-ea"/>
                          <a:cs typeface="Arial" pitchFamily="34" charset="0"/>
                        </a:rPr>
                        <a:t>,</a:t>
                      </a:r>
                    </a:p>
                    <a:p>
                      <a:r>
                        <a:rPr kumimoji="0" lang="en-US" sz="1400" b="0" i="0" kern="1200" baseline="0" dirty="0" smtClean="0">
                          <a:solidFill>
                            <a:schemeClr val="dk1"/>
                          </a:solidFill>
                          <a:latin typeface="Arial" pitchFamily="34" charset="0"/>
                          <a:ea typeface="+mn-ea"/>
                          <a:cs typeface="Arial" pitchFamily="34" charset="0"/>
                        </a:rPr>
                        <a:t>HR</a:t>
                      </a:r>
                      <a:r>
                        <a:rPr kumimoji="0" lang="en-US" sz="1400" b="0" i="0" kern="1200" dirty="0" smtClean="0">
                          <a:solidFill>
                            <a:schemeClr val="dk1"/>
                          </a:solidFill>
                          <a:latin typeface="Arial" pitchFamily="34" charset="0"/>
                          <a:ea typeface="+mn-ea"/>
                          <a:cs typeface="Arial" pitchFamily="34" charset="0"/>
                        </a:rPr>
                        <a:t>1.01 (95% CI : 0.79–1.29) for CHD</a:t>
                      </a:r>
                      <a:r>
                        <a:rPr kumimoji="0" lang="en-US" sz="1400" b="0" i="0" kern="1200" baseline="0" dirty="0" smtClean="0">
                          <a:solidFill>
                            <a:schemeClr val="dk1"/>
                          </a:solidFill>
                          <a:latin typeface="Arial" pitchFamily="34" charset="0"/>
                          <a:ea typeface="+mn-ea"/>
                          <a:cs typeface="Arial" pitchFamily="34" charset="0"/>
                        </a:rPr>
                        <a:t> death</a:t>
                      </a:r>
                    </a:p>
                    <a:p>
                      <a:r>
                        <a:rPr kumimoji="0" lang="en-US" sz="1400" b="0" i="0" kern="1200" baseline="0" dirty="0" smtClean="0">
                          <a:solidFill>
                            <a:schemeClr val="dk1"/>
                          </a:solidFill>
                          <a:latin typeface="Arial" pitchFamily="34" charset="0"/>
                          <a:ea typeface="+mn-ea"/>
                          <a:cs typeface="Arial" pitchFamily="34" charset="0"/>
                        </a:rPr>
                        <a:t>HR </a:t>
                      </a:r>
                      <a:r>
                        <a:rPr kumimoji="0" lang="en-US" sz="1400" b="0" i="0" kern="1200" dirty="0" smtClean="0">
                          <a:solidFill>
                            <a:schemeClr val="dk1"/>
                          </a:solidFill>
                          <a:latin typeface="Arial" pitchFamily="34" charset="0"/>
                          <a:ea typeface="+mn-ea"/>
                          <a:cs typeface="Arial" pitchFamily="34" charset="0"/>
                        </a:rPr>
                        <a:t>0.89 (95% CI : 0.62–1.29) for</a:t>
                      </a:r>
                      <a:r>
                        <a:rPr kumimoji="0" lang="en-US" sz="1400" b="0" i="0" kern="1200" baseline="0" dirty="0" smtClean="0">
                          <a:solidFill>
                            <a:schemeClr val="dk1"/>
                          </a:solidFill>
                          <a:latin typeface="Arial" pitchFamily="34" charset="0"/>
                          <a:ea typeface="+mn-ea"/>
                          <a:cs typeface="Arial" pitchFamily="34" charset="0"/>
                        </a:rPr>
                        <a:t> stroke death</a:t>
                      </a:r>
                      <a:endParaRPr lang="en-US" sz="1400" b="0" dirty="0">
                        <a:solidFill>
                          <a:schemeClr val="bg1"/>
                        </a:solidFill>
                        <a:latin typeface="Arial" pitchFamily="34" charset="0"/>
                        <a:cs typeface="Arial" pitchFamily="34" charset="0"/>
                      </a:endParaRPr>
                    </a:p>
                  </a:txBody>
                  <a:tcPr/>
                </a:tc>
              </a:tr>
              <a:tr h="664487">
                <a:tc>
                  <a:txBody>
                    <a:bodyPr/>
                    <a:lstStyle/>
                    <a:p>
                      <a:r>
                        <a:rPr lang="en-US" sz="1400" dirty="0" err="1" smtClean="0">
                          <a:latin typeface="Arial" pitchFamily="34" charset="0"/>
                          <a:cs typeface="Arial" pitchFamily="34" charset="0"/>
                        </a:rPr>
                        <a:t>Semba</a:t>
                      </a:r>
                      <a:r>
                        <a:rPr lang="en-US" sz="1400" dirty="0" smtClean="0">
                          <a:latin typeface="Arial" pitchFamily="34" charset="0"/>
                          <a:cs typeface="Arial" pitchFamily="34" charset="0"/>
                        </a:rPr>
                        <a:t> et al, 2010</a:t>
                      </a:r>
                      <a:endParaRPr lang="en-US" sz="1400" b="0" dirty="0">
                        <a:solidFill>
                          <a:schemeClr val="bg1"/>
                        </a:solidFill>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Population based cohort of 1006 adults ≥ 65 yrs</a:t>
                      </a:r>
                      <a:endParaRPr lang="en-US" sz="1400" b="0" dirty="0">
                        <a:solidFill>
                          <a:schemeClr val="bg1"/>
                        </a:solidFill>
                        <a:latin typeface="Arial" pitchFamily="34" charset="0"/>
                        <a:cs typeface="Arial" pitchFamily="34" charset="0"/>
                      </a:endParaRPr>
                    </a:p>
                  </a:txBody>
                  <a:tcPr/>
                </a:tc>
                <a:tc>
                  <a:txBody>
                    <a:bodyPr/>
                    <a:lstStyle/>
                    <a:p>
                      <a:r>
                        <a:rPr kumimoji="0" lang="it-IT" sz="1400" kern="1200" dirty="0" smtClean="0">
                          <a:latin typeface="Arial" pitchFamily="34" charset="0"/>
                          <a:cs typeface="Arial" pitchFamily="34" charset="0"/>
                        </a:rPr>
                        <a:t>Hazard</a:t>
                      </a:r>
                      <a:r>
                        <a:rPr kumimoji="0" lang="it-IT" sz="1400" kern="1200" baseline="0" dirty="0" smtClean="0">
                          <a:latin typeface="Arial" pitchFamily="34" charset="0"/>
                          <a:cs typeface="Arial" pitchFamily="34" charset="0"/>
                        </a:rPr>
                        <a:t> ratio</a:t>
                      </a:r>
                      <a:r>
                        <a:rPr kumimoji="0" lang="it-IT" sz="1400" kern="1200" dirty="0" smtClean="0">
                          <a:latin typeface="Arial" pitchFamily="34" charset="0"/>
                          <a:cs typeface="Arial" pitchFamily="34" charset="0"/>
                        </a:rPr>
                        <a:t> 2.64</a:t>
                      </a:r>
                      <a:r>
                        <a:rPr kumimoji="0" lang="it-IT" sz="1400" kern="1200" baseline="0" dirty="0" smtClean="0">
                          <a:latin typeface="Arial" pitchFamily="34" charset="0"/>
                          <a:cs typeface="Arial" pitchFamily="34" charset="0"/>
                        </a:rPr>
                        <a:t> </a:t>
                      </a:r>
                      <a:r>
                        <a:rPr kumimoji="0" lang="it-IT" sz="1400" kern="1200" dirty="0" smtClean="0">
                          <a:latin typeface="Arial" pitchFamily="34" charset="0"/>
                          <a:cs typeface="Arial" pitchFamily="34" charset="0"/>
                        </a:rPr>
                        <a:t>(95% C.I.: 1.14-4.79)</a:t>
                      </a:r>
                      <a:endParaRPr lang="en-US" sz="1400" b="0" dirty="0">
                        <a:solidFill>
                          <a:schemeClr val="bg1"/>
                        </a:solidFill>
                        <a:latin typeface="Arial" pitchFamily="34" charset="0"/>
                        <a:cs typeface="Arial" pitchFamily="34" charset="0"/>
                      </a:endParaRPr>
                    </a:p>
                  </a:txBody>
                  <a:tcPr/>
                </a:tc>
              </a:tr>
              <a:tr h="795638">
                <a:tc>
                  <a:txBody>
                    <a:bodyPr/>
                    <a:lstStyle/>
                    <a:p>
                      <a:r>
                        <a:rPr lang="en-US" sz="1400" b="0" dirty="0" smtClean="0">
                          <a:solidFill>
                            <a:schemeClr val="bg1"/>
                          </a:solidFill>
                          <a:latin typeface="Arial" pitchFamily="34" charset="0"/>
                          <a:cs typeface="Arial" pitchFamily="34" charset="0"/>
                        </a:rPr>
                        <a:t>Eaton et al, </a:t>
                      </a:r>
                    </a:p>
                    <a:p>
                      <a:r>
                        <a:rPr lang="en-US" sz="1400" b="0" dirty="0" smtClean="0">
                          <a:solidFill>
                            <a:schemeClr val="bg1"/>
                          </a:solidFill>
                          <a:latin typeface="Arial" pitchFamily="34" charset="0"/>
                          <a:cs typeface="Arial" pitchFamily="34" charset="0"/>
                        </a:rPr>
                        <a:t>2011</a:t>
                      </a:r>
                      <a:endParaRPr lang="en-US" sz="1400" b="0" dirty="0">
                        <a:solidFill>
                          <a:schemeClr val="bg1"/>
                        </a:solidFill>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10ys follow-up sub-study of 2429 postmenopausal women aged 50-79 yrs within the WHI trial</a:t>
                      </a:r>
                      <a:endParaRPr lang="en-US" sz="1400" b="0" dirty="0">
                        <a:solidFill>
                          <a:schemeClr val="bg1"/>
                        </a:solidFill>
                        <a:latin typeface="Arial" pitchFamily="34" charset="0"/>
                        <a:cs typeface="Arial" pitchFamily="34" charset="0"/>
                      </a:endParaRPr>
                    </a:p>
                  </a:txBody>
                  <a:tcPr/>
                </a:tc>
                <a:tc>
                  <a:txBody>
                    <a:bodyPr/>
                    <a:lstStyle/>
                    <a:p>
                      <a:r>
                        <a:rPr lang="en-US" sz="1400" kern="1200" baseline="0" dirty="0" smtClean="0">
                          <a:solidFill>
                            <a:schemeClr val="bg1"/>
                          </a:solidFill>
                          <a:latin typeface="Arial" pitchFamily="34" charset="0"/>
                          <a:ea typeface="+mn-ea"/>
                          <a:cs typeface="Arial" pitchFamily="34" charset="0"/>
                        </a:rPr>
                        <a:t>Hazard ratio1.27 (95% CI: 0.81-1.99)</a:t>
                      </a:r>
                      <a:endParaRPr lang="en-US" sz="1400" b="0" dirty="0">
                        <a:solidFill>
                          <a:schemeClr val="bg1"/>
                        </a:solidFill>
                        <a:latin typeface="Arial" pitchFamily="34" charset="0"/>
                        <a:cs typeface="Arial" pitchFamily="34" charset="0"/>
                      </a:endParaRPr>
                    </a:p>
                  </a:txBody>
                  <a:tcPr/>
                </a:tc>
              </a:tr>
              <a:tr h="664487">
                <a:tc>
                  <a:txBody>
                    <a:bodyPr/>
                    <a:lstStyle/>
                    <a:p>
                      <a:r>
                        <a:rPr lang="en-US" sz="1400" dirty="0" err="1" smtClean="0">
                          <a:latin typeface="Arial" pitchFamily="34" charset="0"/>
                          <a:cs typeface="Arial" pitchFamily="34" charset="0"/>
                        </a:rPr>
                        <a:t>Schöttker</a:t>
                      </a:r>
                      <a:r>
                        <a:rPr lang="en-US" sz="1400" dirty="0" smtClean="0">
                          <a:latin typeface="Arial" pitchFamily="34" charset="0"/>
                          <a:cs typeface="Arial" pitchFamily="34" charset="0"/>
                        </a:rPr>
                        <a:t> et</a:t>
                      </a:r>
                      <a:r>
                        <a:rPr lang="en-US" sz="1400" baseline="0" dirty="0" smtClean="0">
                          <a:latin typeface="Arial" pitchFamily="34" charset="0"/>
                          <a:cs typeface="Arial" pitchFamily="34" charset="0"/>
                        </a:rPr>
                        <a:t> al, 2013</a:t>
                      </a:r>
                      <a:endParaRPr lang="en-US" sz="1400" b="0" dirty="0">
                        <a:solidFill>
                          <a:schemeClr val="bg1"/>
                        </a:solidFill>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German population-based cohort (n = 9578)</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aged 50–74 yrs</a:t>
                      </a:r>
                      <a:endParaRPr lang="en-US" sz="1400" b="0" dirty="0">
                        <a:solidFill>
                          <a:schemeClr val="bg1"/>
                        </a:solidFill>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Hazard</a:t>
                      </a:r>
                      <a:r>
                        <a:rPr lang="en-US" sz="1400" baseline="0" dirty="0" smtClean="0">
                          <a:latin typeface="Arial" pitchFamily="34" charset="0"/>
                          <a:cs typeface="Arial" pitchFamily="34" charset="0"/>
                        </a:rPr>
                        <a:t> ratio </a:t>
                      </a:r>
                      <a:r>
                        <a:rPr lang="en-US" sz="1400" dirty="0" smtClean="0">
                          <a:latin typeface="Arial" pitchFamily="34" charset="0"/>
                          <a:cs typeface="Arial" pitchFamily="34" charset="0"/>
                        </a:rPr>
                        <a:t>1.39 </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(95% CI: 1.02-1.89)</a:t>
                      </a:r>
                      <a:endParaRPr lang="en-US" sz="1400" b="0" dirty="0">
                        <a:solidFill>
                          <a:schemeClr val="bg1"/>
                        </a:solidFill>
                        <a:latin typeface="Arial" pitchFamily="34" charset="0"/>
                        <a:cs typeface="Arial" pitchFamily="34" charset="0"/>
                      </a:endParaRPr>
                    </a:p>
                  </a:txBody>
                  <a:tcPr/>
                </a:tc>
              </a:tr>
              <a:tr h="963912">
                <a:tc>
                  <a:txBody>
                    <a:bodyPr/>
                    <a:lstStyle/>
                    <a:p>
                      <a:r>
                        <a:rPr lang="en-US" sz="1400" dirty="0" err="1" smtClean="0">
                          <a:latin typeface="Arial" pitchFamily="34" charset="0"/>
                          <a:cs typeface="Arial" pitchFamily="34" charset="0"/>
                        </a:rPr>
                        <a:t>Schöttker</a:t>
                      </a:r>
                      <a:r>
                        <a:rPr lang="en-US" sz="1400" dirty="0" smtClean="0">
                          <a:latin typeface="Arial" pitchFamily="34" charset="0"/>
                          <a:cs typeface="Arial" pitchFamily="34" charset="0"/>
                        </a:rPr>
                        <a:t> et</a:t>
                      </a:r>
                      <a:r>
                        <a:rPr lang="en-US" sz="1400" baseline="0" dirty="0" smtClean="0">
                          <a:latin typeface="Arial" pitchFamily="34" charset="0"/>
                          <a:cs typeface="Arial" pitchFamily="34" charset="0"/>
                        </a:rPr>
                        <a:t> al, 2014</a:t>
                      </a:r>
                      <a:endParaRPr lang="en-US" sz="1400" b="0" dirty="0">
                        <a:solidFill>
                          <a:schemeClr val="bg1"/>
                        </a:solidFill>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Meta-analysis of 8 prospective cohort studies of US &amp; Europe with 26, 018 men and women aged 50-79 yrs</a:t>
                      </a:r>
                      <a:endParaRPr lang="en-US" sz="1400" b="0" dirty="0">
                        <a:solidFill>
                          <a:schemeClr val="bg1"/>
                        </a:solidFill>
                        <a:latin typeface="Arial" pitchFamily="34" charset="0"/>
                        <a:cs typeface="Arial" pitchFamily="34" charset="0"/>
                      </a:endParaRPr>
                    </a:p>
                  </a:txBody>
                  <a:tcPr/>
                </a:tc>
                <a:tc>
                  <a:txBody>
                    <a:bodyPr/>
                    <a:lstStyle/>
                    <a:p>
                      <a:r>
                        <a:rPr lang="en-US" sz="1400" kern="1200" baseline="0" dirty="0" smtClean="0">
                          <a:latin typeface="Arial" pitchFamily="34" charset="0"/>
                          <a:cs typeface="Arial" pitchFamily="34" charset="0"/>
                        </a:rPr>
                        <a:t>Pooled risk ratio 1.41  (95% CI :1.18 to 1.68)</a:t>
                      </a:r>
                      <a:endParaRPr lang="en-US" sz="1400" b="0" dirty="0">
                        <a:solidFill>
                          <a:schemeClr val="bg1"/>
                        </a:solidFill>
                        <a:latin typeface="Arial" pitchFamily="34" charset="0"/>
                        <a:cs typeface="Arial" pitchFamily="34" charset="0"/>
                      </a:endParaRPr>
                    </a:p>
                  </a:txBody>
                  <a:tcPr/>
                </a:tc>
              </a:tr>
              <a:tr h="746255">
                <a:tc>
                  <a:txBody>
                    <a:bodyPr/>
                    <a:lstStyle/>
                    <a:p>
                      <a:r>
                        <a:rPr lang="en-US" sz="1400" dirty="0" smtClean="0">
                          <a:latin typeface="Arial" pitchFamily="34" charset="0"/>
                          <a:cs typeface="Arial" pitchFamily="34" charset="0"/>
                        </a:rPr>
                        <a:t>Wang</a:t>
                      </a:r>
                      <a:r>
                        <a:rPr lang="en-US" sz="1400" baseline="0" dirty="0" smtClean="0">
                          <a:latin typeface="Arial" pitchFamily="34" charset="0"/>
                          <a:cs typeface="Arial" pitchFamily="34" charset="0"/>
                        </a:rPr>
                        <a:t> et al, </a:t>
                      </a:r>
                    </a:p>
                    <a:p>
                      <a:r>
                        <a:rPr lang="en-US" sz="1400" baseline="0" dirty="0" smtClean="0">
                          <a:latin typeface="Arial" pitchFamily="34" charset="0"/>
                          <a:cs typeface="Arial" pitchFamily="34" charset="0"/>
                        </a:rPr>
                        <a:t>2012</a:t>
                      </a:r>
                      <a:endParaRPr lang="en-US" sz="1400" b="0" dirty="0">
                        <a:solidFill>
                          <a:schemeClr val="bg1"/>
                        </a:solidFill>
                        <a:latin typeface="Arial" pitchFamily="34" charset="0"/>
                        <a:cs typeface="Arial" pitchFamily="34" charset="0"/>
                      </a:endParaRPr>
                    </a:p>
                  </a:txBody>
                  <a:tcPr/>
                </a:tc>
                <a:tc>
                  <a:txBody>
                    <a:bodyPr/>
                    <a:lstStyle/>
                    <a:p>
                      <a:r>
                        <a:rPr lang="en-US" sz="1400" dirty="0" smtClean="0">
                          <a:latin typeface="Arial" pitchFamily="34" charset="0"/>
                          <a:cs typeface="Arial" pitchFamily="34" charset="0"/>
                        </a:rPr>
                        <a:t>Meta-analysis of 19 studies with </a:t>
                      </a:r>
                      <a:r>
                        <a:rPr kumimoji="0" lang="en-US" sz="1400" kern="1200" dirty="0" smtClean="0">
                          <a:latin typeface="Arial" pitchFamily="34" charset="0"/>
                          <a:cs typeface="Arial" pitchFamily="34" charset="0"/>
                        </a:rPr>
                        <a:t>6123 CVD cases in 65,994 subjects</a:t>
                      </a:r>
                      <a:endParaRPr lang="en-US" sz="1400" b="0" dirty="0">
                        <a:solidFill>
                          <a:schemeClr val="bg1"/>
                        </a:solidFill>
                        <a:latin typeface="Arial" pitchFamily="34" charset="0"/>
                        <a:cs typeface="Arial" pitchFamily="34" charset="0"/>
                      </a:endParaRPr>
                    </a:p>
                  </a:txBody>
                  <a:tcPr/>
                </a:tc>
                <a:tc>
                  <a:txBody>
                    <a:bodyPr/>
                    <a:lstStyle/>
                    <a:p>
                      <a:r>
                        <a:rPr lang="en-US" sz="1400" kern="1200" baseline="0" dirty="0" smtClean="0">
                          <a:latin typeface="Arial" pitchFamily="34" charset="0"/>
                          <a:cs typeface="Arial" pitchFamily="34" charset="0"/>
                        </a:rPr>
                        <a:t>Pooled risk ratio 1.42  (95% CI:1.19 to 1.71)</a:t>
                      </a:r>
                      <a:endParaRPr lang="en-US" sz="1400" b="0" dirty="0">
                        <a:solidFill>
                          <a:schemeClr val="bg1"/>
                        </a:solidFill>
                        <a:latin typeface="Arial" pitchFamily="34" charset="0"/>
                        <a:cs typeface="Arial" pitchFamily="34" charset="0"/>
                      </a:endParaRPr>
                    </a:p>
                  </a:txBody>
                  <a:tcPr/>
                </a:tc>
              </a:tr>
              <a:tr h="664487">
                <a:tc>
                  <a:txBody>
                    <a:bodyPr/>
                    <a:lstStyle/>
                    <a:p>
                      <a:r>
                        <a:rPr lang="en-US" sz="1400" dirty="0" err="1" smtClean="0">
                          <a:latin typeface="Arial" pitchFamily="34" charset="0"/>
                          <a:cs typeface="Arial" pitchFamily="34" charset="0"/>
                        </a:rPr>
                        <a:t>Chowdhury</a:t>
                      </a:r>
                      <a:r>
                        <a:rPr lang="en-US" sz="1400" dirty="0" smtClean="0">
                          <a:latin typeface="Arial" pitchFamily="34" charset="0"/>
                          <a:cs typeface="Arial" pitchFamily="34" charset="0"/>
                        </a:rPr>
                        <a:t> et al, 2014</a:t>
                      </a:r>
                      <a:endParaRPr lang="en-US" sz="1400" b="0" dirty="0">
                        <a:solidFill>
                          <a:schemeClr val="bg1"/>
                        </a:solidFill>
                        <a:latin typeface="Arial" pitchFamily="34" charset="0"/>
                        <a:cs typeface="Arial" pitchFamily="34" charset="0"/>
                      </a:endParaRPr>
                    </a:p>
                  </a:txBody>
                  <a:tcPr/>
                </a:tc>
                <a:tc>
                  <a:txBody>
                    <a:bodyPr/>
                    <a:lstStyle/>
                    <a:p>
                      <a:r>
                        <a:rPr lang="en-US" sz="1400" b="0" dirty="0" smtClean="0">
                          <a:solidFill>
                            <a:schemeClr val="bg1"/>
                          </a:solidFill>
                          <a:latin typeface="Arial" pitchFamily="34" charset="0"/>
                          <a:cs typeface="Arial" pitchFamily="34" charset="0"/>
                        </a:rPr>
                        <a:t>Meta-analysis of 73 cohort studies and 22 RCTs</a:t>
                      </a:r>
                      <a:endParaRPr lang="en-US" sz="1400" b="0" dirty="0">
                        <a:solidFill>
                          <a:schemeClr val="bg1"/>
                        </a:solidFill>
                        <a:latin typeface="Arial" pitchFamily="34" charset="0"/>
                        <a:cs typeface="Arial" pitchFamily="34" charset="0"/>
                      </a:endParaRPr>
                    </a:p>
                  </a:txBody>
                  <a:tcPr/>
                </a:tc>
                <a:tc>
                  <a:txBody>
                    <a:bodyPr/>
                    <a:lstStyle/>
                    <a:p>
                      <a:r>
                        <a:rPr lang="en-US" sz="1400" kern="1200" baseline="0" dirty="0" smtClean="0">
                          <a:latin typeface="Arial" pitchFamily="34" charset="0"/>
                          <a:cs typeface="Arial" pitchFamily="34" charset="0"/>
                        </a:rPr>
                        <a:t>Pooled risk ratio 1.35  (95% CI :1.13 to 1.61)</a:t>
                      </a:r>
                      <a:endParaRPr lang="en-US" sz="1400" b="0" dirty="0">
                        <a:solidFill>
                          <a:schemeClr val="bg1"/>
                        </a:solidFill>
                        <a:latin typeface="Arial" pitchFamily="34" charset="0"/>
                        <a:cs typeface="Arial" pitchFamily="34" charset="0"/>
                      </a:endParaRPr>
                    </a:p>
                  </a:txBody>
                  <a:tcPr/>
                </a:tc>
              </a:tr>
            </a:tbl>
          </a:graphicData>
        </a:graphic>
      </p:graphicFrame>
      <p:graphicFrame>
        <p:nvGraphicFramePr>
          <p:cNvPr id="7" name="Content Placeholder 3"/>
          <p:cNvGraphicFramePr>
            <a:graphicFrameLocks/>
          </p:cNvGraphicFramePr>
          <p:nvPr/>
        </p:nvGraphicFramePr>
        <p:xfrm>
          <a:off x="228600" y="838200"/>
          <a:ext cx="8686800" cy="5882640"/>
        </p:xfrm>
        <a:graphic>
          <a:graphicData uri="http://schemas.openxmlformats.org/drawingml/2006/table">
            <a:tbl>
              <a:tblPr firstRow="1" bandRow="1">
                <a:tableStyleId>{21E4AEA4-8DFA-4A89-87EB-49C32662AFE0}</a:tableStyleId>
              </a:tblPr>
              <a:tblGrid>
                <a:gridCol w="1524000"/>
                <a:gridCol w="2743200"/>
                <a:gridCol w="4419600"/>
              </a:tblGrid>
              <a:tr h="370840">
                <a:tc>
                  <a:txBody>
                    <a:bodyPr/>
                    <a:lstStyle/>
                    <a:p>
                      <a:pPr algn="ctr"/>
                      <a:r>
                        <a:rPr lang="en-US" sz="2400" dirty="0" smtClean="0">
                          <a:latin typeface="Arial" pitchFamily="34" charset="0"/>
                          <a:cs typeface="Arial" pitchFamily="34" charset="0"/>
                        </a:rPr>
                        <a:t>Study</a:t>
                      </a:r>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Study design </a:t>
                      </a:r>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Key findings</a:t>
                      </a:r>
                      <a:endParaRPr lang="en-US" sz="2400" dirty="0">
                        <a:latin typeface="Arial" pitchFamily="34" charset="0"/>
                        <a:cs typeface="Arial" pitchFamily="34" charset="0"/>
                      </a:endParaRPr>
                    </a:p>
                  </a:txBody>
                  <a:tcPr/>
                </a:tc>
              </a:tr>
              <a:tr h="370840">
                <a:tc>
                  <a:txBody>
                    <a:bodyPr/>
                    <a:lstStyle/>
                    <a:p>
                      <a:r>
                        <a:rPr lang="en-US" sz="1600" dirty="0" err="1" smtClean="0">
                          <a:latin typeface="Arial" pitchFamily="34" charset="0"/>
                          <a:cs typeface="Arial" pitchFamily="34" charset="0"/>
                        </a:rPr>
                        <a:t>Hisa</a:t>
                      </a:r>
                      <a:r>
                        <a:rPr lang="en-US" sz="1600" dirty="0" smtClean="0">
                          <a:latin typeface="Arial" pitchFamily="34" charset="0"/>
                          <a:cs typeface="Arial" pitchFamily="34" charset="0"/>
                        </a:rPr>
                        <a:t> et al, </a:t>
                      </a:r>
                    </a:p>
                    <a:p>
                      <a:r>
                        <a:rPr lang="en-US" sz="1600" dirty="0" smtClean="0">
                          <a:latin typeface="Arial" pitchFamily="34" charset="0"/>
                          <a:cs typeface="Arial" pitchFamily="34" charset="0"/>
                        </a:rPr>
                        <a:t>2007</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WHI</a:t>
                      </a:r>
                      <a:r>
                        <a:rPr lang="en-US" sz="1600" baseline="0" dirty="0" smtClean="0">
                          <a:latin typeface="Arial" pitchFamily="34" charset="0"/>
                          <a:cs typeface="Arial" pitchFamily="34" charset="0"/>
                        </a:rPr>
                        <a:t> </a:t>
                      </a:r>
                      <a:r>
                        <a:rPr lang="en-US" sz="1600" baseline="0" dirty="0" err="1" smtClean="0">
                          <a:latin typeface="Arial" pitchFamily="34" charset="0"/>
                          <a:cs typeface="Arial" pitchFamily="34" charset="0"/>
                        </a:rPr>
                        <a:t>CaD</a:t>
                      </a:r>
                      <a:r>
                        <a:rPr lang="en-US" sz="1600" baseline="0" dirty="0" smtClean="0">
                          <a:latin typeface="Arial" pitchFamily="34" charset="0"/>
                          <a:cs typeface="Arial" pitchFamily="34" charset="0"/>
                        </a:rPr>
                        <a:t> double-blinded placebo-controlled RCT in 36,282 PMW</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No reduction in incidence of CAD or stroke after 7 yrs follow up</a:t>
                      </a:r>
                      <a:endParaRPr lang="en-US" sz="1600" dirty="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Wang et al, </a:t>
                      </a:r>
                    </a:p>
                    <a:p>
                      <a:r>
                        <a:rPr lang="en-US" sz="1600" dirty="0" smtClean="0">
                          <a:latin typeface="Arial" pitchFamily="34" charset="0"/>
                          <a:cs typeface="Arial" pitchFamily="34" charset="0"/>
                        </a:rPr>
                        <a:t>2010</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Systematic review of 17 prospective studies and RCTs (general</a:t>
                      </a:r>
                      <a:r>
                        <a:rPr lang="en-US" sz="1600" baseline="0" dirty="0" smtClean="0">
                          <a:latin typeface="Arial" pitchFamily="34" charset="0"/>
                          <a:cs typeface="Arial" pitchFamily="34" charset="0"/>
                        </a:rPr>
                        <a:t> population &amp; CKD patients)</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Moderate to high doses of </a:t>
                      </a:r>
                      <a:r>
                        <a:rPr lang="en-US" sz="1600" dirty="0" err="1" smtClean="0">
                          <a:latin typeface="Arial" pitchFamily="34" charset="0"/>
                          <a:cs typeface="Arial" pitchFamily="34" charset="0"/>
                        </a:rPr>
                        <a:t>vit</a:t>
                      </a:r>
                      <a:r>
                        <a:rPr lang="en-US" sz="1600" dirty="0" smtClean="0">
                          <a:latin typeface="Arial" pitchFamily="34" charset="0"/>
                          <a:cs typeface="Arial" pitchFamily="34" charset="0"/>
                        </a:rPr>
                        <a:t> D (1000 IU/d) had a trend of reducing CVD risk [pooled RR</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 0.90 (95% CI, 0.77 to 1.05)] while calcium supplements seemed to have minimal effects. </a:t>
                      </a:r>
                      <a:endParaRPr lang="en-US" sz="1600" dirty="0">
                        <a:latin typeface="Arial" pitchFamily="34" charset="0"/>
                        <a:cs typeface="Arial" pitchFamily="34" charset="0"/>
                      </a:endParaRPr>
                    </a:p>
                  </a:txBody>
                  <a:tcPr/>
                </a:tc>
              </a:tr>
              <a:tr h="370840">
                <a:tc>
                  <a:txBody>
                    <a:bodyPr/>
                    <a:lstStyle/>
                    <a:p>
                      <a:r>
                        <a:rPr lang="en-US" sz="1600" dirty="0" err="1" smtClean="0">
                          <a:latin typeface="Arial" pitchFamily="34" charset="0"/>
                          <a:cs typeface="Arial" pitchFamily="34" charset="0"/>
                        </a:rPr>
                        <a:t>Elamin</a:t>
                      </a:r>
                      <a:r>
                        <a:rPr lang="en-US" sz="1600" dirty="0" smtClean="0">
                          <a:latin typeface="Arial" pitchFamily="34" charset="0"/>
                          <a:cs typeface="Arial" pitchFamily="34" charset="0"/>
                        </a:rPr>
                        <a:t> et al,</a:t>
                      </a:r>
                    </a:p>
                    <a:p>
                      <a:r>
                        <a:rPr lang="en-US" sz="1600" dirty="0" smtClean="0">
                          <a:latin typeface="Arial" pitchFamily="34" charset="0"/>
                          <a:cs typeface="Arial" pitchFamily="34" charset="0"/>
                        </a:rPr>
                        <a:t>2011</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Systematic review and meta-analysis of 51 trials</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Non-significant and potentially trivial reduction in mortality </a:t>
                      </a:r>
                      <a:r>
                        <a:rPr lang="it-IT" sz="1600" dirty="0" smtClean="0">
                          <a:latin typeface="Arial" pitchFamily="34" charset="0"/>
                          <a:cs typeface="Arial" pitchFamily="34" charset="0"/>
                        </a:rPr>
                        <a:t>(RR = 0.96; 95% CI, 0.93–1.00; P = 0.08; I 2 = 0%), A</a:t>
                      </a:r>
                      <a:r>
                        <a:rPr lang="en-US" sz="1600" dirty="0" smtClean="0">
                          <a:latin typeface="Arial" pitchFamily="34" charset="0"/>
                          <a:cs typeface="Arial" pitchFamily="34" charset="0"/>
                        </a:rPr>
                        <a:t>MI (RR = 1.02; </a:t>
                      </a:r>
                      <a:r>
                        <a:rPr lang="it-IT" sz="1600" dirty="0" smtClean="0">
                          <a:latin typeface="Arial" pitchFamily="34" charset="0"/>
                          <a:cs typeface="Arial" pitchFamily="34" charset="0"/>
                        </a:rPr>
                        <a:t>95% CI, 0.93–1.13; P = 0.64; I 2 = 0%)</a:t>
                      </a:r>
                      <a:r>
                        <a:rPr lang="it-IT" sz="1600" baseline="0" dirty="0" smtClean="0">
                          <a:latin typeface="Arial" pitchFamily="34" charset="0"/>
                          <a:cs typeface="Arial" pitchFamily="34" charset="0"/>
                        </a:rPr>
                        <a:t> and</a:t>
                      </a:r>
                      <a:r>
                        <a:rPr lang="it-IT" sz="1600" dirty="0" smtClean="0">
                          <a:latin typeface="Arial" pitchFamily="34" charset="0"/>
                          <a:cs typeface="Arial" pitchFamily="34" charset="0"/>
                        </a:rPr>
                        <a:t> stroke (RR = 1.05; 95% CI, 0.88–1.25; P = 0.59; I 2 = 15%)</a:t>
                      </a:r>
                      <a:r>
                        <a:rPr lang="it-IT" sz="1600" baseline="0" dirty="0" smtClean="0">
                          <a:latin typeface="Arial" pitchFamily="34" charset="0"/>
                          <a:cs typeface="Arial" pitchFamily="34" charset="0"/>
                        </a:rPr>
                        <a:t>, l</a:t>
                      </a:r>
                      <a:r>
                        <a:rPr lang="en-US" sz="1600" dirty="0" err="1" smtClean="0">
                          <a:latin typeface="Arial" pitchFamily="34" charset="0"/>
                          <a:cs typeface="Arial" pitchFamily="34" charset="0"/>
                        </a:rPr>
                        <a:t>ipid</a:t>
                      </a:r>
                      <a:r>
                        <a:rPr lang="en-US" sz="1600" dirty="0" smtClean="0">
                          <a:latin typeface="Arial" pitchFamily="34" charset="0"/>
                          <a:cs typeface="Arial" pitchFamily="34" charset="0"/>
                        </a:rPr>
                        <a:t> profile,</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 glucose</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or BP.</a:t>
                      </a:r>
                    </a:p>
                  </a:txBody>
                  <a:tcPr/>
                </a:tc>
              </a:tr>
              <a:tr h="370840">
                <a:tc>
                  <a:txBody>
                    <a:bodyPr/>
                    <a:lstStyle/>
                    <a:p>
                      <a:r>
                        <a:rPr lang="en-US" sz="1600" dirty="0" smtClean="0">
                          <a:latin typeface="Arial" pitchFamily="34" charset="0"/>
                          <a:cs typeface="Arial" pitchFamily="34" charset="0"/>
                        </a:rPr>
                        <a:t>Wood et al, </a:t>
                      </a:r>
                    </a:p>
                    <a:p>
                      <a:r>
                        <a:rPr lang="en-US" sz="1600" dirty="0" smtClean="0">
                          <a:latin typeface="Arial" pitchFamily="34" charset="0"/>
                          <a:cs typeface="Arial" pitchFamily="34" charset="0"/>
                        </a:rPr>
                        <a:t>2012</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RCT in 305 healthy PMW</a:t>
                      </a:r>
                    </a:p>
                    <a:p>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No effect on any CVD risk</a:t>
                      </a:r>
                      <a:r>
                        <a:rPr lang="en-US" sz="1600" baseline="0" dirty="0" smtClean="0">
                          <a:latin typeface="Arial" pitchFamily="34" charset="0"/>
                          <a:cs typeface="Arial" pitchFamily="34" charset="0"/>
                        </a:rPr>
                        <a:t> markers like BP, lipids or endothelial function</a:t>
                      </a:r>
                      <a:endParaRPr lang="en-US" sz="1600" b="0" i="0" dirty="0" smtClean="0">
                        <a:latin typeface="Arial" pitchFamily="34" charset="0"/>
                        <a:cs typeface="Arial" pitchFamily="34" charset="0"/>
                      </a:endParaRPr>
                    </a:p>
                  </a:txBody>
                  <a:tcPr/>
                </a:tc>
              </a:tr>
              <a:tr h="370840">
                <a:tc>
                  <a:txBody>
                    <a:bodyPr/>
                    <a:lstStyle/>
                    <a:p>
                      <a:r>
                        <a:rPr lang="en-US" sz="1600" dirty="0" smtClean="0">
                          <a:latin typeface="Arial" pitchFamily="34" charset="0"/>
                          <a:cs typeface="Arial" pitchFamily="34" charset="0"/>
                        </a:rPr>
                        <a:t>Prentice et al, 2013</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WHI </a:t>
                      </a:r>
                      <a:r>
                        <a:rPr lang="en-US" sz="1600" dirty="0" err="1" smtClean="0">
                          <a:latin typeface="Arial" pitchFamily="34" charset="0"/>
                          <a:cs typeface="Arial" pitchFamily="34" charset="0"/>
                        </a:rPr>
                        <a:t>CaD</a:t>
                      </a:r>
                      <a:r>
                        <a:rPr lang="en-US" sz="1600" dirty="0" smtClean="0">
                          <a:latin typeface="Arial" pitchFamily="34" charset="0"/>
                          <a:cs typeface="Arial" pitchFamily="34" charset="0"/>
                        </a:rPr>
                        <a:t> RCT &amp; WHI OS</a:t>
                      </a:r>
                      <a:endParaRPr lang="en-US" sz="1600" dirty="0">
                        <a:latin typeface="Arial" pitchFamily="34" charset="0"/>
                        <a:cs typeface="Arial" pitchFamily="34" charset="0"/>
                      </a:endParaRPr>
                    </a:p>
                  </a:txBody>
                  <a:tcPr/>
                </a:tc>
                <a:tc>
                  <a:txBody>
                    <a:bodyPr/>
                    <a:lstStyle/>
                    <a:p>
                      <a:r>
                        <a:rPr kumimoji="0" lang="en-US" sz="1600" kern="1200" dirty="0" smtClean="0">
                          <a:latin typeface="Arial" pitchFamily="34" charset="0"/>
                          <a:cs typeface="Arial" pitchFamily="34" charset="0"/>
                        </a:rPr>
                        <a:t>No effects on MI, CHD, total heart disease, stroke, total mortality</a:t>
                      </a:r>
                      <a:endParaRPr lang="en-US" sz="1600" dirty="0">
                        <a:latin typeface="Arial" pitchFamily="34" charset="0"/>
                        <a:cs typeface="Arial" pitchFamily="34" charset="0"/>
                      </a:endParaRPr>
                    </a:p>
                  </a:txBody>
                  <a:tcPr/>
                </a:tc>
              </a:tr>
              <a:tr h="370840">
                <a:tc>
                  <a:txBody>
                    <a:bodyPr/>
                    <a:lstStyle/>
                    <a:p>
                      <a:r>
                        <a:rPr lang="en-US" sz="1600" dirty="0" err="1" smtClean="0">
                          <a:latin typeface="Arial" pitchFamily="34" charset="0"/>
                          <a:cs typeface="Arial" pitchFamily="34" charset="0"/>
                        </a:rPr>
                        <a:t>Duranton</a:t>
                      </a:r>
                      <a:r>
                        <a:rPr lang="en-US" sz="1600" dirty="0" smtClean="0">
                          <a:latin typeface="Arial" pitchFamily="34" charset="0"/>
                          <a:cs typeface="Arial" pitchFamily="34" charset="0"/>
                        </a:rPr>
                        <a:t> et al, 2013</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Meta-analysis</a:t>
                      </a:r>
                      <a:r>
                        <a:rPr lang="en-US" sz="1600" baseline="0" dirty="0" smtClean="0">
                          <a:latin typeface="Arial" pitchFamily="34" charset="0"/>
                          <a:cs typeface="Arial" pitchFamily="34" charset="0"/>
                        </a:rPr>
                        <a:t> of 14 observational studies of </a:t>
                      </a:r>
                      <a:r>
                        <a:rPr kumimoji="0" lang="en-US" sz="1600" kern="1200" dirty="0" smtClean="0">
                          <a:latin typeface="Arial" pitchFamily="34" charset="0"/>
                          <a:cs typeface="Arial" pitchFamily="34" charset="0"/>
                        </a:rPr>
                        <a:t>194,932 CKD patients</a:t>
                      </a:r>
                      <a:endParaRPr lang="en-US" sz="1600" dirty="0">
                        <a:latin typeface="Arial" pitchFamily="34" charset="0"/>
                        <a:cs typeface="Arial" pitchFamily="34" charset="0"/>
                      </a:endParaRPr>
                    </a:p>
                  </a:txBody>
                  <a:tcPr/>
                </a:tc>
                <a:tc>
                  <a:txBody>
                    <a:bodyPr/>
                    <a:lstStyle/>
                    <a:p>
                      <a:r>
                        <a:rPr kumimoji="0" lang="en-US" sz="1600" kern="1200" dirty="0" smtClean="0">
                          <a:latin typeface="Arial" pitchFamily="34" charset="0"/>
                          <a:cs typeface="Arial" pitchFamily="34" charset="0"/>
                        </a:rPr>
                        <a:t>Reduced risk</a:t>
                      </a:r>
                      <a:r>
                        <a:rPr kumimoji="0" lang="en-US" sz="1600" kern="1200" baseline="0" dirty="0" smtClean="0">
                          <a:latin typeface="Arial" pitchFamily="34" charset="0"/>
                          <a:cs typeface="Arial" pitchFamily="34" charset="0"/>
                        </a:rPr>
                        <a:t> of CVD death with any VDRA </a:t>
                      </a:r>
                      <a:r>
                        <a:rPr kumimoji="0" lang="en-US" sz="1600" kern="1200" dirty="0" smtClean="0">
                          <a:latin typeface="Arial" pitchFamily="34" charset="0"/>
                          <a:cs typeface="Arial" pitchFamily="34" charset="0"/>
                        </a:rPr>
                        <a:t>(RR 0.63, 95% CI 0.44-0.92),</a:t>
                      </a:r>
                      <a:r>
                        <a:rPr kumimoji="0" lang="en-US" sz="1600" kern="1200" baseline="0" dirty="0" smtClean="0">
                          <a:latin typeface="Arial" pitchFamily="34" charset="0"/>
                          <a:cs typeface="Arial" pitchFamily="34" charset="0"/>
                        </a:rPr>
                        <a:t> more marked in those with high PTH</a:t>
                      </a:r>
                      <a:endParaRPr lang="en-US" sz="1600" dirty="0">
                        <a:latin typeface="Arial" pitchFamily="34" charset="0"/>
                        <a:cs typeface="Arial" pitchFamily="34" charset="0"/>
                      </a:endParaRPr>
                    </a:p>
                  </a:txBody>
                  <a:tcPr/>
                </a:tc>
              </a:tr>
            </a:tbl>
          </a:graphicData>
        </a:graphic>
      </p:graphicFrame>
      <p:sp>
        <p:nvSpPr>
          <p:cNvPr id="8" name="Title 1"/>
          <p:cNvSpPr txBox="1">
            <a:spLocks/>
          </p:cNvSpPr>
          <p:nvPr/>
        </p:nvSpPr>
        <p:spPr>
          <a:xfrm>
            <a:off x="0" y="76200"/>
            <a:ext cx="9144000" cy="9906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rgbClr val="FFFF00"/>
                </a:solidFill>
                <a:effectLst/>
                <a:uLnTx/>
                <a:uFillTx/>
                <a:latin typeface="Arial" pitchFamily="34" charset="0"/>
                <a:ea typeface="+mj-ea"/>
                <a:cs typeface="Arial" pitchFamily="34" charset="0"/>
              </a:rPr>
              <a:t>ROLE OF SUPPLEMENTATION ON CVD RISK</a:t>
            </a:r>
            <a:endParaRPr kumimoji="0" lang="en-US" sz="3200" b="1" i="0" u="none" strike="noStrike" kern="1200" cap="none" spc="0" normalizeH="0" baseline="0" noProof="0" dirty="0">
              <a:ln>
                <a:noFill/>
              </a:ln>
              <a:solidFill>
                <a:srgbClr val="FFFF00"/>
              </a:solidFill>
              <a:effectLst/>
              <a:uLnTx/>
              <a:uFillTx/>
              <a:latin typeface="Arial" pitchFamily="34" charset="0"/>
              <a:ea typeface="+mj-ea"/>
              <a:cs typeface="Arial" pitchFamily="34" charset="0"/>
            </a:endParaRPr>
          </a:p>
        </p:txBody>
      </p:sp>
      <p:pic>
        <p:nvPicPr>
          <p:cNvPr id="9" name="Picture 2"/>
          <p:cNvPicPr>
            <a:picLocks noChangeAspect="1" noChangeArrowheads="1"/>
          </p:cNvPicPr>
          <p:nvPr/>
        </p:nvPicPr>
        <p:blipFill>
          <a:blip r:embed="rId4" cstate="print"/>
          <a:srcRect b="66641"/>
          <a:stretch>
            <a:fillRect/>
          </a:stretch>
        </p:blipFill>
        <p:spPr bwMode="auto">
          <a:xfrm>
            <a:off x="381000" y="1524000"/>
            <a:ext cx="41148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4" cstate="print"/>
          <a:srcRect t="33145" b="33496"/>
          <a:stretch>
            <a:fillRect/>
          </a:stretch>
        </p:blipFill>
        <p:spPr bwMode="auto">
          <a:xfrm>
            <a:off x="4648200" y="1524000"/>
            <a:ext cx="41148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xit" presetSubtype="0" fill="hold" nodeType="clickEffect">
                                  <p:stCondLst>
                                    <p:cond delay="0"/>
                                  </p:stCondLst>
                                  <p:childTnLst>
                                    <p:animScale>
                                      <p:cBhvr>
                                        <p:cTn id="18" dur="1000" accel="50000">
                                          <p:stCondLst>
                                            <p:cond delay="0"/>
                                          </p:stCondLst>
                                        </p:cTn>
                                        <p:tgtEl>
                                          <p:spTgt spid="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9" dur="1000" accel="50000">
                                          <p:stCondLst>
                                            <p:cond delay="0"/>
                                          </p:stCondLst>
                                        </p:cTn>
                                        <p:tgtEl>
                                          <p:spTgt spid="9"/>
                                        </p:tgtEl>
                                        <p:attrNameLst>
                                          <p:attrName>ppt_x</p:attrName>
                                          <p:attrName>ppt_y</p:attrName>
                                        </p:attrNameLst>
                                      </p:cBhvr>
                                    </p:animMotion>
                                    <p:animEffect transition="out" filter="fade">
                                      <p:cBhvr>
                                        <p:cTn id="20" dur="1000"/>
                                        <p:tgtEl>
                                          <p:spTgt spid="9"/>
                                        </p:tgtEl>
                                      </p:cBhvr>
                                    </p:animEffect>
                                    <p:set>
                                      <p:cBhvr>
                                        <p:cTn id="21" dur="1" fill="hold">
                                          <p:stCondLst>
                                            <p:cond delay="999"/>
                                          </p:stCondLst>
                                        </p:cTn>
                                        <p:tgtEl>
                                          <p:spTgt spid="9"/>
                                        </p:tgtEl>
                                        <p:attrNameLst>
                                          <p:attrName>style.visibility</p:attrName>
                                        </p:attrNameLst>
                                      </p:cBhvr>
                                      <p:to>
                                        <p:strVal val="hidden"/>
                                      </p:to>
                                    </p:set>
                                  </p:childTnLst>
                                </p:cTn>
                              </p:par>
                              <p:par>
                                <p:cTn id="22" presetID="52" presetClass="exit" presetSubtype="0" fill="hold" nodeType="withEffect">
                                  <p:stCondLst>
                                    <p:cond delay="0"/>
                                  </p:stCondLst>
                                  <p:childTnLst>
                                    <p:animScale>
                                      <p:cBhvr>
                                        <p:cTn id="23" dur="1000" accel="50000">
                                          <p:stCondLst>
                                            <p:cond delay="0"/>
                                          </p:stCondLst>
                                        </p:cTn>
                                        <p:tgtEl>
                                          <p:spTgt spid="1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4" dur="1000" accel="50000">
                                          <p:stCondLst>
                                            <p:cond delay="0"/>
                                          </p:stCondLst>
                                        </p:cTn>
                                        <p:tgtEl>
                                          <p:spTgt spid="10"/>
                                        </p:tgtEl>
                                        <p:attrNameLst>
                                          <p:attrName>ppt_x</p:attrName>
                                          <p:attrName>ppt_y</p:attrName>
                                        </p:attrNameLst>
                                      </p:cBhvr>
                                    </p:animMotion>
                                    <p:animEffect transition="out" filter="fad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xit" presetSubtype="4" fill="hold" grpId="0" nodeType="clickEffect">
                                  <p:stCondLst>
                                    <p:cond delay="0"/>
                                  </p:stCondLst>
                                  <p:childTnLst>
                                    <p:animEffect transition="out" filter="slide(fromBottom)">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55"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strVal val="#ppt_w*0.70"/>
                                          </p:val>
                                        </p:tav>
                                        <p:tav tm="100000">
                                          <p:val>
                                            <p:strVal val="#ppt_w"/>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animEffect transition="in" filter="fade">
                                      <p:cBhvr>
                                        <p:cTn id="49" dur="1000"/>
                                        <p:tgtEl>
                                          <p:spTgt spid="8"/>
                                        </p:tgtEl>
                                      </p:cBhvr>
                                    </p:animEffect>
                                  </p:childTnLst>
                                </p:cTn>
                              </p:par>
                              <p:par>
                                <p:cTn id="50" presetID="21" presetClass="entr" presetSubtype="4"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heel(4)">
                                      <p:cBhvr>
                                        <p:cTn id="5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OUR EXPERIENCE</a:t>
            </a:r>
            <a:endParaRPr lang="en-US" b="1" dirty="0">
              <a:solidFill>
                <a:srgbClr val="FFFF00"/>
              </a:solidFill>
            </a:endParaRPr>
          </a:p>
        </p:txBody>
      </p:sp>
      <p:sp>
        <p:nvSpPr>
          <p:cNvPr id="3" name="Content Placeholder 2"/>
          <p:cNvSpPr>
            <a:spLocks noGrp="1"/>
          </p:cNvSpPr>
          <p:nvPr>
            <p:ph sz="quarter" idx="1"/>
          </p:nvPr>
        </p:nvSpPr>
        <p:spPr>
          <a:xfrm>
            <a:off x="152400" y="1600200"/>
            <a:ext cx="8915400" cy="5257800"/>
          </a:xfrm>
        </p:spPr>
        <p:txBody>
          <a:bodyPr>
            <a:normAutofit fontScale="92500"/>
          </a:bodyPr>
          <a:lstStyle/>
          <a:p>
            <a:pPr>
              <a:lnSpc>
                <a:spcPct val="150000"/>
              </a:lnSpc>
            </a:pPr>
            <a:r>
              <a:rPr lang="en-US" sz="2400" dirty="0" smtClean="0">
                <a:latin typeface="Arial" pitchFamily="34" charset="0"/>
                <a:cs typeface="Arial" pitchFamily="34" charset="0"/>
              </a:rPr>
              <a:t>Interim analysis of 50 postmenopausal women in an ongoing observational </a:t>
            </a:r>
            <a:r>
              <a:rPr lang="en-US" sz="2400" dirty="0" smtClean="0">
                <a:latin typeface="Arial" pitchFamily="34" charset="0"/>
                <a:cs typeface="Arial" pitchFamily="34" charset="0"/>
              </a:rPr>
              <a:t>study with median serum 25(OH) levels of 22.3ng/ml</a:t>
            </a:r>
            <a:endParaRPr lang="en-US" sz="2400" dirty="0" smtClean="0">
              <a:latin typeface="Arial" pitchFamily="34" charset="0"/>
              <a:cs typeface="Arial" pitchFamily="34" charset="0"/>
            </a:endParaRPr>
          </a:p>
          <a:p>
            <a:pPr>
              <a:lnSpc>
                <a:spcPct val="150000"/>
              </a:lnSpc>
            </a:pPr>
            <a:r>
              <a:rPr lang="en-US" sz="2400" dirty="0" smtClean="0">
                <a:latin typeface="Arial" pitchFamily="34" charset="0"/>
                <a:cs typeface="Arial" pitchFamily="34" charset="0"/>
              </a:rPr>
              <a:t>44% (n=22) had vitamin D deficiency (&lt;20ng/ml).</a:t>
            </a:r>
          </a:p>
          <a:p>
            <a:pPr>
              <a:lnSpc>
                <a:spcPct val="150000"/>
              </a:lnSpc>
            </a:pPr>
            <a:r>
              <a:rPr lang="en-US" sz="2400" dirty="0" smtClean="0">
                <a:latin typeface="Arial" pitchFamily="34" charset="0"/>
                <a:cs typeface="Arial" pitchFamily="34" charset="0"/>
              </a:rPr>
              <a:t>52% (n=26) had metabolic syndrome as per modified ATP III criteria for Asians.</a:t>
            </a:r>
          </a:p>
          <a:p>
            <a:pPr>
              <a:lnSpc>
                <a:spcPct val="150000"/>
              </a:lnSpc>
            </a:pPr>
            <a:r>
              <a:rPr lang="en-US" sz="2400" dirty="0" smtClean="0">
                <a:latin typeface="Arial" pitchFamily="34" charset="0"/>
                <a:cs typeface="Arial" pitchFamily="34" charset="0"/>
              </a:rPr>
              <a:t>No correlation between serum 25(OH)D levels and components of metabolic syndrome.</a:t>
            </a:r>
          </a:p>
          <a:p>
            <a:pPr>
              <a:lnSpc>
                <a:spcPct val="150000"/>
              </a:lnSpc>
            </a:pPr>
            <a:r>
              <a:rPr lang="en-US" sz="2400" dirty="0" smtClean="0">
                <a:latin typeface="Arial" pitchFamily="34" charset="0"/>
                <a:cs typeface="Arial" pitchFamily="34" charset="0"/>
              </a:rPr>
              <a:t>No difference in serum 25(OH)D levels or proportion of vitamin D deficient women in those with and without metabolic syndrome.</a:t>
            </a:r>
          </a:p>
          <a:p>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52400"/>
            <a:ext cx="9144000" cy="492443"/>
          </a:xfrm>
          <a:prstGeom prst="rect">
            <a:avLst/>
          </a:prstGeom>
          <a:noFill/>
        </p:spPr>
        <p:txBody>
          <a:bodyPr wrap="square" rtlCol="0">
            <a:spAutoFit/>
          </a:bodyPr>
          <a:lstStyle/>
          <a:p>
            <a:pPr algn="ctr"/>
            <a:r>
              <a:rPr lang="en-US" sz="2600" b="1" dirty="0" smtClean="0">
                <a:solidFill>
                  <a:srgbClr val="FFFF00"/>
                </a:solidFill>
                <a:latin typeface="Arial" pitchFamily="34" charset="0"/>
                <a:cs typeface="Arial" pitchFamily="34" charset="0"/>
              </a:rPr>
              <a:t>Correlation of serum 25(OH)D with various parameters</a:t>
            </a:r>
            <a:endParaRPr lang="en-US" sz="2600" b="1" dirty="0">
              <a:solidFill>
                <a:srgbClr val="FFFF00"/>
              </a:solidFill>
              <a:latin typeface="Arial" pitchFamily="34" charset="0"/>
              <a:cs typeface="Arial" pitchFamily="34" charset="0"/>
            </a:endParaRPr>
          </a:p>
        </p:txBody>
      </p:sp>
      <p:graphicFrame>
        <p:nvGraphicFramePr>
          <p:cNvPr id="9" name="Content Placeholder 5"/>
          <p:cNvGraphicFramePr>
            <a:graphicFrameLocks/>
          </p:cNvGraphicFramePr>
          <p:nvPr/>
        </p:nvGraphicFramePr>
        <p:xfrm>
          <a:off x="533400" y="695960"/>
          <a:ext cx="8153404" cy="5933440"/>
        </p:xfrm>
        <a:graphic>
          <a:graphicData uri="http://schemas.openxmlformats.org/drawingml/2006/table">
            <a:tbl>
              <a:tblPr firstRow="1" bandRow="1">
                <a:tableStyleId>{21E4AEA4-8DFA-4A89-87EB-49C32662AFE0}</a:tableStyleId>
              </a:tblPr>
              <a:tblGrid>
                <a:gridCol w="2895600"/>
                <a:gridCol w="3352800"/>
                <a:gridCol w="1905004"/>
              </a:tblGrid>
              <a:tr h="370840">
                <a:tc>
                  <a:txBody>
                    <a:bodyPr/>
                    <a:lstStyle/>
                    <a:p>
                      <a:pPr marL="0" marR="0" algn="ctr">
                        <a:lnSpc>
                          <a:spcPct val="115000"/>
                        </a:lnSpc>
                        <a:spcBef>
                          <a:spcPts val="0"/>
                        </a:spcBef>
                        <a:spcAft>
                          <a:spcPts val="0"/>
                        </a:spcAft>
                      </a:pPr>
                      <a:r>
                        <a:rPr lang="en-US" sz="1800" dirty="0"/>
                        <a:t>Parameters</a:t>
                      </a:r>
                      <a:endParaRPr lang="en-US" sz="1800" b="1" dirty="0">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800" dirty="0"/>
                        <a:t>Spearman’s correlation coefficient</a:t>
                      </a:r>
                      <a:endParaRPr lang="en-US" sz="1800" b="1" dirty="0">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1800" dirty="0"/>
                        <a:t>P Value</a:t>
                      </a:r>
                      <a:endParaRPr lang="en-US" sz="1800" b="1" dirty="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dirty="0"/>
                        <a:t>Age(yrs)</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- 0.04</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0.78</a:t>
                      </a:r>
                      <a:endParaRPr lang="en-US" sz="1400" b="0" dirty="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dirty="0"/>
                        <a:t>Height(m)</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0.08</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0.57</a:t>
                      </a:r>
                      <a:endParaRPr lang="en-US" sz="1400" b="0" dirty="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a:t>Weight (kg)</a:t>
                      </a:r>
                      <a:endParaRPr lang="en-US" sz="1400" b="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- 0.005</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a:t>0.97</a:t>
                      </a:r>
                      <a:endParaRPr lang="en-US" sz="1400" b="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a:t>WC</a:t>
                      </a:r>
                      <a:endParaRPr lang="en-US" sz="1400" b="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0.09</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a:t>0.52</a:t>
                      </a:r>
                      <a:endParaRPr lang="en-US" sz="1400" b="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a:t>BMI(kg/m</a:t>
                      </a:r>
                      <a:r>
                        <a:rPr lang="en-US" sz="1400" baseline="30000"/>
                        <a:t>2</a:t>
                      </a:r>
                      <a:r>
                        <a:rPr lang="en-US" sz="1400"/>
                        <a:t>)</a:t>
                      </a:r>
                      <a:endParaRPr lang="en-US" sz="1400" b="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smtClean="0"/>
                        <a:t>0.01</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a:t>0.95</a:t>
                      </a:r>
                      <a:endParaRPr lang="en-US" sz="1400" b="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dirty="0"/>
                        <a:t>SBP ( mm Hg)</a:t>
                      </a:r>
                      <a:endParaRPr lang="en-US" sz="1400" b="0" dirty="0">
                        <a:latin typeface="Arial" pitchFamily="34" charset="0"/>
                        <a:ea typeface="Times New Roman"/>
                        <a:cs typeface="Arial" pitchFamily="34" charset="0"/>
                      </a:endParaRPr>
                    </a:p>
                  </a:txBody>
                  <a:tcPr marL="68580" marR="68580" marT="0" marB="0"/>
                </a:tc>
                <a:tc>
                  <a:txBody>
                    <a:bodyPr/>
                    <a:lstStyle/>
                    <a:p>
                      <a:pPr marL="457200" marR="0" algn="ctr">
                        <a:lnSpc>
                          <a:spcPct val="150000"/>
                        </a:lnSpc>
                        <a:spcBef>
                          <a:spcPts val="0"/>
                        </a:spcBef>
                        <a:spcAft>
                          <a:spcPts val="0"/>
                        </a:spcAft>
                      </a:pPr>
                      <a:r>
                        <a:rPr lang="en-US" sz="1400" dirty="0" smtClean="0"/>
                        <a:t>-0.06</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a:t>0.66</a:t>
                      </a:r>
                      <a:endParaRPr lang="en-US" sz="1400" b="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a:t>DBP ( mm Hg)</a:t>
                      </a:r>
                      <a:endParaRPr lang="en-US" sz="1400" b="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- 0.21</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a:t>0.14</a:t>
                      </a:r>
                      <a:endParaRPr lang="en-US" sz="1400" b="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a:t>Post-menopausal status (yrs)</a:t>
                      </a:r>
                      <a:endParaRPr lang="en-US" sz="1400" b="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0.06</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0.68</a:t>
                      </a:r>
                      <a:endParaRPr lang="en-US" sz="1400" b="0" dirty="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a:t>Total Cholesterol (mg %)</a:t>
                      </a:r>
                      <a:endParaRPr lang="en-US" sz="1400" b="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-0.03</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0.85</a:t>
                      </a:r>
                      <a:endParaRPr lang="en-US" sz="1400" b="0" dirty="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a:t>Triglyceride (mg %)</a:t>
                      </a:r>
                      <a:endParaRPr lang="en-US" sz="1400" b="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-0.08</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0.63</a:t>
                      </a:r>
                      <a:endParaRPr lang="en-US" sz="1400" b="0" dirty="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a:t>HDL Cholesterol (mg %)</a:t>
                      </a:r>
                      <a:endParaRPr lang="en-US" sz="1400" b="0">
                        <a:latin typeface="Arial" pitchFamily="34" charset="0"/>
                        <a:ea typeface="Times New Roman"/>
                        <a:cs typeface="Arial" pitchFamily="34" charset="0"/>
                      </a:endParaRPr>
                    </a:p>
                  </a:txBody>
                  <a:tcPr marL="68580" marR="68580" marT="0" marB="0"/>
                </a:tc>
                <a:tc>
                  <a:txBody>
                    <a:bodyPr/>
                    <a:lstStyle/>
                    <a:p>
                      <a:pPr marL="685800" marR="0" algn="ctr">
                        <a:lnSpc>
                          <a:spcPct val="150000"/>
                        </a:lnSpc>
                        <a:spcBef>
                          <a:spcPts val="0"/>
                        </a:spcBef>
                        <a:spcAft>
                          <a:spcPts val="0"/>
                        </a:spcAft>
                      </a:pPr>
                      <a:r>
                        <a:rPr lang="en-US" sz="1400" dirty="0" smtClean="0"/>
                        <a:t>- </a:t>
                      </a:r>
                      <a:r>
                        <a:rPr lang="en-US" sz="1400" dirty="0"/>
                        <a:t>0.11</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0.51</a:t>
                      </a:r>
                      <a:endParaRPr lang="en-US" sz="1400" b="0" dirty="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a:t>LDL Cholesterol (mg %)</a:t>
                      </a:r>
                      <a:endParaRPr lang="en-US" sz="1400" b="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0.05</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0.78</a:t>
                      </a:r>
                      <a:endParaRPr lang="en-US" sz="1400" b="0" dirty="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dirty="0"/>
                        <a:t>VLDL Cholesterol (mg %)</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-0.07</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0.72</a:t>
                      </a:r>
                      <a:endParaRPr lang="en-US" sz="1400" b="0" dirty="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dirty="0"/>
                        <a:t>FBS (mg %)</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0.14</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0.37</a:t>
                      </a:r>
                      <a:endParaRPr lang="en-US" sz="1400" b="0" dirty="0">
                        <a:latin typeface="Arial" pitchFamily="34" charset="0"/>
                        <a:ea typeface="Times New Roman"/>
                        <a:cs typeface="Arial" pitchFamily="34" charset="0"/>
                      </a:endParaRPr>
                    </a:p>
                  </a:txBody>
                  <a:tcPr marL="68580" marR="68580" marT="0" marB="0"/>
                </a:tc>
              </a:tr>
              <a:tr h="370840">
                <a:tc>
                  <a:txBody>
                    <a:bodyPr/>
                    <a:lstStyle/>
                    <a:p>
                      <a:pPr marL="0" marR="0" algn="ctr">
                        <a:lnSpc>
                          <a:spcPct val="115000"/>
                        </a:lnSpc>
                        <a:spcBef>
                          <a:spcPts val="0"/>
                        </a:spcBef>
                        <a:spcAft>
                          <a:spcPts val="0"/>
                        </a:spcAft>
                      </a:pPr>
                      <a:r>
                        <a:rPr lang="en-US" sz="1400" dirty="0"/>
                        <a:t>Metabolic Syndrome</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-0.04</a:t>
                      </a:r>
                      <a:endParaRPr lang="en-US" sz="14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1400" dirty="0"/>
                        <a:t>0.78</a:t>
                      </a:r>
                      <a:endParaRPr lang="en-US" sz="1400" b="0" dirty="0">
                        <a:latin typeface="Arial" pitchFamily="34" charset="0"/>
                        <a:ea typeface="Times New Roman"/>
                        <a:cs typeface="Arial" pitchFamily="34" charset="0"/>
                      </a:endParaRPr>
                    </a:p>
                  </a:txBody>
                  <a:tcPr marL="68580" marR="68580" marT="0" marB="0"/>
                </a:tc>
              </a:tr>
            </a:tbl>
          </a:graphicData>
        </a:graphic>
      </p:graphicFrame>
      <p:graphicFrame>
        <p:nvGraphicFramePr>
          <p:cNvPr id="10" name="Content Placeholder 5"/>
          <p:cNvGraphicFramePr>
            <a:graphicFrameLocks/>
          </p:cNvGraphicFramePr>
          <p:nvPr/>
        </p:nvGraphicFramePr>
        <p:xfrm>
          <a:off x="533395" y="2133600"/>
          <a:ext cx="8153405" cy="3145927"/>
        </p:xfrm>
        <a:graphic>
          <a:graphicData uri="http://schemas.openxmlformats.org/drawingml/2006/table">
            <a:tbl>
              <a:tblPr firstRow="1" bandRow="1">
                <a:tableStyleId>{00A15C55-8517-42AA-B614-E9B94910E393}</a:tableStyleId>
              </a:tblPr>
              <a:tblGrid>
                <a:gridCol w="2362205"/>
                <a:gridCol w="2133595"/>
                <a:gridCol w="2286005"/>
                <a:gridCol w="1371600"/>
              </a:tblGrid>
              <a:tr h="914400">
                <a:tc>
                  <a:txBody>
                    <a:bodyPr/>
                    <a:lstStyle/>
                    <a:p>
                      <a:pPr marL="0" marR="0" algn="ctr">
                        <a:lnSpc>
                          <a:spcPct val="115000"/>
                        </a:lnSpc>
                        <a:spcBef>
                          <a:spcPts val="0"/>
                        </a:spcBef>
                        <a:spcAft>
                          <a:spcPts val="0"/>
                        </a:spcAft>
                      </a:pPr>
                      <a:r>
                        <a:rPr lang="en-US" sz="2200" dirty="0">
                          <a:latin typeface="Arial" pitchFamily="34" charset="0"/>
                          <a:cs typeface="Arial" pitchFamily="34" charset="0"/>
                        </a:rPr>
                        <a:t>Parameters</a:t>
                      </a:r>
                      <a:endParaRPr lang="en-US" sz="2200" b="1" dirty="0">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200" dirty="0">
                          <a:latin typeface="Arial" pitchFamily="34" charset="0"/>
                          <a:cs typeface="Arial" pitchFamily="34" charset="0"/>
                        </a:rPr>
                        <a:t>Metabolic </a:t>
                      </a:r>
                      <a:r>
                        <a:rPr lang="en-US" sz="2200" dirty="0" smtClean="0">
                          <a:latin typeface="Arial" pitchFamily="34" charset="0"/>
                          <a:cs typeface="Arial" pitchFamily="34" charset="0"/>
                        </a:rPr>
                        <a:t>Syndrome</a:t>
                      </a:r>
                    </a:p>
                    <a:p>
                      <a:pPr marL="0" marR="0" algn="ctr">
                        <a:lnSpc>
                          <a:spcPct val="115000"/>
                        </a:lnSpc>
                        <a:spcBef>
                          <a:spcPts val="0"/>
                        </a:spcBef>
                        <a:spcAft>
                          <a:spcPts val="0"/>
                        </a:spcAft>
                      </a:pPr>
                      <a:r>
                        <a:rPr lang="en-US" sz="2200" dirty="0" smtClean="0">
                          <a:latin typeface="Arial" pitchFamily="34" charset="0"/>
                          <a:cs typeface="Arial" pitchFamily="34" charset="0"/>
                        </a:rPr>
                        <a:t>(</a:t>
                      </a:r>
                      <a:r>
                        <a:rPr lang="en-US" sz="2200" dirty="0">
                          <a:latin typeface="Arial" pitchFamily="34" charset="0"/>
                          <a:cs typeface="Arial" pitchFamily="34" charset="0"/>
                        </a:rPr>
                        <a:t>n=26)</a:t>
                      </a:r>
                      <a:endParaRPr lang="en-US" sz="2200" b="1" dirty="0">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200" dirty="0">
                          <a:latin typeface="Arial" pitchFamily="34" charset="0"/>
                          <a:cs typeface="Arial" pitchFamily="34" charset="0"/>
                        </a:rPr>
                        <a:t>Non-Metabolic syndrome </a:t>
                      </a:r>
                      <a:r>
                        <a:rPr lang="en-US" sz="2200" dirty="0" smtClean="0">
                          <a:latin typeface="Arial" pitchFamily="34" charset="0"/>
                          <a:cs typeface="Arial" pitchFamily="34" charset="0"/>
                        </a:rPr>
                        <a:t>(</a:t>
                      </a:r>
                      <a:r>
                        <a:rPr lang="en-US" sz="2200" dirty="0">
                          <a:latin typeface="Arial" pitchFamily="34" charset="0"/>
                          <a:cs typeface="Arial" pitchFamily="34" charset="0"/>
                        </a:rPr>
                        <a:t>n=24)</a:t>
                      </a:r>
                      <a:endParaRPr lang="en-US" sz="2200" b="1" dirty="0">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200" dirty="0">
                          <a:latin typeface="Arial" pitchFamily="34" charset="0"/>
                          <a:cs typeface="Arial" pitchFamily="34" charset="0"/>
                        </a:rPr>
                        <a:t>P Value</a:t>
                      </a:r>
                      <a:endParaRPr lang="en-US" sz="2200" b="1" dirty="0">
                        <a:latin typeface="Arial" pitchFamily="34" charset="0"/>
                        <a:ea typeface="Times New Roman"/>
                        <a:cs typeface="Arial" pitchFamily="34" charset="0"/>
                      </a:endParaRPr>
                    </a:p>
                  </a:txBody>
                  <a:tcPr marL="68580" marR="68580" marT="0" marB="0"/>
                </a:tc>
              </a:tr>
              <a:tr h="83249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200" dirty="0" smtClean="0">
                          <a:latin typeface="Arial" pitchFamily="34" charset="0"/>
                          <a:cs typeface="Arial" pitchFamily="34" charset="0"/>
                        </a:rPr>
                        <a:t>Serum </a:t>
                      </a:r>
                      <a:r>
                        <a:rPr lang="en-US" sz="2200" dirty="0" smtClean="0">
                          <a:latin typeface="Arial" pitchFamily="34" charset="0"/>
                          <a:cs typeface="Arial" pitchFamily="34" charset="0"/>
                        </a:rPr>
                        <a:t>25(OH) </a:t>
                      </a:r>
                      <a:r>
                        <a:rPr lang="en-US" sz="2200" dirty="0" smtClean="0">
                          <a:latin typeface="Arial" pitchFamily="34" charset="0"/>
                          <a:cs typeface="Arial" pitchFamily="34" charset="0"/>
                        </a:rPr>
                        <a:t>D (</a:t>
                      </a:r>
                      <a:r>
                        <a:rPr lang="en-US" sz="2200" dirty="0" err="1" smtClean="0">
                          <a:latin typeface="Arial" pitchFamily="34" charset="0"/>
                          <a:cs typeface="Arial" pitchFamily="34" charset="0"/>
                        </a:rPr>
                        <a:t>ng</a:t>
                      </a:r>
                      <a:r>
                        <a:rPr lang="en-US" sz="2200" dirty="0" smtClean="0">
                          <a:latin typeface="Arial" pitchFamily="34" charset="0"/>
                          <a:cs typeface="Arial" pitchFamily="34" charset="0"/>
                        </a:rPr>
                        <a:t>/ml)</a:t>
                      </a:r>
                      <a:endParaRPr lang="en-US" sz="2200" b="0" dirty="0" smtClean="0">
                        <a:latin typeface="Arial" pitchFamily="34" charset="0"/>
                        <a:ea typeface="Times New Roman"/>
                        <a:cs typeface="Arial" pitchFamily="34" charset="0"/>
                      </a:endParaRPr>
                    </a:p>
                    <a:p>
                      <a:pPr marL="0" marR="0" algn="ctr">
                        <a:lnSpc>
                          <a:spcPct val="115000"/>
                        </a:lnSpc>
                        <a:spcBef>
                          <a:spcPts val="0"/>
                        </a:spcBef>
                        <a:spcAft>
                          <a:spcPts val="0"/>
                        </a:spcAft>
                      </a:pPr>
                      <a:r>
                        <a:rPr lang="en-US" sz="2200" dirty="0" smtClean="0">
                          <a:latin typeface="Arial" pitchFamily="34" charset="0"/>
                          <a:cs typeface="Arial" pitchFamily="34" charset="0"/>
                        </a:rPr>
                        <a:t> [median &amp; IQR]</a:t>
                      </a:r>
                    </a:p>
                  </a:txBody>
                  <a:tcPr marL="68580" marR="68580" marT="0" marB="0"/>
                </a:tc>
                <a:tc>
                  <a:txBody>
                    <a:bodyPr/>
                    <a:lstStyle/>
                    <a:p>
                      <a:pPr marL="0" marR="0" algn="ctr">
                        <a:lnSpc>
                          <a:spcPct val="150000"/>
                        </a:lnSpc>
                        <a:spcBef>
                          <a:spcPts val="0"/>
                        </a:spcBef>
                        <a:spcAft>
                          <a:spcPts val="0"/>
                        </a:spcAft>
                      </a:pPr>
                      <a:r>
                        <a:rPr lang="en-US" sz="2200" dirty="0">
                          <a:latin typeface="Arial" pitchFamily="34" charset="0"/>
                          <a:cs typeface="Arial" pitchFamily="34" charset="0"/>
                        </a:rPr>
                        <a:t>22.30 (16.04</a:t>
                      </a:r>
                      <a:r>
                        <a:rPr lang="en-US" sz="2200" dirty="0" smtClean="0">
                          <a:latin typeface="Arial" pitchFamily="34" charset="0"/>
                          <a:cs typeface="Arial" pitchFamily="34" charset="0"/>
                        </a:rPr>
                        <a:t>)</a:t>
                      </a:r>
                      <a:endParaRPr lang="en-US" sz="22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2200" dirty="0">
                          <a:latin typeface="Arial" pitchFamily="34" charset="0"/>
                          <a:cs typeface="Arial" pitchFamily="34" charset="0"/>
                        </a:rPr>
                        <a:t>22.19 (17.50</a:t>
                      </a:r>
                      <a:r>
                        <a:rPr lang="en-US" sz="2200" dirty="0" smtClean="0">
                          <a:latin typeface="Arial" pitchFamily="34" charset="0"/>
                          <a:cs typeface="Arial" pitchFamily="34" charset="0"/>
                        </a:rPr>
                        <a:t>)</a:t>
                      </a:r>
                      <a:endParaRPr lang="en-US" sz="22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2200" dirty="0">
                          <a:latin typeface="Arial" pitchFamily="34" charset="0"/>
                          <a:cs typeface="Arial" pitchFamily="34" charset="0"/>
                        </a:rPr>
                        <a:t>0.78</a:t>
                      </a:r>
                      <a:endParaRPr lang="en-US" sz="2200" b="0" dirty="0">
                        <a:latin typeface="Arial" pitchFamily="34" charset="0"/>
                        <a:ea typeface="Times New Roman"/>
                        <a:cs typeface="Arial" pitchFamily="34" charset="0"/>
                      </a:endParaRPr>
                    </a:p>
                  </a:txBody>
                  <a:tcPr marL="68580" marR="68580" marT="0" marB="0"/>
                </a:tc>
              </a:tr>
              <a:tr h="832495">
                <a:tc>
                  <a:txBody>
                    <a:bodyPr/>
                    <a:lstStyle/>
                    <a:p>
                      <a:pPr marL="0" marR="0" algn="ctr">
                        <a:lnSpc>
                          <a:spcPct val="115000"/>
                        </a:lnSpc>
                        <a:spcBef>
                          <a:spcPts val="0"/>
                        </a:spcBef>
                        <a:spcAft>
                          <a:spcPts val="0"/>
                        </a:spcAft>
                      </a:pPr>
                      <a:r>
                        <a:rPr lang="en-US" sz="2200">
                          <a:latin typeface="Arial" pitchFamily="34" charset="0"/>
                          <a:cs typeface="Arial" pitchFamily="34" charset="0"/>
                        </a:rPr>
                        <a:t>Vitamin D deficiency</a:t>
                      </a:r>
                      <a:endParaRPr lang="en-US" sz="2200" b="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2200" dirty="0">
                          <a:latin typeface="Arial" pitchFamily="34" charset="0"/>
                          <a:cs typeface="Arial" pitchFamily="34" charset="0"/>
                        </a:rPr>
                        <a:t>11 (42%)</a:t>
                      </a:r>
                      <a:endParaRPr lang="en-US" sz="22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2200" dirty="0">
                          <a:latin typeface="Arial" pitchFamily="34" charset="0"/>
                          <a:cs typeface="Arial" pitchFamily="34" charset="0"/>
                        </a:rPr>
                        <a:t>11 (46%)</a:t>
                      </a:r>
                      <a:endParaRPr lang="en-US" sz="2200" b="0" dirty="0">
                        <a:latin typeface="Arial" pitchFamily="34" charset="0"/>
                        <a:ea typeface="Times New Roman"/>
                        <a:cs typeface="Arial" pitchFamily="34" charset="0"/>
                      </a:endParaRPr>
                    </a:p>
                  </a:txBody>
                  <a:tcPr marL="68580" marR="68580" marT="0" marB="0"/>
                </a:tc>
                <a:tc>
                  <a:txBody>
                    <a:bodyPr/>
                    <a:lstStyle/>
                    <a:p>
                      <a:pPr marL="0" marR="0" algn="ctr">
                        <a:lnSpc>
                          <a:spcPct val="150000"/>
                        </a:lnSpc>
                        <a:spcBef>
                          <a:spcPts val="0"/>
                        </a:spcBef>
                        <a:spcAft>
                          <a:spcPts val="0"/>
                        </a:spcAft>
                      </a:pPr>
                      <a:r>
                        <a:rPr lang="en-US" sz="2200" dirty="0">
                          <a:latin typeface="Arial" pitchFamily="34" charset="0"/>
                          <a:cs typeface="Arial" pitchFamily="34" charset="0"/>
                        </a:rPr>
                        <a:t>0.80</a:t>
                      </a:r>
                      <a:endParaRPr lang="en-US" sz="2200" b="0" dirty="0">
                        <a:latin typeface="Arial" pitchFamily="34" charset="0"/>
                        <a:ea typeface="Times New Roman"/>
                        <a:cs typeface="Arial" pitchFamily="34" charset="0"/>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9"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grpId="1" nodeType="clickEffect">
                                  <p:stCondLst>
                                    <p:cond delay="0"/>
                                  </p:stCondLst>
                                  <p:childTnLst>
                                    <p:animEffect transition="out" filter="checkerboard(across)">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29" presetClass="exit" presetSubtype="0" fill="hold" nodeType="withEffect">
                                  <p:stCondLst>
                                    <p:cond delay="0"/>
                                  </p:stCondLst>
                                  <p:childTnLst>
                                    <p:anim calcmode="lin" valueType="num">
                                      <p:cBhvr>
                                        <p:cTn id="26" dur="1000"/>
                                        <p:tgtEl>
                                          <p:spTgt spid="9"/>
                                        </p:tgtEl>
                                        <p:attrNameLst>
                                          <p:attrName>ppt_x</p:attrName>
                                        </p:attrNameLst>
                                      </p:cBhvr>
                                      <p:tavLst>
                                        <p:tav tm="0">
                                          <p:val>
                                            <p:strVal val="ppt_x"/>
                                          </p:val>
                                        </p:tav>
                                        <p:tav tm="100000">
                                          <p:val>
                                            <p:strVal val="ppt_x-.2"/>
                                          </p:val>
                                        </p:tav>
                                      </p:tavLst>
                                    </p:anim>
                                    <p:anim calcmode="lin" valueType="num">
                                      <p:cBhvr>
                                        <p:cTn id="27" dur="1000"/>
                                        <p:tgtEl>
                                          <p:spTgt spid="9"/>
                                        </p:tgtEl>
                                        <p:attrNameLst>
                                          <p:attrName>ppt_y</p:attrName>
                                        </p:attrNameLst>
                                      </p:cBhvr>
                                      <p:tavLst>
                                        <p:tav tm="0">
                                          <p:val>
                                            <p:strVal val="ppt_y"/>
                                          </p:val>
                                        </p:tav>
                                        <p:tav tm="100000">
                                          <p:val>
                                            <p:strVal val="ppt_y"/>
                                          </p:val>
                                        </p:tav>
                                      </p:tavLst>
                                    </p:anim>
                                    <p:animEffect transition="out" filter="fade">
                                      <p:cBhvr>
                                        <p:cTn id="28" dur="1000"/>
                                        <p:tgtEl>
                                          <p:spTgt spid="9"/>
                                        </p:tgtEl>
                                      </p:cBhvr>
                                    </p:animEffect>
                                    <p:set>
                                      <p:cBhvr>
                                        <p:cTn id="29" dur="1" fill="hold">
                                          <p:stCondLst>
                                            <p:cond delay="999"/>
                                          </p:stCondLst>
                                        </p:cTn>
                                        <p:tgtEl>
                                          <p:spTgt spid="9"/>
                                        </p:tgtEl>
                                        <p:attrNameLst>
                                          <p:attrName>style.visibility</p:attrName>
                                        </p:attrNameLst>
                                      </p:cBhvr>
                                      <p:to>
                                        <p:strVal val="hidden"/>
                                      </p:to>
                                    </p:set>
                                  </p:childTnLst>
                                </p:cTn>
                              </p:par>
                              <p:par>
                                <p:cTn id="30" presetID="29"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ppt_x</p:attrName>
                                        </p:attrNameLst>
                                      </p:cBhvr>
                                      <p:tavLst>
                                        <p:tav tm="0">
                                          <p:val>
                                            <p:strVal val="#ppt_x-.2"/>
                                          </p:val>
                                        </p:tav>
                                        <p:tav tm="100000">
                                          <p:val>
                                            <p:strVal val="#ppt_x"/>
                                          </p:val>
                                        </p:tav>
                                      </p:tavLst>
                                    </p:anim>
                                    <p:anim calcmode="lin" valueType="num">
                                      <p:cBhvr>
                                        <p:cTn id="3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TAKE HOME MESSAGE</a:t>
            </a:r>
            <a:endParaRPr lang="en-US" b="1" dirty="0">
              <a:solidFill>
                <a:srgbClr val="FFFF00"/>
              </a:solidFill>
            </a:endParaRPr>
          </a:p>
        </p:txBody>
      </p:sp>
      <p:sp>
        <p:nvSpPr>
          <p:cNvPr id="3" name="Content Placeholder 2"/>
          <p:cNvSpPr>
            <a:spLocks noGrp="1"/>
          </p:cNvSpPr>
          <p:nvPr>
            <p:ph sz="quarter" idx="1"/>
          </p:nvPr>
        </p:nvSpPr>
        <p:spPr>
          <a:xfrm>
            <a:off x="152400" y="1600200"/>
            <a:ext cx="8686800" cy="4495800"/>
          </a:xfrm>
        </p:spPr>
        <p:txBody>
          <a:bodyPr/>
          <a:lstStyle/>
          <a:p>
            <a:pPr algn="ctr"/>
            <a:endParaRPr lang="en-US" dirty="0" smtClean="0"/>
          </a:p>
          <a:p>
            <a:pPr algn="ctr"/>
            <a:endParaRPr lang="en-US" dirty="0" smtClean="0"/>
          </a:p>
          <a:p>
            <a:pPr algn="ctr"/>
            <a:endParaRPr lang="en-US" dirty="0" smtClean="0"/>
          </a:p>
          <a:p>
            <a:pPr algn="ctr"/>
            <a:endParaRPr lang="en-US" dirty="0" smtClean="0"/>
          </a:p>
          <a:p>
            <a:pPr algn="ctr">
              <a:buNone/>
            </a:pPr>
            <a:r>
              <a:rPr lang="en-US" dirty="0" smtClean="0"/>
              <a:t>	</a:t>
            </a:r>
            <a:endParaRPr lang="en-US" baseline="30000" dirty="0" smtClean="0">
              <a:latin typeface="Arial" pitchFamily="34" charset="0"/>
              <a:cs typeface="Arial" pitchFamily="34" charset="0"/>
            </a:endParaRPr>
          </a:p>
          <a:p>
            <a:pPr algn="ctr"/>
            <a:endParaRPr lang="en-US" dirty="0"/>
          </a:p>
        </p:txBody>
      </p:sp>
      <p:sp>
        <p:nvSpPr>
          <p:cNvPr id="4" name="Horizontal Scroll 3"/>
          <p:cNvSpPr/>
          <p:nvPr/>
        </p:nvSpPr>
        <p:spPr>
          <a:xfrm>
            <a:off x="1066800" y="2819400"/>
            <a:ext cx="7162800" cy="1267837"/>
          </a:xfrm>
          <a:prstGeom prst="horizontalScroll">
            <a:avLst/>
          </a:prstGeom>
          <a:solidFill>
            <a:schemeClr val="accent2">
              <a:lumMod val="60000"/>
              <a:lumOff val="40000"/>
            </a:schemeClr>
          </a:solidFill>
          <a:ln w="57150">
            <a:solidFill>
              <a:schemeClr val="accent2">
                <a:lumMod val="75000"/>
              </a:schemeClr>
            </a:solidFill>
          </a:ln>
        </p:spPr>
        <p:txBody>
          <a:bodyPr wrap="square">
            <a:spAutoFit/>
          </a:bodyPr>
          <a:lstStyle/>
          <a:p>
            <a:pPr algn="ctr"/>
            <a:r>
              <a:rPr lang="en-US" sz="2800" b="1" dirty="0" smtClean="0">
                <a:solidFill>
                  <a:srgbClr val="002060"/>
                </a:solidFill>
                <a:latin typeface="Arial Narrow" pitchFamily="34" charset="0"/>
              </a:rPr>
              <a:t>“The great tragedy of science is the slaying of a beautiful hypothesis by an ugly fact.”</a:t>
            </a:r>
            <a:endParaRPr lang="en-US" sz="2800" b="1" dirty="0">
              <a:solidFill>
                <a:srgbClr val="002060"/>
              </a:solidFill>
              <a:latin typeface="Arial Narrow" pitchFamily="34" charset="0"/>
            </a:endParaRPr>
          </a:p>
        </p:txBody>
      </p:sp>
      <p:sp>
        <p:nvSpPr>
          <p:cNvPr id="5" name="TextBox 4"/>
          <p:cNvSpPr txBox="1"/>
          <p:nvPr/>
        </p:nvSpPr>
        <p:spPr>
          <a:xfrm>
            <a:off x="4038600" y="2895600"/>
            <a:ext cx="4876800" cy="3159383"/>
          </a:xfrm>
          <a:prstGeom prst="ellipse">
            <a:avLst/>
          </a:prstGeom>
          <a:solidFill>
            <a:srgbClr val="00B050"/>
          </a:solidFill>
          <a:ln w="57150">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b="1" dirty="0" smtClean="0">
                <a:latin typeface="Lucida Calligraphy" pitchFamily="66" charset="0"/>
                <a:cs typeface="Arial" pitchFamily="34" charset="0"/>
              </a:rPr>
              <a:t>Will the hype stand the test of time and  </a:t>
            </a:r>
          </a:p>
          <a:p>
            <a:pPr algn="ctr"/>
            <a:r>
              <a:rPr lang="en-US" sz="2800" b="1" dirty="0" smtClean="0">
                <a:latin typeface="Lucida Calligraphy" pitchFamily="66" charset="0"/>
                <a:cs typeface="Arial" pitchFamily="34" charset="0"/>
              </a:rPr>
              <a:t>the rigors of RCTs??</a:t>
            </a:r>
            <a:endParaRPr lang="en-US" sz="2800" b="1" dirty="0">
              <a:latin typeface="Lucida Calligraphy" pitchFamily="66" charset="0"/>
              <a:cs typeface="Arial" pitchFamily="34" charset="0"/>
            </a:endParaRPr>
          </a:p>
        </p:txBody>
      </p:sp>
      <p:graphicFrame>
        <p:nvGraphicFramePr>
          <p:cNvPr id="7" name="Diagram 6"/>
          <p:cNvGraphicFramePr/>
          <p:nvPr/>
        </p:nvGraphicFramePr>
        <p:xfrm>
          <a:off x="76200" y="1625600"/>
          <a:ext cx="89154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Vertical Scroll 7"/>
          <p:cNvSpPr/>
          <p:nvPr/>
        </p:nvSpPr>
        <p:spPr>
          <a:xfrm>
            <a:off x="152400" y="2667000"/>
            <a:ext cx="4114800" cy="3124200"/>
          </a:xfrm>
          <a:prstGeom prst="verticalScroll">
            <a:avLst/>
          </a:prstGeom>
          <a:solidFill>
            <a:srgbClr val="C00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pitchFamily="34" charset="0"/>
                <a:cs typeface="Arial" pitchFamily="34" charset="0"/>
              </a:rPr>
              <a:t>Coming Soon….</a:t>
            </a:r>
          </a:p>
          <a:p>
            <a:pPr algn="ctr"/>
            <a:r>
              <a:rPr lang="en-US" sz="2800" b="1" dirty="0" smtClean="0">
                <a:latin typeface="Arial" pitchFamily="34" charset="0"/>
                <a:cs typeface="Arial" pitchFamily="34" charset="0"/>
              </a:rPr>
              <a:t>EVITA Trial</a:t>
            </a:r>
          </a:p>
          <a:p>
            <a:pPr algn="ctr"/>
            <a:r>
              <a:rPr lang="en-US" sz="2800" b="1" dirty="0" err="1" smtClean="0">
                <a:latin typeface="Arial" pitchFamily="34" charset="0"/>
                <a:cs typeface="Arial" pitchFamily="34" charset="0"/>
              </a:rPr>
              <a:t>ViDA</a:t>
            </a:r>
            <a:r>
              <a:rPr lang="en-US" sz="2800" b="1" dirty="0" smtClean="0">
                <a:latin typeface="Arial" pitchFamily="34" charset="0"/>
                <a:cs typeface="Arial" pitchFamily="34" charset="0"/>
              </a:rPr>
              <a:t> Trial</a:t>
            </a:r>
          </a:p>
          <a:p>
            <a:pPr algn="ctr"/>
            <a:r>
              <a:rPr lang="en-US" sz="2800" b="1" dirty="0" smtClean="0">
                <a:latin typeface="Arial" pitchFamily="34" charset="0"/>
                <a:cs typeface="Arial" pitchFamily="34" charset="0"/>
              </a:rPr>
              <a:t>VITAL Trial</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grpId="1" nodeType="clickEffect">
                                  <p:stCondLst>
                                    <p:cond delay="0"/>
                                  </p:stCondLst>
                                  <p:childTnLst>
                                    <p:animEffect transition="out" filter="slide(fromBottom)">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1" nodeType="clickEffect">
                                  <p:stCondLst>
                                    <p:cond delay="0"/>
                                  </p:stCondLst>
                                  <p:childTnLst>
                                    <p:animEffect transition="out" filter="wipe(dow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Graphic spid="7" grpId="0">
        <p:bldAsOne/>
      </p:bldGraphic>
      <p:bldGraphic spid="7" grpId="1">
        <p:bldAsOne/>
      </p:bldGraphic>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Prevalence – global scenario</a:t>
            </a:r>
            <a:endParaRPr lang="en-US" b="1" dirty="0">
              <a:solidFill>
                <a:srgbClr val="FFFF00"/>
              </a:solidFill>
            </a:endParaRPr>
          </a:p>
        </p:txBody>
      </p:sp>
      <p:sp>
        <p:nvSpPr>
          <p:cNvPr id="3" name="Content Placeholder 2"/>
          <p:cNvSpPr>
            <a:spLocks noGrp="1"/>
          </p:cNvSpPr>
          <p:nvPr>
            <p:ph sz="quarter" idx="1"/>
          </p:nvPr>
        </p:nvSpPr>
        <p:spPr>
          <a:xfrm>
            <a:off x="612648" y="1600200"/>
            <a:ext cx="8153400" cy="4800600"/>
          </a:xfrm>
        </p:spPr>
        <p:txBody>
          <a:bodyPr>
            <a:normAutofit fontScale="85000" lnSpcReduction="20000"/>
          </a:bodyPr>
          <a:lstStyle/>
          <a:p>
            <a:pPr>
              <a:lnSpc>
                <a:spcPct val="120000"/>
              </a:lnSpc>
            </a:pPr>
            <a:r>
              <a:rPr lang="en-US" sz="2800" dirty="0" smtClean="0">
                <a:latin typeface="Arial" pitchFamily="34" charset="0"/>
                <a:cs typeface="Arial" pitchFamily="34" charset="0"/>
              </a:rPr>
              <a:t>US – 69.5%</a:t>
            </a:r>
            <a:r>
              <a:rPr lang="en-US" sz="2800" baseline="30000" dirty="0" smtClean="0">
                <a:latin typeface="Arial" pitchFamily="34" charset="0"/>
                <a:cs typeface="Arial" pitchFamily="34" charset="0"/>
              </a:rPr>
              <a:t>1</a:t>
            </a:r>
          </a:p>
          <a:p>
            <a:pPr>
              <a:lnSpc>
                <a:spcPct val="120000"/>
              </a:lnSpc>
            </a:pPr>
            <a:r>
              <a:rPr lang="en-US" sz="2800" dirty="0" smtClean="0">
                <a:latin typeface="Arial" pitchFamily="34" charset="0"/>
                <a:cs typeface="Arial" pitchFamily="34" charset="0"/>
              </a:rPr>
              <a:t>Europe – 86.4%</a:t>
            </a:r>
            <a:r>
              <a:rPr lang="en-US" sz="2800" baseline="30000" dirty="0" smtClean="0">
                <a:latin typeface="Arial" pitchFamily="34" charset="0"/>
                <a:cs typeface="Arial" pitchFamily="34" charset="0"/>
              </a:rPr>
              <a:t>1</a:t>
            </a:r>
          </a:p>
          <a:p>
            <a:pPr>
              <a:lnSpc>
                <a:spcPct val="120000"/>
              </a:lnSpc>
            </a:pPr>
            <a:r>
              <a:rPr lang="en-US" sz="2800" dirty="0" smtClean="0">
                <a:latin typeface="Arial" pitchFamily="34" charset="0"/>
                <a:cs typeface="Arial" pitchFamily="34" charset="0"/>
              </a:rPr>
              <a:t>Asia – 85%</a:t>
            </a:r>
            <a:r>
              <a:rPr lang="en-US" sz="2800" baseline="30000" dirty="0" smtClean="0">
                <a:latin typeface="Arial" pitchFamily="34" charset="0"/>
                <a:cs typeface="Arial" pitchFamily="34" charset="0"/>
              </a:rPr>
              <a:t>2</a:t>
            </a:r>
          </a:p>
          <a:p>
            <a:pPr>
              <a:lnSpc>
                <a:spcPct val="120000"/>
              </a:lnSpc>
            </a:pPr>
            <a:r>
              <a:rPr lang="en-US" sz="2800" dirty="0" smtClean="0">
                <a:latin typeface="Arial" pitchFamily="34" charset="0"/>
                <a:cs typeface="Arial" pitchFamily="34" charset="0"/>
              </a:rPr>
              <a:t>Highest rates as well as more severe deficiency in Middle East &amp; South Asia</a:t>
            </a:r>
            <a:r>
              <a:rPr lang="en-US" sz="2800" baseline="30000" dirty="0" smtClean="0">
                <a:latin typeface="Arial" pitchFamily="34" charset="0"/>
                <a:cs typeface="Arial" pitchFamily="34" charset="0"/>
              </a:rPr>
              <a:t>3</a:t>
            </a:r>
          </a:p>
          <a:p>
            <a:endParaRPr lang="en-US" dirty="0" smtClean="0">
              <a:latin typeface="Arial" pitchFamily="34" charset="0"/>
              <a:cs typeface="Arial" pitchFamily="34" charset="0"/>
            </a:endParaRPr>
          </a:p>
          <a:p>
            <a:pPr marL="342900" indent="-342900">
              <a:buFont typeface="+mj-lt"/>
              <a:buAutoNum type="arabicPeriod"/>
            </a:pPr>
            <a:r>
              <a:rPr lang="en-US" sz="1700" dirty="0" err="1" smtClean="0">
                <a:latin typeface="Arial" pitchFamily="34" charset="0"/>
                <a:cs typeface="Arial" pitchFamily="34" charset="0"/>
              </a:rPr>
              <a:t>Chowdhury</a:t>
            </a:r>
            <a:r>
              <a:rPr lang="en-US" sz="1700" dirty="0" smtClean="0">
                <a:latin typeface="Arial" pitchFamily="34" charset="0"/>
                <a:cs typeface="Arial" pitchFamily="34" charset="0"/>
              </a:rPr>
              <a:t> R, </a:t>
            </a:r>
            <a:r>
              <a:rPr lang="en-US" sz="1700" dirty="0" err="1" smtClean="0">
                <a:latin typeface="Arial" pitchFamily="34" charset="0"/>
                <a:cs typeface="Arial" pitchFamily="34" charset="0"/>
              </a:rPr>
              <a:t>Kunutsor</a:t>
            </a:r>
            <a:r>
              <a:rPr lang="en-US" sz="1700" dirty="0" smtClean="0">
                <a:latin typeface="Arial" pitchFamily="34" charset="0"/>
                <a:cs typeface="Arial" pitchFamily="34" charset="0"/>
              </a:rPr>
              <a:t> S, </a:t>
            </a:r>
            <a:r>
              <a:rPr lang="en-US" sz="1700" dirty="0" err="1" smtClean="0">
                <a:latin typeface="Arial" pitchFamily="34" charset="0"/>
                <a:cs typeface="Arial" pitchFamily="34" charset="0"/>
              </a:rPr>
              <a:t>Vitezova</a:t>
            </a:r>
            <a:r>
              <a:rPr lang="en-US" sz="1700" dirty="0" smtClean="0">
                <a:latin typeface="Arial" pitchFamily="34" charset="0"/>
                <a:cs typeface="Arial" pitchFamily="34" charset="0"/>
              </a:rPr>
              <a:t> A, Oliver WC, </a:t>
            </a:r>
            <a:r>
              <a:rPr lang="en-US" sz="1700" dirty="0" err="1" smtClean="0">
                <a:latin typeface="Arial" pitchFamily="34" charset="0"/>
                <a:cs typeface="Arial" pitchFamily="34" charset="0"/>
              </a:rPr>
              <a:t>Chowdhury</a:t>
            </a:r>
            <a:r>
              <a:rPr lang="en-US" sz="1700" dirty="0" smtClean="0">
                <a:latin typeface="Arial" pitchFamily="34" charset="0"/>
                <a:cs typeface="Arial" pitchFamily="34" charset="0"/>
              </a:rPr>
              <a:t> S, </a:t>
            </a:r>
            <a:r>
              <a:rPr lang="en-US" sz="1700" dirty="0" err="1" smtClean="0">
                <a:latin typeface="Arial" pitchFamily="34" charset="0"/>
                <a:cs typeface="Arial" pitchFamily="34" charset="0"/>
              </a:rPr>
              <a:t>Kiefte</a:t>
            </a:r>
            <a:r>
              <a:rPr lang="en-US" sz="1700" dirty="0" smtClean="0">
                <a:latin typeface="Arial" pitchFamily="34" charset="0"/>
                <a:cs typeface="Arial" pitchFamily="34" charset="0"/>
              </a:rPr>
              <a:t>-de-</a:t>
            </a:r>
            <a:r>
              <a:rPr lang="en-US" sz="1700" dirty="0" err="1" smtClean="0">
                <a:latin typeface="Arial" pitchFamily="34" charset="0"/>
                <a:cs typeface="Arial" pitchFamily="34" charset="0"/>
              </a:rPr>
              <a:t>Jong</a:t>
            </a:r>
            <a:r>
              <a:rPr lang="en-US" sz="1700" dirty="0" smtClean="0">
                <a:latin typeface="Arial" pitchFamily="34" charset="0"/>
                <a:cs typeface="Arial" pitchFamily="34" charset="0"/>
              </a:rPr>
              <a:t> JC et al. Vitamin D and risk of cause specific death: systematic review and meta-analysis of observational cohort and </a:t>
            </a:r>
            <a:r>
              <a:rPr lang="en-US" sz="1700" dirty="0" err="1" smtClean="0">
                <a:latin typeface="Arial" pitchFamily="34" charset="0"/>
                <a:cs typeface="Arial" pitchFamily="34" charset="0"/>
              </a:rPr>
              <a:t>randomised</a:t>
            </a:r>
            <a:r>
              <a:rPr lang="en-US" sz="1700" dirty="0" smtClean="0">
                <a:latin typeface="Arial" pitchFamily="34" charset="0"/>
                <a:cs typeface="Arial" pitchFamily="34" charset="0"/>
              </a:rPr>
              <a:t> intervention studies </a:t>
            </a:r>
            <a:r>
              <a:rPr lang="en-US" sz="1700" i="1" dirty="0" smtClean="0">
                <a:latin typeface="Arial" pitchFamily="34" charset="0"/>
                <a:cs typeface="Arial" pitchFamily="34" charset="0"/>
              </a:rPr>
              <a:t>BMJ </a:t>
            </a:r>
            <a:r>
              <a:rPr lang="en-US" sz="1700" dirty="0" smtClean="0">
                <a:latin typeface="Arial" pitchFamily="34" charset="0"/>
                <a:cs typeface="Arial" pitchFamily="34" charset="0"/>
              </a:rPr>
              <a:t>2014; 348:g1903</a:t>
            </a:r>
          </a:p>
          <a:p>
            <a:pPr marL="342900" indent="-342900">
              <a:buFont typeface="+mj-lt"/>
              <a:buAutoNum type="arabicPeriod"/>
            </a:pPr>
            <a:r>
              <a:rPr lang="en-US" sz="1700" dirty="0" smtClean="0">
                <a:latin typeface="Arial" pitchFamily="34" charset="0"/>
                <a:cs typeface="Arial" pitchFamily="34" charset="0"/>
              </a:rPr>
              <a:t>Lim S, Kim MJ, </a:t>
            </a:r>
            <a:r>
              <a:rPr lang="en-US" sz="1700" dirty="0" err="1" smtClean="0">
                <a:latin typeface="Arial" pitchFamily="34" charset="0"/>
                <a:cs typeface="Arial" pitchFamily="34" charset="0"/>
              </a:rPr>
              <a:t>Choi</a:t>
            </a:r>
            <a:r>
              <a:rPr lang="en-US" sz="1700" dirty="0" smtClean="0">
                <a:latin typeface="Arial" pitchFamily="34" charset="0"/>
                <a:cs typeface="Arial" pitchFamily="34" charset="0"/>
              </a:rPr>
              <a:t> SH, Shin CS, Park KS, Jang HC, Billings LK, </a:t>
            </a:r>
            <a:r>
              <a:rPr lang="en-US" sz="1700" dirty="0" err="1" smtClean="0">
                <a:latin typeface="Arial" pitchFamily="34" charset="0"/>
                <a:cs typeface="Arial" pitchFamily="34" charset="0"/>
              </a:rPr>
              <a:t>Meigs</a:t>
            </a:r>
            <a:r>
              <a:rPr lang="en-US" sz="1700" dirty="0" smtClean="0">
                <a:latin typeface="Arial" pitchFamily="34" charset="0"/>
                <a:cs typeface="Arial" pitchFamily="34" charset="0"/>
              </a:rPr>
              <a:t> JB. Association of vitamin D deficiency with incidence of type 2 diabetes in high-risk Asian subjects. </a:t>
            </a:r>
            <a:r>
              <a:rPr lang="de-DE" sz="1700" dirty="0" smtClean="0">
                <a:latin typeface="Arial" pitchFamily="34" charset="0"/>
                <a:cs typeface="Arial" pitchFamily="34" charset="0"/>
              </a:rPr>
              <a:t>Am J Clin Nutr 2013;97:524–30.</a:t>
            </a:r>
          </a:p>
          <a:p>
            <a:pPr marL="342900" indent="-342900">
              <a:buFont typeface="+mj-lt"/>
              <a:buAutoNum type="arabicPeriod"/>
            </a:pPr>
            <a:r>
              <a:rPr lang="en-US" sz="1600" dirty="0" smtClean="0">
                <a:latin typeface="Arial" pitchFamily="34" charset="0"/>
                <a:cs typeface="Arial" pitchFamily="34" charset="0"/>
              </a:rPr>
              <a:t>Wahl DA, Cooper C, </a:t>
            </a:r>
            <a:r>
              <a:rPr lang="en-US" sz="1600" dirty="0" err="1" smtClean="0">
                <a:latin typeface="Arial" pitchFamily="34" charset="0"/>
                <a:cs typeface="Arial" pitchFamily="34" charset="0"/>
              </a:rPr>
              <a:t>Ebeling</a:t>
            </a:r>
            <a:r>
              <a:rPr lang="en-US" sz="1600" dirty="0" smtClean="0">
                <a:latin typeface="Arial" pitchFamily="34" charset="0"/>
                <a:cs typeface="Arial" pitchFamily="34" charset="0"/>
              </a:rPr>
              <a:t> PR et al. A global representation of vitamin D status in healthy populations. Arch </a:t>
            </a:r>
            <a:r>
              <a:rPr lang="en-US" sz="1600" dirty="0" err="1" smtClean="0">
                <a:latin typeface="Arial" pitchFamily="34" charset="0"/>
                <a:cs typeface="Arial" pitchFamily="34" charset="0"/>
              </a:rPr>
              <a:t>Osteoporos</a:t>
            </a:r>
            <a:r>
              <a:rPr lang="en-US" sz="1600" dirty="0" smtClean="0">
                <a:latin typeface="Arial" pitchFamily="34" charset="0"/>
                <a:cs typeface="Arial" pitchFamily="34" charset="0"/>
              </a:rPr>
              <a:t> 2012;7:155–72</a:t>
            </a:r>
          </a:p>
          <a:p>
            <a:pPr marL="342900" indent="-342900">
              <a:buFont typeface="+mj-lt"/>
              <a:buAutoNum type="arabicPeriod"/>
            </a:pPr>
            <a:r>
              <a:rPr lang="en-US" sz="1400" dirty="0" err="1" smtClean="0">
                <a:latin typeface="Arial" pitchFamily="34" charset="0"/>
                <a:cs typeface="Arial" pitchFamily="34" charset="0"/>
              </a:rPr>
              <a:t>Mithal</a:t>
            </a:r>
            <a:r>
              <a:rPr lang="en-US" sz="1400" dirty="0" smtClean="0">
                <a:latin typeface="Arial" pitchFamily="34" charset="0"/>
                <a:cs typeface="Arial" pitchFamily="34" charset="0"/>
              </a:rPr>
              <a:t> A, Wahl DA, Bonjour JP, Burckhardt P, Dawson-Hughes B, </a:t>
            </a:r>
            <a:r>
              <a:rPr lang="en-US" sz="1400" dirty="0" err="1" smtClean="0">
                <a:latin typeface="Arial" pitchFamily="34" charset="0"/>
                <a:cs typeface="Arial" pitchFamily="34" charset="0"/>
              </a:rPr>
              <a:t>Eisman</a:t>
            </a:r>
            <a:r>
              <a:rPr lang="en-US" sz="1400" dirty="0" smtClean="0">
                <a:latin typeface="Arial" pitchFamily="34" charset="0"/>
                <a:cs typeface="Arial" pitchFamily="34" charset="0"/>
              </a:rPr>
              <a:t> JA, et al.; IOF Committee of Scientific Advisors (CSA) Nutrition Working Group. Global vitamin D status and determinants of </a:t>
            </a:r>
            <a:r>
              <a:rPr lang="en-US" sz="1400" dirty="0" err="1" smtClean="0">
                <a:latin typeface="Arial" pitchFamily="34" charset="0"/>
                <a:cs typeface="Arial" pitchFamily="34" charset="0"/>
              </a:rPr>
              <a:t>hypovitaminosis</a:t>
            </a:r>
            <a:r>
              <a:rPr lang="en-US" sz="1400" dirty="0" smtClean="0">
                <a:latin typeface="Arial" pitchFamily="34" charset="0"/>
                <a:cs typeface="Arial" pitchFamily="34" charset="0"/>
              </a:rPr>
              <a:t> D. </a:t>
            </a:r>
            <a:r>
              <a:rPr lang="en-US" sz="1400" dirty="0" err="1" smtClean="0">
                <a:latin typeface="Arial" pitchFamily="34" charset="0"/>
                <a:cs typeface="Arial" pitchFamily="34" charset="0"/>
              </a:rPr>
              <a:t>Osteoporos</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Int</a:t>
            </a:r>
            <a:r>
              <a:rPr lang="en-US" sz="1400" dirty="0" smtClean="0">
                <a:latin typeface="Arial" pitchFamily="34" charset="0"/>
                <a:cs typeface="Arial" pitchFamily="34" charset="0"/>
              </a:rPr>
              <a:t> 2009; 20:1807-20.</a:t>
            </a:r>
          </a:p>
          <a:p>
            <a:pPr marL="342900" indent="-342900">
              <a:buFont typeface="+mj-lt"/>
              <a:buAutoNum type="arabicPeriod"/>
            </a:pPr>
            <a:endParaRPr lang="en-US" sz="1600" dirty="0" smtClean="0">
              <a:latin typeface="Arial" pitchFamily="34" charset="0"/>
              <a:cs typeface="Arial" pitchFamily="34" charset="0"/>
            </a:endParaRPr>
          </a:p>
          <a:p>
            <a:endParaRPr lang="de-DE" sz="1700" dirty="0" smtClean="0">
              <a:latin typeface="Arial" pitchFamily="34" charset="0"/>
              <a:cs typeface="Arial" pitchFamily="34" charset="0"/>
            </a:endParaRPr>
          </a:p>
          <a:p>
            <a:endParaRPr lang="en-US" sz="3200" dirty="0" smtClean="0">
              <a:latin typeface="Arial" pitchFamily="34" charset="0"/>
              <a:cs typeface="Arial" pitchFamily="34" charset="0"/>
            </a:endParaRP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Calibri" pitchFamily="34" charset="0"/>
              </a:rPr>
              <a:t>Prevalence – Indian perspective</a:t>
            </a:r>
            <a:endParaRPr lang="en-US" b="1" dirty="0">
              <a:solidFill>
                <a:srgbClr val="FFFF00"/>
              </a:solidFill>
              <a:latin typeface="Calibri" pitchFamily="34" charset="0"/>
            </a:endParaRPr>
          </a:p>
        </p:txBody>
      </p:sp>
      <p:graphicFrame>
        <p:nvGraphicFramePr>
          <p:cNvPr id="5" name="Diagram 4"/>
          <p:cNvGraphicFramePr/>
          <p:nvPr/>
        </p:nvGraphicFramePr>
        <p:xfrm>
          <a:off x="381000" y="16002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219200" y="6211669"/>
            <a:ext cx="6858000" cy="584775"/>
          </a:xfrm>
          <a:prstGeom prst="rect">
            <a:avLst/>
          </a:prstGeom>
        </p:spPr>
        <p:txBody>
          <a:bodyPr wrap="square">
            <a:spAutoFit/>
          </a:bodyPr>
          <a:lstStyle/>
          <a:p>
            <a:pPr>
              <a:buNone/>
            </a:pPr>
            <a:r>
              <a:rPr lang="en-US" sz="1600" dirty="0" err="1" smtClean="0">
                <a:latin typeface="Calibri" pitchFamily="34" charset="0"/>
              </a:rPr>
              <a:t>Harinarayan</a:t>
            </a:r>
            <a:r>
              <a:rPr lang="en-US" sz="1600" dirty="0" smtClean="0">
                <a:latin typeface="Calibri" pitchFamily="34" charset="0"/>
              </a:rPr>
              <a:t> CV and Joshi SR. Vitamin D status in India-Its implications and remedial measures. J Assoc Physicians India. 2009 ;57;40-48.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pPr algn="ctr"/>
            <a:r>
              <a:rPr lang="en-US" sz="3400" b="1" dirty="0" smtClean="0">
                <a:solidFill>
                  <a:srgbClr val="FFFF00"/>
                </a:solidFill>
                <a:latin typeface="Calibri" pitchFamily="34" charset="0"/>
              </a:rPr>
              <a:t>VDD, female gender &amp; postmenopausal status – </a:t>
            </a:r>
            <a:br>
              <a:rPr lang="en-US" sz="3400" b="1" dirty="0" smtClean="0">
                <a:solidFill>
                  <a:srgbClr val="FFFF00"/>
                </a:solidFill>
                <a:latin typeface="Calibri" pitchFamily="34" charset="0"/>
              </a:rPr>
            </a:br>
            <a:r>
              <a:rPr lang="en-US" sz="3400" b="1" dirty="0" smtClean="0">
                <a:solidFill>
                  <a:srgbClr val="FFFF00"/>
                </a:solidFill>
                <a:latin typeface="Calibri" pitchFamily="34" charset="0"/>
              </a:rPr>
              <a:t>troublesome trio!</a:t>
            </a:r>
            <a:endParaRPr lang="en-US" sz="3400" b="1" dirty="0">
              <a:solidFill>
                <a:srgbClr val="FFFF00"/>
              </a:solidFill>
              <a:latin typeface="Calibri" pitchFamily="34" charset="0"/>
            </a:endParaRPr>
          </a:p>
        </p:txBody>
      </p:sp>
      <p:sp>
        <p:nvSpPr>
          <p:cNvPr id="3" name="Content Placeholder 2"/>
          <p:cNvSpPr>
            <a:spLocks noGrp="1"/>
          </p:cNvSpPr>
          <p:nvPr>
            <p:ph sz="quarter" idx="1"/>
          </p:nvPr>
        </p:nvSpPr>
        <p:spPr>
          <a:xfrm>
            <a:off x="457200" y="1600200"/>
            <a:ext cx="8534400" cy="5257800"/>
          </a:xfrm>
        </p:spPr>
        <p:txBody>
          <a:bodyPr>
            <a:normAutofit fontScale="25000" lnSpcReduction="20000"/>
          </a:bodyPr>
          <a:lstStyle/>
          <a:p>
            <a:pPr algn="ctr">
              <a:lnSpc>
                <a:spcPct val="120000"/>
              </a:lnSpc>
              <a:buNone/>
            </a:pPr>
            <a:r>
              <a:rPr lang="en-US" sz="8800" b="1" dirty="0" smtClean="0">
                <a:solidFill>
                  <a:srgbClr val="FFC000"/>
                </a:solidFill>
                <a:latin typeface="Arial" pitchFamily="34" charset="0"/>
                <a:cs typeface="Arial" pitchFamily="34" charset="0"/>
              </a:rPr>
              <a:t>VITAMIN D DEFICIENCY AND FEMALE GENDER</a:t>
            </a:r>
          </a:p>
          <a:p>
            <a:pPr>
              <a:lnSpc>
                <a:spcPct val="120000"/>
              </a:lnSpc>
            </a:pPr>
            <a:r>
              <a:rPr lang="en-US" sz="8800" dirty="0" err="1" smtClean="0">
                <a:latin typeface="Arial" pitchFamily="34" charset="0"/>
                <a:cs typeface="Arial" pitchFamily="34" charset="0"/>
              </a:rPr>
              <a:t>Vit</a:t>
            </a:r>
            <a:r>
              <a:rPr lang="en-US" sz="8800" dirty="0" smtClean="0">
                <a:latin typeface="Arial" pitchFamily="34" charset="0"/>
                <a:cs typeface="Arial" pitchFamily="34" charset="0"/>
              </a:rPr>
              <a:t> D deficiency is more likely in women than in men.</a:t>
            </a:r>
          </a:p>
          <a:p>
            <a:pPr>
              <a:lnSpc>
                <a:spcPct val="120000"/>
              </a:lnSpc>
            </a:pPr>
            <a:r>
              <a:rPr lang="en-US" sz="8800" dirty="0" smtClean="0">
                <a:latin typeface="Arial" pitchFamily="34" charset="0"/>
                <a:cs typeface="Arial" pitchFamily="34" charset="0"/>
              </a:rPr>
              <a:t>Females have lower </a:t>
            </a:r>
            <a:r>
              <a:rPr lang="en-US" sz="8800" dirty="0" err="1" smtClean="0">
                <a:latin typeface="Arial" pitchFamily="34" charset="0"/>
                <a:cs typeface="Arial" pitchFamily="34" charset="0"/>
              </a:rPr>
              <a:t>Vit</a:t>
            </a:r>
            <a:r>
              <a:rPr lang="en-US" sz="8800" dirty="0" smtClean="0">
                <a:latin typeface="Arial" pitchFamily="34" charset="0"/>
                <a:cs typeface="Arial" pitchFamily="34" charset="0"/>
              </a:rPr>
              <a:t> D levels, even after adjusting for age, central obesity, HDL-C &amp; DBP.</a:t>
            </a:r>
          </a:p>
          <a:p>
            <a:pPr>
              <a:lnSpc>
                <a:spcPct val="120000"/>
              </a:lnSpc>
            </a:pPr>
            <a:r>
              <a:rPr lang="en-US" sz="8800" dirty="0" smtClean="0">
                <a:latin typeface="Arial" pitchFamily="34" charset="0"/>
                <a:cs typeface="Arial" pitchFamily="34" charset="0"/>
              </a:rPr>
              <a:t>Gender differences are possibly due to clothing, sun protection </a:t>
            </a:r>
            <a:r>
              <a:rPr lang="en-US" sz="8800" dirty="0" err="1" smtClean="0">
                <a:latin typeface="Arial" pitchFamily="34" charset="0"/>
                <a:cs typeface="Arial" pitchFamily="34" charset="0"/>
              </a:rPr>
              <a:t>behaviour</a:t>
            </a:r>
            <a:r>
              <a:rPr lang="en-US" sz="8800" dirty="0" smtClean="0">
                <a:latin typeface="Arial" pitchFamily="34" charset="0"/>
                <a:cs typeface="Arial" pitchFamily="34" charset="0"/>
              </a:rPr>
              <a:t> and positive correlation with testosterone levels.</a:t>
            </a:r>
          </a:p>
          <a:p>
            <a:endParaRPr lang="nl-NL" sz="2200" dirty="0" smtClean="0">
              <a:latin typeface="Arial" pitchFamily="34" charset="0"/>
              <a:cs typeface="Arial" pitchFamily="34" charset="0"/>
            </a:endParaRPr>
          </a:p>
          <a:p>
            <a:pPr>
              <a:buNone/>
            </a:pPr>
            <a:endParaRPr lang="nl-NL" sz="2200" dirty="0" smtClean="0">
              <a:latin typeface="Arial" pitchFamily="34" charset="0"/>
              <a:cs typeface="Arial" pitchFamily="34" charset="0"/>
            </a:endParaRPr>
          </a:p>
          <a:p>
            <a:pPr>
              <a:buNone/>
            </a:pPr>
            <a:endParaRPr lang="nl-NL" sz="2200" dirty="0" smtClean="0">
              <a:latin typeface="Arial" pitchFamily="34" charset="0"/>
              <a:cs typeface="Arial" pitchFamily="34" charset="0"/>
            </a:endParaRPr>
          </a:p>
          <a:p>
            <a:pPr>
              <a:buNone/>
            </a:pPr>
            <a:endParaRPr lang="nl-NL" sz="2200" dirty="0" smtClean="0">
              <a:latin typeface="Arial" pitchFamily="34" charset="0"/>
              <a:cs typeface="Arial" pitchFamily="34" charset="0"/>
            </a:endParaRPr>
          </a:p>
          <a:p>
            <a:pPr>
              <a:buFont typeface="Wingdings" pitchFamily="2" charset="2"/>
              <a:buChar char="v"/>
            </a:pPr>
            <a:r>
              <a:rPr lang="nl-NL" sz="4400" dirty="0" smtClean="0">
                <a:latin typeface="Arial" pitchFamily="34" charset="0"/>
                <a:cs typeface="Arial" pitchFamily="34" charset="0"/>
              </a:rPr>
              <a:t>van der Wielen RP, Lowik MR, van den BH, et al. Serum vitamin D concentrations </a:t>
            </a:r>
            <a:r>
              <a:rPr lang="en-US" sz="4400" dirty="0" smtClean="0">
                <a:latin typeface="Arial" pitchFamily="34" charset="0"/>
                <a:cs typeface="Arial" pitchFamily="34" charset="0"/>
              </a:rPr>
              <a:t>among elderly people in Europe. Lancet 1995;346:207-10</a:t>
            </a:r>
          </a:p>
          <a:p>
            <a:pPr>
              <a:buFont typeface="Wingdings" pitchFamily="2" charset="2"/>
              <a:buChar char="v"/>
            </a:pPr>
            <a:r>
              <a:rPr lang="en-US" sz="4400" dirty="0" err="1" smtClean="0">
                <a:latin typeface="Arial" pitchFamily="34" charset="0"/>
                <a:cs typeface="Arial" pitchFamily="34" charset="0"/>
              </a:rPr>
              <a:t>Choi</a:t>
            </a:r>
            <a:r>
              <a:rPr lang="en-US" sz="4400" dirty="0" smtClean="0">
                <a:latin typeface="Arial" pitchFamily="34" charset="0"/>
                <a:cs typeface="Arial" pitchFamily="34" charset="0"/>
              </a:rPr>
              <a:t> HS, Oh HJ, </a:t>
            </a:r>
            <a:r>
              <a:rPr lang="en-US" sz="4400" dirty="0" err="1" smtClean="0">
                <a:latin typeface="Arial" pitchFamily="34" charset="0"/>
                <a:cs typeface="Arial" pitchFamily="34" charset="0"/>
              </a:rPr>
              <a:t>Choi</a:t>
            </a:r>
            <a:r>
              <a:rPr lang="en-US" sz="4400" dirty="0" smtClean="0">
                <a:latin typeface="Arial" pitchFamily="34" charset="0"/>
                <a:cs typeface="Arial" pitchFamily="34" charset="0"/>
              </a:rPr>
              <a:t> H, </a:t>
            </a:r>
            <a:r>
              <a:rPr lang="en-US" sz="4400" dirty="0" err="1" smtClean="0">
                <a:latin typeface="Arial" pitchFamily="34" charset="0"/>
                <a:cs typeface="Arial" pitchFamily="34" charset="0"/>
              </a:rPr>
              <a:t>Choi</a:t>
            </a:r>
            <a:r>
              <a:rPr lang="en-US" sz="4400" dirty="0" smtClean="0">
                <a:latin typeface="Arial" pitchFamily="34" charset="0"/>
                <a:cs typeface="Arial" pitchFamily="34" charset="0"/>
              </a:rPr>
              <a:t> WH, Kim JG, Kim KM, Kim KJ, Rhee Y, Lim SK: Vitamin D Insufficiency in Korea–A Greater Threat to Younger Generation: The Korea National Health and Nutrition Examination Survey (KNHANES) 2008. J </a:t>
            </a:r>
            <a:r>
              <a:rPr lang="en-US" sz="4400" dirty="0" err="1" smtClean="0">
                <a:latin typeface="Arial" pitchFamily="34" charset="0"/>
                <a:cs typeface="Arial" pitchFamily="34" charset="0"/>
              </a:rPr>
              <a:t>Clin</a:t>
            </a: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Endocrinol</a:t>
            </a: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Metab</a:t>
            </a:r>
            <a:r>
              <a:rPr lang="en-US" sz="4400" dirty="0" smtClean="0">
                <a:latin typeface="Arial" pitchFamily="34" charset="0"/>
                <a:cs typeface="Arial" pitchFamily="34" charset="0"/>
              </a:rPr>
              <a:t> 2010.</a:t>
            </a:r>
          </a:p>
          <a:p>
            <a:pPr>
              <a:buFont typeface="Wingdings" pitchFamily="2" charset="2"/>
              <a:buChar char="v"/>
            </a:pPr>
            <a:r>
              <a:rPr lang="en-US" sz="4400" dirty="0" smtClean="0">
                <a:latin typeface="Arial" pitchFamily="34" charset="0"/>
                <a:cs typeface="Arial" pitchFamily="34" charset="0"/>
              </a:rPr>
              <a:t>Moy FM, </a:t>
            </a:r>
            <a:r>
              <a:rPr lang="en-US" sz="4400" dirty="0" err="1" smtClean="0">
                <a:latin typeface="Arial" pitchFamily="34" charset="0"/>
                <a:cs typeface="Arial" pitchFamily="34" charset="0"/>
              </a:rPr>
              <a:t>Bulgiba</a:t>
            </a:r>
            <a:r>
              <a:rPr lang="en-US" sz="4400" dirty="0" smtClean="0">
                <a:latin typeface="Arial" pitchFamily="34" charset="0"/>
                <a:cs typeface="Arial" pitchFamily="34" charset="0"/>
              </a:rPr>
              <a:t> A. High prevalence of vitamin D insufficiency and its association with obesity and metabolic syndrome among Malay adults in Kuala Lumpur, Malaysia. BMC Public Health 2011, 11:735.</a:t>
            </a:r>
          </a:p>
          <a:p>
            <a:pPr>
              <a:buFont typeface="Wingdings" pitchFamily="2" charset="2"/>
              <a:buChar char="v"/>
            </a:pPr>
            <a:r>
              <a:rPr lang="en-US" sz="4400" dirty="0" smtClean="0">
                <a:latin typeface="Arial" pitchFamily="34" charset="0"/>
                <a:cs typeface="Arial" pitchFamily="34" charset="0"/>
              </a:rPr>
              <a:t>Lips P: Worldwide status of vitamin D nutrition. J Steroid </a:t>
            </a:r>
            <a:r>
              <a:rPr lang="en-US" sz="4400" dirty="0" err="1" smtClean="0">
                <a:latin typeface="Arial" pitchFamily="34" charset="0"/>
                <a:cs typeface="Arial" pitchFamily="34" charset="0"/>
              </a:rPr>
              <a:t>Biochem</a:t>
            </a:r>
            <a:r>
              <a:rPr lang="en-US" sz="4400" dirty="0" smtClean="0">
                <a:latin typeface="Arial" pitchFamily="34" charset="0"/>
                <a:cs typeface="Arial" pitchFamily="34" charset="0"/>
              </a:rPr>
              <a:t> Mol </a:t>
            </a:r>
            <a:r>
              <a:rPr lang="en-US" sz="4400" dirty="0" err="1" smtClean="0">
                <a:latin typeface="Arial" pitchFamily="34" charset="0"/>
                <a:cs typeface="Arial" pitchFamily="34" charset="0"/>
              </a:rPr>
              <a:t>Biol</a:t>
            </a:r>
            <a:r>
              <a:rPr lang="en-US" sz="4400" dirty="0" smtClean="0">
                <a:latin typeface="Arial" pitchFamily="34" charset="0"/>
                <a:cs typeface="Arial" pitchFamily="34" charset="0"/>
              </a:rPr>
              <a:t> 2010, 121:297-300.</a:t>
            </a:r>
          </a:p>
          <a:p>
            <a:pPr>
              <a:buFont typeface="Wingdings" pitchFamily="2" charset="2"/>
              <a:buChar char="v"/>
            </a:pPr>
            <a:r>
              <a:rPr lang="en-US" sz="4400" dirty="0" err="1" smtClean="0">
                <a:latin typeface="Arial" pitchFamily="34" charset="0"/>
                <a:cs typeface="Arial" pitchFamily="34" charset="0"/>
              </a:rPr>
              <a:t>Ginde</a:t>
            </a:r>
            <a:r>
              <a:rPr lang="en-US" sz="4400" dirty="0" smtClean="0">
                <a:latin typeface="Arial" pitchFamily="34" charset="0"/>
                <a:cs typeface="Arial" pitchFamily="34" charset="0"/>
              </a:rPr>
              <a:t>, A.A.; Liu, M.C.; </a:t>
            </a:r>
            <a:r>
              <a:rPr lang="en-US" sz="4400" dirty="0" err="1" smtClean="0">
                <a:latin typeface="Arial" pitchFamily="34" charset="0"/>
                <a:cs typeface="Arial" pitchFamily="34" charset="0"/>
              </a:rPr>
              <a:t>Camargo</a:t>
            </a:r>
            <a:r>
              <a:rPr lang="en-US" sz="4400" dirty="0" smtClean="0">
                <a:latin typeface="Arial" pitchFamily="34" charset="0"/>
                <a:cs typeface="Arial" pitchFamily="34" charset="0"/>
              </a:rPr>
              <a:t>, C.A., Jr. Demographic differences and trends of vitamin D insufficiency in the US population, 1988–2004. </a:t>
            </a:r>
            <a:r>
              <a:rPr lang="en-US" sz="4400" i="1" dirty="0" smtClean="0">
                <a:latin typeface="Arial" pitchFamily="34" charset="0"/>
                <a:cs typeface="Arial" pitchFamily="34" charset="0"/>
              </a:rPr>
              <a:t>Arch. Intern. Med. 2009, 169, 626–632. </a:t>
            </a:r>
          </a:p>
          <a:p>
            <a:pPr>
              <a:buFont typeface="Wingdings" pitchFamily="2" charset="2"/>
              <a:buChar char="v"/>
            </a:pPr>
            <a:r>
              <a:rPr lang="en-US" sz="4400" dirty="0" err="1" smtClean="0">
                <a:latin typeface="Arial" pitchFamily="34" charset="0"/>
                <a:cs typeface="Arial" pitchFamily="34" charset="0"/>
              </a:rPr>
              <a:t>Mithal</a:t>
            </a:r>
            <a:r>
              <a:rPr lang="en-US" sz="4400" dirty="0" smtClean="0">
                <a:latin typeface="Arial" pitchFamily="34" charset="0"/>
                <a:cs typeface="Arial" pitchFamily="34" charset="0"/>
              </a:rPr>
              <a:t> A, Wahl DA, Bonjour JP, Burckhardt P, Dawson-Hughes B, </a:t>
            </a:r>
            <a:r>
              <a:rPr lang="en-US" sz="4400" dirty="0" err="1" smtClean="0">
                <a:latin typeface="Arial" pitchFamily="34" charset="0"/>
                <a:cs typeface="Arial" pitchFamily="34" charset="0"/>
              </a:rPr>
              <a:t>Eisman</a:t>
            </a:r>
            <a:r>
              <a:rPr lang="en-US" sz="4400" dirty="0" smtClean="0">
                <a:latin typeface="Arial" pitchFamily="34" charset="0"/>
                <a:cs typeface="Arial" pitchFamily="34" charset="0"/>
              </a:rPr>
              <a:t> JA, et al.; IOF Committee of Scientific Advisors (CSA) Nutrition Working Group. Global vitamin D status and determinants of </a:t>
            </a:r>
            <a:r>
              <a:rPr lang="en-US" sz="4400" dirty="0" err="1" smtClean="0">
                <a:latin typeface="Arial" pitchFamily="34" charset="0"/>
                <a:cs typeface="Arial" pitchFamily="34" charset="0"/>
              </a:rPr>
              <a:t>hypovitaminosis</a:t>
            </a:r>
            <a:r>
              <a:rPr lang="en-US" sz="4400" dirty="0" smtClean="0">
                <a:latin typeface="Arial" pitchFamily="34" charset="0"/>
                <a:cs typeface="Arial" pitchFamily="34" charset="0"/>
              </a:rPr>
              <a:t> D. </a:t>
            </a:r>
            <a:r>
              <a:rPr lang="en-US" sz="4400" dirty="0" err="1" smtClean="0">
                <a:latin typeface="Arial" pitchFamily="34" charset="0"/>
                <a:cs typeface="Arial" pitchFamily="34" charset="0"/>
              </a:rPr>
              <a:t>Osteoporos</a:t>
            </a:r>
            <a:r>
              <a:rPr lang="en-US" sz="4400" dirty="0" smtClean="0">
                <a:latin typeface="Arial" pitchFamily="34" charset="0"/>
                <a:cs typeface="Arial" pitchFamily="34" charset="0"/>
              </a:rPr>
              <a:t> </a:t>
            </a:r>
            <a:r>
              <a:rPr lang="en-US" sz="4400" dirty="0" err="1" smtClean="0">
                <a:latin typeface="Arial" pitchFamily="34" charset="0"/>
                <a:cs typeface="Arial" pitchFamily="34" charset="0"/>
              </a:rPr>
              <a:t>Int</a:t>
            </a:r>
            <a:r>
              <a:rPr lang="en-US" sz="4400" dirty="0" smtClean="0">
                <a:latin typeface="Arial" pitchFamily="34" charset="0"/>
                <a:cs typeface="Arial" pitchFamily="34" charset="0"/>
              </a:rPr>
              <a:t> 2009; 20:1807-20.</a:t>
            </a:r>
          </a:p>
          <a:p>
            <a:pPr>
              <a:buFont typeface="Wingdings" pitchFamily="2" charset="2"/>
              <a:buChar char="v"/>
            </a:pPr>
            <a:endParaRPr lang="en-US" sz="3000" i="1" dirty="0" smtClean="0">
              <a:latin typeface="Arial" pitchFamily="34" charset="0"/>
              <a:cs typeface="Arial" pitchFamily="34" charset="0"/>
            </a:endParaRPr>
          </a:p>
          <a:p>
            <a:pPr>
              <a:buNone/>
            </a:pPr>
            <a:r>
              <a:rPr lang="en-US" sz="3000" dirty="0" smtClean="0">
                <a:latin typeface="Arial" pitchFamily="34" charset="0"/>
                <a:cs typeface="Arial" pitchFamily="34" charset="0"/>
              </a:rPr>
              <a:t> </a:t>
            </a:r>
          </a:p>
          <a:p>
            <a:endParaRPr lang="en-US"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C000"/>
                </a:solidFill>
              </a:rPr>
              <a:t>VITAMIN D &amp; AGEING </a:t>
            </a:r>
            <a:br>
              <a:rPr lang="en-US" b="1" dirty="0" smtClean="0">
                <a:solidFill>
                  <a:srgbClr val="FFC000"/>
                </a:solidFill>
              </a:rPr>
            </a:br>
            <a:r>
              <a:rPr lang="en-US" b="1" dirty="0" smtClean="0">
                <a:solidFill>
                  <a:srgbClr val="FFC000"/>
                </a:solidFill>
              </a:rPr>
              <a:t>“NOT MADE FOR EACH OTHER”</a:t>
            </a:r>
            <a:endParaRPr lang="en-US" b="1" dirty="0">
              <a:solidFill>
                <a:srgbClr val="FFC000"/>
              </a:solidFill>
            </a:endParaRPr>
          </a:p>
        </p:txBody>
      </p:sp>
      <p:sp>
        <p:nvSpPr>
          <p:cNvPr id="3" name="Content Placeholder 2"/>
          <p:cNvSpPr>
            <a:spLocks noGrp="1"/>
          </p:cNvSpPr>
          <p:nvPr>
            <p:ph sz="quarter" idx="1"/>
          </p:nvPr>
        </p:nvSpPr>
        <p:spPr>
          <a:xfrm>
            <a:off x="612648" y="1600200"/>
            <a:ext cx="8302752" cy="4495800"/>
          </a:xfrm>
        </p:spPr>
        <p:txBody>
          <a:bodyPr>
            <a:normAutofit fontScale="92500" lnSpcReduction="20000"/>
          </a:bodyPr>
          <a:lstStyle/>
          <a:p>
            <a:pPr>
              <a:lnSpc>
                <a:spcPct val="120000"/>
              </a:lnSpc>
            </a:pPr>
            <a:r>
              <a:rPr lang="en-US" sz="3000" dirty="0" smtClean="0">
                <a:latin typeface="Calibri" pitchFamily="34" charset="0"/>
              </a:rPr>
              <a:t>Older people are prone to develop VDD because of various risk factors like decreased dietary intake, diminished sunlight exposure, reduced skin thickness, impaired intestinal absorption and impaired hydroxylation in liver and kidneys. </a:t>
            </a:r>
          </a:p>
          <a:p>
            <a:endParaRPr lang="en-US" sz="1700" dirty="0" smtClean="0">
              <a:latin typeface="Calibri" pitchFamily="34" charset="0"/>
            </a:endParaRPr>
          </a:p>
          <a:p>
            <a:r>
              <a:rPr lang="en-US" sz="1700" dirty="0" smtClean="0">
                <a:latin typeface="Calibri" pitchFamily="34" charset="0"/>
              </a:rPr>
              <a:t>McKenna MJ, 1992 Differences in vitamin D status between countries in young adults and the elderly. Am J Med, 93;69–77. </a:t>
            </a:r>
          </a:p>
          <a:p>
            <a:r>
              <a:rPr lang="en-US" sz="1700" dirty="0" smtClean="0">
                <a:latin typeface="Calibri" pitchFamily="34" charset="0"/>
              </a:rPr>
              <a:t>Lips P: Vitamin D status and nutrition in Europe and Asia. J Steroid </a:t>
            </a:r>
            <a:r>
              <a:rPr lang="en-US" sz="1700" dirty="0" err="1" smtClean="0">
                <a:latin typeface="Calibri" pitchFamily="34" charset="0"/>
              </a:rPr>
              <a:t>Biochem</a:t>
            </a:r>
            <a:r>
              <a:rPr lang="en-US" sz="1700" dirty="0" smtClean="0">
                <a:latin typeface="Calibri" pitchFamily="34" charset="0"/>
              </a:rPr>
              <a:t> Mol </a:t>
            </a:r>
            <a:r>
              <a:rPr lang="en-US" sz="1700" dirty="0" err="1" smtClean="0">
                <a:latin typeface="Calibri" pitchFamily="34" charset="0"/>
              </a:rPr>
              <a:t>Biol</a:t>
            </a:r>
            <a:r>
              <a:rPr lang="en-US" sz="1700" dirty="0" smtClean="0">
                <a:latin typeface="Calibri" pitchFamily="34" charset="0"/>
              </a:rPr>
              <a:t> 2007, 103:620-625.</a:t>
            </a:r>
          </a:p>
          <a:p>
            <a:r>
              <a:rPr lang="en-US" sz="1700" dirty="0" smtClean="0">
                <a:latin typeface="Calibri" pitchFamily="34" charset="0"/>
              </a:rPr>
              <a:t>Lips P: Worldwide status of vitamin D nutrition. J Steroid </a:t>
            </a:r>
            <a:r>
              <a:rPr lang="en-US" sz="1700" dirty="0" err="1" smtClean="0">
                <a:latin typeface="Calibri" pitchFamily="34" charset="0"/>
              </a:rPr>
              <a:t>Biochem</a:t>
            </a:r>
            <a:r>
              <a:rPr lang="en-US" sz="1700" dirty="0" smtClean="0">
                <a:latin typeface="Calibri" pitchFamily="34" charset="0"/>
              </a:rPr>
              <a:t> Mol </a:t>
            </a:r>
            <a:r>
              <a:rPr lang="en-US" sz="1700" dirty="0" err="1" smtClean="0">
                <a:latin typeface="Calibri" pitchFamily="34" charset="0"/>
              </a:rPr>
              <a:t>Biol</a:t>
            </a:r>
            <a:r>
              <a:rPr lang="en-US" sz="1700" dirty="0" smtClean="0">
                <a:latin typeface="Calibri" pitchFamily="34" charset="0"/>
              </a:rPr>
              <a:t> 2010, 121:297-300.</a:t>
            </a:r>
          </a:p>
          <a:p>
            <a:r>
              <a:rPr lang="en-US" sz="1700" dirty="0" err="1" smtClean="0">
                <a:latin typeface="Calibri" pitchFamily="34" charset="0"/>
              </a:rPr>
              <a:t>Mithal</a:t>
            </a:r>
            <a:r>
              <a:rPr lang="en-US" sz="1700" dirty="0" smtClean="0">
                <a:latin typeface="Calibri" pitchFamily="34" charset="0"/>
              </a:rPr>
              <a:t> A, Wahl DA, Bonjour JP, Burckhardt P, Dawson-Hughes B, </a:t>
            </a:r>
            <a:r>
              <a:rPr lang="en-US" sz="1700" dirty="0" err="1" smtClean="0">
                <a:latin typeface="Calibri" pitchFamily="34" charset="0"/>
              </a:rPr>
              <a:t>Eisman</a:t>
            </a:r>
            <a:r>
              <a:rPr lang="en-US" sz="1700" dirty="0" smtClean="0">
                <a:latin typeface="Calibri" pitchFamily="34" charset="0"/>
              </a:rPr>
              <a:t> JA, et al.; IOF Committee of Scientific Advisors (CSA) Nutrition Working Group. Global vitamin D status and determinants of </a:t>
            </a:r>
            <a:r>
              <a:rPr lang="en-US" sz="1700" dirty="0" err="1" smtClean="0">
                <a:latin typeface="Calibri" pitchFamily="34" charset="0"/>
              </a:rPr>
              <a:t>hypovitaminosis</a:t>
            </a:r>
            <a:r>
              <a:rPr lang="en-US" sz="1700" dirty="0" smtClean="0">
                <a:latin typeface="Calibri" pitchFamily="34" charset="0"/>
              </a:rPr>
              <a:t> D. </a:t>
            </a:r>
            <a:r>
              <a:rPr lang="en-US" sz="1700" dirty="0" err="1" smtClean="0">
                <a:latin typeface="Calibri" pitchFamily="34" charset="0"/>
              </a:rPr>
              <a:t>Osteoporos</a:t>
            </a:r>
            <a:r>
              <a:rPr lang="en-US" sz="1700" dirty="0" smtClean="0">
                <a:latin typeface="Calibri" pitchFamily="34" charset="0"/>
              </a:rPr>
              <a:t> </a:t>
            </a:r>
            <a:r>
              <a:rPr lang="en-US" sz="1700" dirty="0" err="1" smtClean="0">
                <a:latin typeface="Calibri" pitchFamily="34" charset="0"/>
              </a:rPr>
              <a:t>Int</a:t>
            </a:r>
            <a:r>
              <a:rPr lang="en-US" sz="1700" dirty="0" smtClean="0">
                <a:latin typeface="Calibri" pitchFamily="34" charset="0"/>
              </a:rPr>
              <a:t> 2009; 20:1807-20.</a:t>
            </a:r>
          </a:p>
          <a:p>
            <a:endParaRPr lang="en-US" sz="3200" dirty="0" smtClean="0">
              <a:latin typeface="Calibri" pitchFamily="34" charset="0"/>
            </a:endParaRPr>
          </a:p>
          <a:p>
            <a:endParaRPr lang="en-US" dirty="0">
              <a:latin typeface="Calibri"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1828800" y="1676400"/>
            <a:ext cx="5854699" cy="4838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pPr algn="ctr"/>
            <a:r>
              <a:rPr lang="en-US" sz="4000" b="1" dirty="0" smtClean="0">
                <a:solidFill>
                  <a:srgbClr val="FFFF00"/>
                </a:solidFill>
                <a:latin typeface="Arial" pitchFamily="34" charset="0"/>
                <a:cs typeface="Arial" pitchFamily="34" charset="0"/>
              </a:rPr>
              <a:t> VDD – “fuel to postmenopausal health problems”</a:t>
            </a:r>
            <a:endParaRPr lang="en-US" sz="4000" b="1" dirty="0">
              <a:solidFill>
                <a:srgbClr val="FFFF00"/>
              </a:solidFill>
              <a:latin typeface="Arial" pitchFamily="34" charset="0"/>
              <a:cs typeface="Arial" pitchFamily="34" charset="0"/>
            </a:endParaRPr>
          </a:p>
        </p:txBody>
      </p:sp>
      <p:graphicFrame>
        <p:nvGraphicFramePr>
          <p:cNvPr id="4" name="Content Placeholder 3"/>
          <p:cNvGraphicFramePr>
            <a:graphicFrameLocks noGrp="1"/>
          </p:cNvGraphicFramePr>
          <p:nvPr>
            <p:ph sz="quarter" idx="1"/>
          </p:nvPr>
        </p:nvGraphicFramePr>
        <p:xfrm>
          <a:off x="533400" y="1676400"/>
          <a:ext cx="8229600" cy="2438400"/>
        </p:xfrm>
        <a:graphic>
          <a:graphicData uri="http://schemas.openxmlformats.org/drawingml/2006/table">
            <a:tbl>
              <a:tblPr firstRow="1" bandRow="1">
                <a:tableStyleId>{21E4AEA4-8DFA-4A89-87EB-49C32662AFE0}</a:tableStyleId>
              </a:tblPr>
              <a:tblGrid>
                <a:gridCol w="3200400"/>
                <a:gridCol w="1905000"/>
                <a:gridCol w="3124200"/>
              </a:tblGrid>
              <a:tr h="521898">
                <a:tc>
                  <a:txBody>
                    <a:bodyPr/>
                    <a:lstStyle/>
                    <a:p>
                      <a:pPr algn="ctr"/>
                      <a:r>
                        <a:rPr lang="en-US" sz="1800" dirty="0" smtClean="0">
                          <a:latin typeface="Arial" pitchFamily="34" charset="0"/>
                          <a:cs typeface="Arial" pitchFamily="34" charset="0"/>
                        </a:rPr>
                        <a:t>Study &amp; year </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Country </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Prevalence of VDD (%)</a:t>
                      </a:r>
                      <a:endParaRPr lang="en-US" sz="1800" dirty="0">
                        <a:latin typeface="Arial" pitchFamily="34" charset="0"/>
                        <a:cs typeface="Arial" pitchFamily="34" charset="0"/>
                      </a:endParaRPr>
                    </a:p>
                  </a:txBody>
                  <a:tcPr/>
                </a:tc>
              </a:tr>
              <a:tr h="403285">
                <a:tc>
                  <a:txBody>
                    <a:bodyPr/>
                    <a:lstStyle/>
                    <a:p>
                      <a:pPr algn="ctr"/>
                      <a:r>
                        <a:rPr lang="en-US" sz="1800" kern="1200" baseline="0" dirty="0" err="1" smtClean="0">
                          <a:latin typeface="Arial" pitchFamily="34" charset="0"/>
                          <a:cs typeface="Arial" pitchFamily="34" charset="0"/>
                        </a:rPr>
                        <a:t>Gaugris</a:t>
                      </a:r>
                      <a:r>
                        <a:rPr lang="en-US" sz="1800" kern="1200" baseline="0" dirty="0" smtClean="0">
                          <a:latin typeface="Arial" pitchFamily="34" charset="0"/>
                          <a:cs typeface="Arial" pitchFamily="34" charset="0"/>
                        </a:rPr>
                        <a:t> et al, 2005</a:t>
                      </a:r>
                      <a:endParaRPr lang="en-US" sz="1800" dirty="0">
                        <a:solidFill>
                          <a:schemeClr val="bg1"/>
                        </a:solidFill>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Eastern</a:t>
                      </a:r>
                      <a:r>
                        <a:rPr lang="en-US" sz="1800" baseline="0" dirty="0" smtClean="0">
                          <a:latin typeface="Arial" pitchFamily="34" charset="0"/>
                          <a:cs typeface="Arial" pitchFamily="34" charset="0"/>
                        </a:rPr>
                        <a:t> Asia</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71</a:t>
                      </a:r>
                      <a:endParaRPr lang="en-US" sz="1800" dirty="0">
                        <a:latin typeface="Arial" pitchFamily="34" charset="0"/>
                        <a:cs typeface="Arial" pitchFamily="34" charset="0"/>
                      </a:endParaRPr>
                    </a:p>
                  </a:txBody>
                  <a:tcPr/>
                </a:tc>
              </a:tr>
              <a:tr h="355840">
                <a:tc>
                  <a:txBody>
                    <a:bodyPr/>
                    <a:lstStyle/>
                    <a:p>
                      <a:pPr algn="ctr"/>
                      <a:r>
                        <a:rPr lang="en-US" sz="1800" kern="1200" baseline="0" dirty="0" err="1" smtClean="0">
                          <a:latin typeface="Arial" pitchFamily="34" charset="0"/>
                          <a:cs typeface="Arial" pitchFamily="34" charset="0"/>
                        </a:rPr>
                        <a:t>Laktasic-Zerjavic</a:t>
                      </a:r>
                      <a:r>
                        <a:rPr lang="en-US" sz="1800" kern="1200" baseline="0" dirty="0" smtClean="0">
                          <a:latin typeface="Arial" pitchFamily="34" charset="0"/>
                          <a:cs typeface="Arial" pitchFamily="34" charset="0"/>
                        </a:rPr>
                        <a:t> et al, 2010</a:t>
                      </a:r>
                      <a:endParaRPr lang="en-US" sz="1800" dirty="0">
                        <a:solidFill>
                          <a:schemeClr val="bg1"/>
                        </a:solidFill>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Croatia </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92.5</a:t>
                      </a:r>
                      <a:endParaRPr lang="en-US" sz="1800" dirty="0">
                        <a:latin typeface="Arial" pitchFamily="34" charset="0"/>
                        <a:cs typeface="Arial" pitchFamily="34" charset="0"/>
                      </a:endParaRPr>
                    </a:p>
                  </a:txBody>
                  <a:tcPr/>
                </a:tc>
              </a:tr>
              <a:tr h="355840">
                <a:tc>
                  <a:txBody>
                    <a:bodyPr/>
                    <a:lstStyle/>
                    <a:p>
                      <a:pPr algn="ctr"/>
                      <a:r>
                        <a:rPr lang="en-US" sz="1800" dirty="0" smtClean="0">
                          <a:latin typeface="Arial" pitchFamily="34" charset="0"/>
                          <a:cs typeface="Arial" pitchFamily="34" charset="0"/>
                        </a:rPr>
                        <a:t>De Cock et al, 2008</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France</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89.9</a:t>
                      </a:r>
                      <a:endParaRPr lang="en-US" sz="1800" dirty="0">
                        <a:latin typeface="Arial" pitchFamily="34" charset="0"/>
                        <a:cs typeface="Arial" pitchFamily="34" charset="0"/>
                      </a:endParaRPr>
                    </a:p>
                  </a:txBody>
                  <a:tcPr/>
                </a:tc>
              </a:tr>
              <a:tr h="355840">
                <a:tc>
                  <a:txBody>
                    <a:bodyPr/>
                    <a:lstStyle/>
                    <a:p>
                      <a:pPr algn="ctr"/>
                      <a:r>
                        <a:rPr lang="en-US" sz="1800" dirty="0" err="1" smtClean="0">
                          <a:latin typeface="Arial" pitchFamily="34" charset="0"/>
                          <a:cs typeface="Arial" pitchFamily="34" charset="0"/>
                        </a:rPr>
                        <a:t>Holick</a:t>
                      </a:r>
                      <a:r>
                        <a:rPr lang="en-US" sz="1800" dirty="0" smtClean="0">
                          <a:latin typeface="Arial" pitchFamily="34" charset="0"/>
                          <a:cs typeface="Arial" pitchFamily="34" charset="0"/>
                        </a:rPr>
                        <a:t> et al, 2005</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North</a:t>
                      </a:r>
                      <a:r>
                        <a:rPr lang="en-US" sz="1800" baseline="0" dirty="0" smtClean="0">
                          <a:latin typeface="Arial" pitchFamily="34" charset="0"/>
                          <a:cs typeface="Arial" pitchFamily="34" charset="0"/>
                        </a:rPr>
                        <a:t> America</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52</a:t>
                      </a:r>
                      <a:endParaRPr lang="en-US" sz="1800" dirty="0">
                        <a:latin typeface="Arial" pitchFamily="34" charset="0"/>
                        <a:cs typeface="Arial" pitchFamily="34" charset="0"/>
                      </a:endParaRPr>
                    </a:p>
                  </a:txBody>
                  <a:tcPr/>
                </a:tc>
              </a:tr>
              <a:tr h="415937">
                <a:tc>
                  <a:txBody>
                    <a:bodyPr/>
                    <a:lstStyle/>
                    <a:p>
                      <a:pPr algn="ctr"/>
                      <a:r>
                        <a:rPr lang="en-US" sz="1800" dirty="0" err="1" smtClean="0">
                          <a:latin typeface="Arial" pitchFamily="34" charset="0"/>
                          <a:cs typeface="Arial" pitchFamily="34" charset="0"/>
                        </a:rPr>
                        <a:t>Harinarayan</a:t>
                      </a:r>
                      <a:r>
                        <a:rPr lang="en-US" sz="1800" dirty="0" smtClean="0">
                          <a:latin typeface="Arial" pitchFamily="34" charset="0"/>
                          <a:cs typeface="Arial" pitchFamily="34" charset="0"/>
                        </a:rPr>
                        <a:t> et al, 2005</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India</a:t>
                      </a:r>
                      <a:endParaRPr lang="en-US" sz="1800" dirty="0">
                        <a:latin typeface="Arial" pitchFamily="34" charset="0"/>
                        <a:cs typeface="Arial" pitchFamily="34" charset="0"/>
                      </a:endParaRPr>
                    </a:p>
                  </a:txBody>
                  <a:tcPr/>
                </a:tc>
                <a:tc>
                  <a:txBody>
                    <a:bodyPr/>
                    <a:lstStyle/>
                    <a:p>
                      <a:pPr algn="ctr"/>
                      <a:r>
                        <a:rPr lang="en-US" sz="1800" dirty="0" smtClean="0">
                          <a:latin typeface="Arial" pitchFamily="34" charset="0"/>
                          <a:cs typeface="Arial" pitchFamily="34" charset="0"/>
                        </a:rPr>
                        <a:t>82</a:t>
                      </a:r>
                      <a:endParaRPr lang="en-US" sz="1800" dirty="0">
                        <a:latin typeface="Arial" pitchFamily="34" charset="0"/>
                        <a:cs typeface="Arial" pitchFamily="34" charset="0"/>
                      </a:endParaRPr>
                    </a:p>
                  </a:txBody>
                  <a:tcPr/>
                </a:tc>
              </a:tr>
            </a:tbl>
          </a:graphicData>
        </a:graphic>
      </p:graphicFrame>
      <p:sp>
        <p:nvSpPr>
          <p:cNvPr id="5" name="Rectangle 4"/>
          <p:cNvSpPr/>
          <p:nvPr/>
        </p:nvSpPr>
        <p:spPr>
          <a:xfrm>
            <a:off x="609600" y="4191000"/>
            <a:ext cx="8305800" cy="2339102"/>
          </a:xfrm>
          <a:prstGeom prst="rect">
            <a:avLst/>
          </a:prstGeom>
        </p:spPr>
        <p:txBody>
          <a:bodyPr wrap="square">
            <a:spAutoFit/>
          </a:bodyPr>
          <a:lstStyle/>
          <a:p>
            <a:r>
              <a:rPr lang="en-US" sz="2200" dirty="0" smtClean="0">
                <a:latin typeface="Arial" pitchFamily="34" charset="0"/>
                <a:cs typeface="Arial" pitchFamily="34" charset="0"/>
              </a:rPr>
              <a:t>Menopause represents an important transition in vitamin D requirements due to the dependence of the VDR on </a:t>
            </a:r>
            <a:r>
              <a:rPr lang="en-US" sz="2200" dirty="0" err="1" smtClean="0">
                <a:latin typeface="Arial" pitchFamily="34" charset="0"/>
                <a:cs typeface="Arial" pitchFamily="34" charset="0"/>
              </a:rPr>
              <a:t>oestrogen</a:t>
            </a:r>
            <a:r>
              <a:rPr lang="en-US" sz="2200" dirty="0" smtClean="0">
                <a:latin typeface="Arial" pitchFamily="34" charset="0"/>
                <a:cs typeface="Arial" pitchFamily="34" charset="0"/>
              </a:rPr>
              <a:t> .</a:t>
            </a:r>
          </a:p>
          <a:p>
            <a:r>
              <a:rPr lang="en-US" sz="2200" dirty="0" smtClean="0">
                <a:latin typeface="Arial" pitchFamily="34" charset="0"/>
                <a:cs typeface="Arial" pitchFamily="34" charset="0"/>
              </a:rPr>
              <a:t>Vitamin D inadequacy is a primary concern for post-menopausal women as they are already predisposed to the osteoporosis and cardiovascular diseases due to decreased </a:t>
            </a:r>
            <a:r>
              <a:rPr lang="en-US" sz="2200" dirty="0" err="1" smtClean="0">
                <a:latin typeface="Arial" pitchFamily="34" charset="0"/>
                <a:cs typeface="Arial" pitchFamily="34" charset="0"/>
              </a:rPr>
              <a:t>oestrogen</a:t>
            </a:r>
            <a:r>
              <a:rPr lang="en-US" sz="2200" dirty="0" smtClean="0">
                <a:latin typeface="Arial" pitchFamily="34" charset="0"/>
                <a:cs typeface="Arial" pitchFamily="34" charset="0"/>
              </a:rPr>
              <a:t> levels. </a:t>
            </a:r>
            <a:endParaRPr lang="en-US" sz="1400" dirty="0" smtClean="0">
              <a:latin typeface="Arial" pitchFamily="34" charset="0"/>
              <a:cs typeface="Arial" pitchFamily="34" charset="0"/>
            </a:endParaRPr>
          </a:p>
          <a:p>
            <a:r>
              <a:rPr lang="en-US" sz="1200" dirty="0" smtClean="0">
                <a:latin typeface="Arial" pitchFamily="34" charset="0"/>
                <a:cs typeface="Arial" pitchFamily="34" charset="0"/>
              </a:rPr>
              <a:t>Duque, G.; El </a:t>
            </a:r>
            <a:r>
              <a:rPr lang="en-US" sz="1200" dirty="0" err="1" smtClean="0">
                <a:latin typeface="Arial" pitchFamily="34" charset="0"/>
                <a:cs typeface="Arial" pitchFamily="34" charset="0"/>
              </a:rPr>
              <a:t>Abdaimi</a:t>
            </a:r>
            <a:r>
              <a:rPr lang="en-US" sz="1200" dirty="0" smtClean="0">
                <a:latin typeface="Arial" pitchFamily="34" charset="0"/>
                <a:cs typeface="Arial" pitchFamily="34" charset="0"/>
              </a:rPr>
              <a:t>, K.; </a:t>
            </a:r>
            <a:r>
              <a:rPr lang="en-US" sz="1200" dirty="0" err="1" smtClean="0">
                <a:latin typeface="Arial" pitchFamily="34" charset="0"/>
                <a:cs typeface="Arial" pitchFamily="34" charset="0"/>
              </a:rPr>
              <a:t>Macoritto</a:t>
            </a:r>
            <a:r>
              <a:rPr lang="en-US" sz="1200" dirty="0" smtClean="0">
                <a:latin typeface="Arial" pitchFamily="34" charset="0"/>
                <a:cs typeface="Arial" pitchFamily="34" charset="0"/>
              </a:rPr>
              <a:t>, M.; Miller, M.M.; Kremer, R. Estrogens (e2) regulate expression and response of 1,25-dihydroxyvitamin D3 receptors in bone cells: Changes with aging and hormone deprivation. </a:t>
            </a:r>
            <a:r>
              <a:rPr lang="en-US" sz="1200" dirty="0" err="1" smtClean="0">
                <a:latin typeface="Arial" pitchFamily="34" charset="0"/>
                <a:cs typeface="Arial" pitchFamily="34" charset="0"/>
              </a:rPr>
              <a:t>Biochem</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Biophys</a:t>
            </a:r>
            <a:r>
              <a:rPr lang="en-US" sz="1200" dirty="0" smtClean="0">
                <a:latin typeface="Arial" pitchFamily="34" charset="0"/>
                <a:cs typeface="Arial" pitchFamily="34" charset="0"/>
              </a:rPr>
              <a:t>. Res. </a:t>
            </a:r>
            <a:r>
              <a:rPr lang="en-US" sz="1200" dirty="0" err="1" smtClean="0">
                <a:latin typeface="Arial" pitchFamily="34" charset="0"/>
                <a:cs typeface="Arial" pitchFamily="34" charset="0"/>
              </a:rPr>
              <a:t>Commun</a:t>
            </a:r>
            <a:r>
              <a:rPr lang="en-US" sz="1200" dirty="0" smtClean="0">
                <a:latin typeface="Arial" pitchFamily="34" charset="0"/>
                <a:cs typeface="Arial" pitchFamily="34" charset="0"/>
              </a:rPr>
              <a:t>. 2002, 299, 446–454.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4334</TotalTime>
  <Words>6877</Words>
  <Application>Microsoft Office PowerPoint</Application>
  <PresentationFormat>On-screen Show (4:3)</PresentationFormat>
  <Paragraphs>692</Paragraphs>
  <Slides>43</Slides>
  <Notes>16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Median</vt:lpstr>
      <vt:lpstr>VITAMIN D &amp; CARDIOVASCULAR HEALTH</vt:lpstr>
      <vt:lpstr>Introduction </vt:lpstr>
      <vt:lpstr>Vitamin D metabolism</vt:lpstr>
      <vt:lpstr>Optimal levels – debate on unknown! </vt:lpstr>
      <vt:lpstr>Prevalence – global scenario</vt:lpstr>
      <vt:lpstr>Prevalence – Indian perspective</vt:lpstr>
      <vt:lpstr>VDD, female gender &amp; postmenopausal status –  troublesome trio!</vt:lpstr>
      <vt:lpstr>VITAMIN D &amp; AGEING  “NOT MADE FOR EACH OTHER”</vt:lpstr>
      <vt:lpstr> VDD – “fuel to postmenopausal health problems”</vt:lpstr>
      <vt:lpstr>Slide 10</vt:lpstr>
      <vt:lpstr>Vitamin D &amp; cardiovascular diseases </vt:lpstr>
      <vt:lpstr>VITAMIN D &amp; CVS HEALTH</vt:lpstr>
      <vt:lpstr> ASSOCIATION BETWEEN VITAMIN D &amp; CORONARY ARTERY DISEASE</vt:lpstr>
      <vt:lpstr>Vitamin D levels and CVD risk – Dose-response relationship</vt:lpstr>
      <vt:lpstr>Vitamin D – A prognostic factor in CAD</vt:lpstr>
      <vt:lpstr>Is vitamin D deficiency an independent risk factor for CVD?</vt:lpstr>
      <vt:lpstr>Possible cardioprotective mechanisms</vt:lpstr>
      <vt:lpstr>EVIDENCE FROM RCTs</vt:lpstr>
      <vt:lpstr>EVIDENCE FROM META-ANALYSIS</vt:lpstr>
      <vt:lpstr>ROLE OF VITAMIN D IN CHF</vt:lpstr>
      <vt:lpstr>VITAMIN D &amp; STROKE – EVIDENCE FROM OBSERVATIONAL STUDIES</vt:lpstr>
      <vt:lpstr>EVIDENCE FROM INTERVENTIONAL STUDIES</vt:lpstr>
      <vt:lpstr>PUTATIVE VASCULOPROTECTIVE ACTIONS OF VITAMIN D </vt:lpstr>
      <vt:lpstr>Vitamin D &amp; vascular health -Evidence from observational studies</vt:lpstr>
      <vt:lpstr>EVDIDENCE FROM RCTs</vt:lpstr>
      <vt:lpstr>Association with HTN  Evidence from case-control studies</vt:lpstr>
      <vt:lpstr> Evidence from prospective studies</vt:lpstr>
      <vt:lpstr>ADIPOSE TISSUE – AN IRREVERSIBLE SINK FOR VITAMIN D!</vt:lpstr>
      <vt:lpstr>Obesity leads to lower vitamin D levels and not the other way around!</vt:lpstr>
      <vt:lpstr>Association with diabetes – protective mechanisms</vt:lpstr>
      <vt:lpstr>Evidence from observational studies </vt:lpstr>
      <vt:lpstr>Slide 32</vt:lpstr>
      <vt:lpstr>EVIDENCE FROM RCTs</vt:lpstr>
      <vt:lpstr>EVIDENCE FROM META-ANALYSIS</vt:lpstr>
      <vt:lpstr>DYSLIPIDEMIA &amp; HYPOVITAMINOSIS D</vt:lpstr>
      <vt:lpstr>Vitamin D deficiency – a surrogate marker or causal factor?</vt:lpstr>
      <vt:lpstr>Association with metabolic syndrome</vt:lpstr>
      <vt:lpstr>SHPT &amp; VDD – Partners in CVS assault!</vt:lpstr>
      <vt:lpstr>ASSOCIATION WITH MORTALITY</vt:lpstr>
      <vt:lpstr>LOW VITAMIN D &amp; CVD MORTALITY</vt:lpstr>
      <vt:lpstr>OUR EXPERIENCE</vt:lpstr>
      <vt:lpstr>Slide 42</vt:lpstr>
      <vt:lpstr>TAKE HOME MESSAGE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 touch</dc:creator>
  <cp:lastModifiedBy>asus touch</cp:lastModifiedBy>
  <cp:revision>107</cp:revision>
  <dcterms:created xsi:type="dcterms:W3CDTF">2006-08-16T00:00:00Z</dcterms:created>
  <dcterms:modified xsi:type="dcterms:W3CDTF">2014-10-09T16:49:53Z</dcterms:modified>
</cp:coreProperties>
</file>