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4" r:id="rId2"/>
    <p:sldId id="507" r:id="rId3"/>
    <p:sldId id="568" r:id="rId4"/>
    <p:sldId id="471" r:id="rId5"/>
    <p:sldId id="526" r:id="rId6"/>
    <p:sldId id="572" r:id="rId7"/>
    <p:sldId id="537" r:id="rId8"/>
    <p:sldId id="548" r:id="rId9"/>
    <p:sldId id="575" r:id="rId10"/>
    <p:sldId id="531" r:id="rId11"/>
    <p:sldId id="574" r:id="rId12"/>
    <p:sldId id="571" r:id="rId13"/>
    <p:sldId id="561" r:id="rId14"/>
    <p:sldId id="563" r:id="rId15"/>
    <p:sldId id="566" r:id="rId16"/>
    <p:sldId id="565" r:id="rId17"/>
    <p:sldId id="569" r:id="rId1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scaleToFitPaper="1" frameSlides="1"/>
  <p:clrMru>
    <a:srgbClr val="F68912"/>
    <a:srgbClr val="009900"/>
    <a:srgbClr val="CC6600"/>
    <a:srgbClr val="CC9900"/>
    <a:srgbClr val="FF3300"/>
    <a:srgbClr val="009999"/>
    <a:srgbClr val="DEA900"/>
    <a:srgbClr val="EBC7CF"/>
    <a:srgbClr val="E1A9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9" autoAdjust="0"/>
    <p:restoredTop sz="95960" autoAdjust="0"/>
  </p:normalViewPr>
  <p:slideViewPr>
    <p:cSldViewPr showGuides="1">
      <p:cViewPr varScale="1">
        <p:scale>
          <a:sx n="108" d="100"/>
          <a:sy n="108" d="100"/>
        </p:scale>
        <p:origin x="92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-2292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71748-0D71-8346-BE61-F011EF863A46}" type="datetimeFigureOut">
              <a:rPr lang="en-US" smtClean="0"/>
              <a:t>7/20/2014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AE5B4-85C1-DB4B-8AF7-658D3C3C5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86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A292C147-D277-4F43-B363-E0EC58C94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84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418DF46-2082-46D7-95F0-A9802CF26F49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93223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55FCB08-83B4-4CCF-B148-50C7065771FE}" type="slidenum">
              <a:rPr lang="en-US" smtClean="0">
                <a:solidFill>
                  <a:srgbClr val="000000"/>
                </a:solidFill>
              </a:rPr>
              <a:pPr eaLnBrk="1" hangingPunct="1"/>
              <a:t>13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This phylogenetic tree shows the relationships between the hominoid man-like primates. </a:t>
            </a:r>
          </a:p>
          <a:p>
            <a:pPr eaLnBrk="1" hangingPunct="1"/>
            <a:r>
              <a:rPr lang="en-US" smtClean="0"/>
              <a:t>The closest relative of humans is the chimpanzee (of which there are two species) at 4~5 MYBP and after that is the gorilla ca. 7 MYBP. </a:t>
            </a:r>
          </a:p>
          <a:p>
            <a:pPr eaLnBrk="1" hangingPunct="1"/>
            <a:r>
              <a:rPr lang="en-US" smtClean="0"/>
              <a:t>The orangutan and the the gibbon are the next two closest relatives. </a:t>
            </a:r>
          </a:p>
        </p:txBody>
      </p:sp>
    </p:spTree>
    <p:extLst>
      <p:ext uri="{BB962C8B-B14F-4D97-AF65-F5344CB8AC3E}">
        <p14:creationId xmlns:p14="http://schemas.microsoft.com/office/powerpoint/2010/main" val="3601225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Update of results from last year in Halifax</a:t>
            </a:r>
          </a:p>
          <a:p>
            <a:endParaRPr lang="en-US"/>
          </a:p>
          <a:p>
            <a:r>
              <a:rPr lang="en-US"/>
              <a:t>Species coalescent at 162Kya, trans-atlantic inclusive clade at 128 Kya, most extensive superclade at 93 Kya. Expansion dates to 69 Kya</a:t>
            </a:r>
          </a:p>
          <a:p>
            <a:endParaRPr lang="en-US"/>
          </a:p>
          <a:p>
            <a:r>
              <a:rPr lang="en-US"/>
              <a:t>To Northern Cod (red fish), Flemish Cap cod (an offshore sea mount), and one Norwegian coastal population</a:t>
            </a:r>
          </a:p>
          <a:p>
            <a:r>
              <a:rPr lang="en-US"/>
              <a:t>Add Trans-Laurentian stocks (blue fish). Does Laurentian Channel separate stocks?</a:t>
            </a:r>
          </a:p>
          <a:p>
            <a:r>
              <a:rPr lang="en-US"/>
              <a:t>	Lineages intermingled with Northern Cod throughout E F G I clades</a:t>
            </a:r>
          </a:p>
          <a:p>
            <a:r>
              <a:rPr lang="en-US"/>
              <a:t>	Lineages include very old ones, note three blue fish at top</a:t>
            </a:r>
          </a:p>
          <a:p>
            <a:r>
              <a:rPr lang="en-US"/>
              <a:t>	</a:t>
            </a:r>
            <a:r>
              <a:rPr lang="ja-JP" altLang="en-US"/>
              <a:t>“</a:t>
            </a:r>
            <a:r>
              <a:rPr lang="en-US" altLang="ja-JP"/>
              <a:t>B</a:t>
            </a:r>
            <a:r>
              <a:rPr lang="ja-JP" altLang="en-US"/>
              <a:t>”</a:t>
            </a:r>
            <a:r>
              <a:rPr lang="en-US" altLang="ja-JP"/>
              <a:t>-ish clade is now a larger component of the variation</a:t>
            </a:r>
          </a:p>
          <a:p>
            <a:r>
              <a:rPr lang="ja-JP" altLang="en-US"/>
              <a:t>“</a:t>
            </a:r>
            <a:r>
              <a:rPr lang="en-US" altLang="ja-JP"/>
              <a:t>Bay Cod</a:t>
            </a:r>
            <a:r>
              <a:rPr lang="ja-JP" altLang="en-US"/>
              <a:t>”</a:t>
            </a:r>
            <a:r>
              <a:rPr lang="en-US" altLang="ja-JP"/>
              <a:t> may represent non-migratory stocks as part of traditional inshore fishery.</a:t>
            </a:r>
          </a:p>
          <a:p>
            <a:r>
              <a:rPr lang="en-US"/>
              <a:t>	Note that one bay cod is part of the very old </a:t>
            </a:r>
            <a:r>
              <a:rPr lang="ja-JP" altLang="en-US"/>
              <a:t>“</a:t>
            </a:r>
            <a:r>
              <a:rPr lang="en-US" altLang="ja-JP"/>
              <a:t>B</a:t>
            </a:r>
            <a:r>
              <a:rPr lang="ja-JP" altLang="en-US"/>
              <a:t>”</a:t>
            </a:r>
            <a:r>
              <a:rPr lang="en-US" altLang="ja-JP"/>
              <a:t>-ish</a:t>
            </a:r>
          </a:p>
          <a:p>
            <a:r>
              <a:rPr lang="en-US"/>
              <a:t>Current experiments will include Baltic Sea cod in collaboration with Polish Oceanlogy Institute</a:t>
            </a:r>
          </a:p>
          <a:p>
            <a:r>
              <a:rPr lang="en-US"/>
              <a:t>	Hope to expand coverage of mid-Atlantic, North Sea, &amp; eastern stocks.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B2450DF-F87F-A840-845A-D8F802EDAD36}" type="slidenum">
              <a:rPr lang="en-US" sz="1400"/>
              <a:pPr eaLnBrk="1" hangingPunct="1"/>
              <a:t>14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486884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48B83CE-8D2F-40EF-8A3A-1B1F3C120F5B}" type="slidenum">
              <a:rPr lang="en-US" smtClean="0">
                <a:solidFill>
                  <a:srgbClr val="000000"/>
                </a:solidFill>
              </a:rPr>
              <a:pPr eaLnBrk="1" hangingPunct="1"/>
              <a:t>15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This phylogenetic tree shows the relationships between the hominoid man-like primates. </a:t>
            </a:r>
          </a:p>
          <a:p>
            <a:pPr eaLnBrk="1" hangingPunct="1"/>
            <a:r>
              <a:rPr lang="en-US" smtClean="0"/>
              <a:t>The closest relative of humans is the chimpanzee (of which there are two species) at 4~5 MYBP and after that is the gorilla ca. 7 MYBP. </a:t>
            </a:r>
          </a:p>
          <a:p>
            <a:pPr eaLnBrk="1" hangingPunct="1"/>
            <a:r>
              <a:rPr lang="en-US" smtClean="0"/>
              <a:t>The orangutan and the the gibbon are the next two closest relatives. </a:t>
            </a:r>
          </a:p>
        </p:txBody>
      </p:sp>
    </p:spTree>
    <p:extLst>
      <p:ext uri="{BB962C8B-B14F-4D97-AF65-F5344CB8AC3E}">
        <p14:creationId xmlns:p14="http://schemas.microsoft.com/office/powerpoint/2010/main" val="4198240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58EB882-8F48-415C-BD1A-05105F5CBB08}" type="slidenum">
              <a:rPr lang="en-US" smtClean="0">
                <a:solidFill>
                  <a:srgbClr val="000000"/>
                </a:solidFill>
              </a:rPr>
              <a:pPr eaLnBrk="1" hangingPunct="1"/>
              <a:t>16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This phylogenetic tree shows the relationships between the hominoid man-like primates. </a:t>
            </a:r>
          </a:p>
          <a:p>
            <a:pPr eaLnBrk="1" hangingPunct="1"/>
            <a:r>
              <a:rPr lang="en-US" smtClean="0"/>
              <a:t>The closest relative of humans is the chimpanzee (of which there are two species) at 4~5 MYBP and after that is the gorilla ca. 7 MYBP. </a:t>
            </a:r>
          </a:p>
          <a:p>
            <a:pPr eaLnBrk="1" hangingPunct="1"/>
            <a:r>
              <a:rPr lang="en-US" smtClean="0"/>
              <a:t>The orangutan and the the gibbon are the next two closest relatives. </a:t>
            </a:r>
          </a:p>
        </p:txBody>
      </p:sp>
    </p:spTree>
    <p:extLst>
      <p:ext uri="{BB962C8B-B14F-4D97-AF65-F5344CB8AC3E}">
        <p14:creationId xmlns:p14="http://schemas.microsoft.com/office/powerpoint/2010/main" val="32863459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C3E78F3-A3EA-4DEB-B00E-3693A1760B38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smtClean="0"/>
              <a:t>[8] </a:t>
            </a:r>
            <a:r>
              <a:rPr lang="en-US" smtClean="0"/>
              <a:t>microarray includes a reference DNA sequence, up to 30 thousand bases long, tiled as a series of overlapping 25-base oligonucleotide quartets. One</a:t>
            </a:r>
          </a:p>
          <a:p>
            <a:r>
              <a:rPr lang="en-US" smtClean="0"/>
              <a:t>member of each quartet is specific for any of the four possible SNP variants of</a:t>
            </a:r>
          </a:p>
          <a:p>
            <a:r>
              <a:rPr lang="en-US" smtClean="0"/>
              <a:t>the reference sequence at each position.</a:t>
            </a:r>
          </a:p>
          <a:p>
            <a:r>
              <a:rPr lang="en-US" smtClean="0"/>
              <a:t>The DNA is PCRed, fragmented, tagged, labeled, and applied to the chip. Both</a:t>
            </a:r>
          </a:p>
          <a:p>
            <a:r>
              <a:rPr lang="en-US" smtClean="0"/>
              <a:t>the forward and reverse strands are included.</a:t>
            </a:r>
          </a:p>
          <a:p>
            <a:r>
              <a:rPr lang="en-US" smtClean="0"/>
              <a:t>The intensity of binding by the experimental DNA to the tiled reference oligos</a:t>
            </a:r>
          </a:p>
          <a:p>
            <a:r>
              <a:rPr lang="en-US" smtClean="0"/>
              <a:t>is shown here as pseudocolours. The actual numerical data are analyzed in a</a:t>
            </a:r>
          </a:p>
          <a:p>
            <a:r>
              <a:rPr lang="en-US" smtClean="0"/>
              <a:t>flexible spreadsheet algorithm. You can also simply read the sequence, left to</a:t>
            </a:r>
          </a:p>
          <a:p>
            <a:r>
              <a:rPr lang="en-US" smtClean="0"/>
              <a:t>right, like an old-fashioned autorad, sideways, in colour.</a:t>
            </a:r>
          </a:p>
        </p:txBody>
      </p:sp>
    </p:spTree>
    <p:extLst>
      <p:ext uri="{BB962C8B-B14F-4D97-AF65-F5344CB8AC3E}">
        <p14:creationId xmlns:p14="http://schemas.microsoft.com/office/powerpoint/2010/main" val="20059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1A9FD97-9358-4D3A-BF9F-8C3DD9DF6F80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Two genomes. Mitochondrial genome is extranuclear, maternally inherited, rapidly evolving</a:t>
            </a:r>
          </a:p>
        </p:txBody>
      </p:sp>
    </p:spTree>
    <p:extLst>
      <p:ext uri="{BB962C8B-B14F-4D97-AF65-F5344CB8AC3E}">
        <p14:creationId xmlns:p14="http://schemas.microsoft.com/office/powerpoint/2010/main" val="3104283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C3E78F3-A3EA-4DEB-B00E-3693A1760B38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smtClean="0"/>
              <a:t>[8] </a:t>
            </a:r>
            <a:r>
              <a:rPr lang="en-US" smtClean="0"/>
              <a:t>microarray includes a reference DNA sequence, up to 30 thousand bases long, tiled as a series of overlapping 25-base oligonucleotide quartets. One</a:t>
            </a:r>
          </a:p>
          <a:p>
            <a:r>
              <a:rPr lang="en-US" smtClean="0"/>
              <a:t>member of each quartet is specific for any of the four possible SNP variants of</a:t>
            </a:r>
          </a:p>
          <a:p>
            <a:r>
              <a:rPr lang="en-US" smtClean="0"/>
              <a:t>the reference sequence at each position.</a:t>
            </a:r>
          </a:p>
          <a:p>
            <a:r>
              <a:rPr lang="en-US" smtClean="0"/>
              <a:t>The DNA is PCRed, fragmented, tagged, labeled, and applied to the chip. Both</a:t>
            </a:r>
          </a:p>
          <a:p>
            <a:r>
              <a:rPr lang="en-US" smtClean="0"/>
              <a:t>the forward and reverse strands are included.</a:t>
            </a:r>
          </a:p>
          <a:p>
            <a:r>
              <a:rPr lang="en-US" smtClean="0"/>
              <a:t>The intensity of binding by the experimental DNA to the tiled reference oligos</a:t>
            </a:r>
          </a:p>
          <a:p>
            <a:r>
              <a:rPr lang="en-US" smtClean="0"/>
              <a:t>is shown here as pseudocolours. The actual numerical data are analyzed in a</a:t>
            </a:r>
          </a:p>
          <a:p>
            <a:r>
              <a:rPr lang="en-US" smtClean="0"/>
              <a:t>flexible spreadsheet algorithm. You can also simply read the sequence, left to</a:t>
            </a:r>
          </a:p>
          <a:p>
            <a:r>
              <a:rPr lang="en-US" smtClean="0"/>
              <a:t>right, like an old-fashioned autorad, sideways, in colour.</a:t>
            </a:r>
          </a:p>
        </p:txBody>
      </p:sp>
    </p:spTree>
    <p:extLst>
      <p:ext uri="{BB962C8B-B14F-4D97-AF65-F5344CB8AC3E}">
        <p14:creationId xmlns:p14="http://schemas.microsoft.com/office/powerpoint/2010/main" val="1995930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ArkChip includes seven species, three mammals, three fish, one bird, total 115,984 including technical controls</a:t>
            </a:r>
          </a:p>
          <a:p>
            <a:r>
              <a:rPr lang="en-US" smtClean="0"/>
              <a:t>Sequence quality checked by comparing single species results (effectively perfect wrt dideoxy data)</a:t>
            </a:r>
          </a:p>
          <a:p>
            <a:r>
              <a:rPr lang="en-US" smtClean="0"/>
              <a:t>With two species combinations (intra- and interordinal combinations)</a:t>
            </a:r>
          </a:p>
          <a:p>
            <a:r>
              <a:rPr lang="en-US" smtClean="0"/>
              <a:t>And four species combinations (two fish and two mammals)</a:t>
            </a:r>
          </a:p>
          <a:p>
            <a:r>
              <a:rPr lang="en-US" smtClean="0"/>
              <a:t>And two duplicate seven-species experiments.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466D3A0-26CA-4150-9118-397125B5B56F}" type="slidenum">
              <a:rPr lang="en-US" smtClean="0"/>
              <a:pPr eaLnBrk="1" hangingPunct="1"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65800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this gives us is enormous amounts of genetic information and fully-resolved intraspecific trees, where every individual</a:t>
            </a:r>
            <a:r>
              <a:rPr lang="en-US" baseline="0" dirty="0" smtClean="0"/>
              <a:t> has a unique sequence.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92C147-D277-4F43-B363-E0EC58C945C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35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Three Newfoundland species, with biogeographic questions on species-wide and/or local scales.</a:t>
            </a:r>
          </a:p>
          <a:p>
            <a:r>
              <a:rPr lang="en-US" smtClean="0"/>
              <a:t>Cod study in press in Genetics, all studies ongoing with new individuals and analyses.</a:t>
            </a:r>
          </a:p>
          <a:p>
            <a:r>
              <a:rPr lang="en-US" smtClean="0"/>
              <a:t>Key qualitative results presented here, to illustrate power of intraspecific mitogenomic phylogeography</a:t>
            </a:r>
          </a:p>
          <a:p>
            <a:endParaRPr lang="en-US" smtClean="0"/>
          </a:p>
          <a:p>
            <a:r>
              <a:rPr lang="en-US" smtClean="0"/>
              <a:t>Gadus morhua, an important food fish of the North Atlantic.</a:t>
            </a:r>
          </a:p>
          <a:p>
            <a:r>
              <a:rPr lang="en-US" smtClean="0"/>
              <a:t>Questions include species origins, Trans-Atlantic vicariance, stock structure, recovery from catastrophic collapse of Nfld fishery</a:t>
            </a:r>
          </a:p>
          <a:p>
            <a:endParaRPr lang="en-US" smtClean="0"/>
          </a:p>
          <a:p>
            <a:r>
              <a:rPr lang="en-US" smtClean="0"/>
              <a:t>Newfoundland Caribou</a:t>
            </a:r>
          </a:p>
          <a:p>
            <a:endParaRPr lang="en-US" smtClean="0"/>
          </a:p>
          <a:p>
            <a:r>
              <a:rPr lang="en-US" smtClean="0"/>
              <a:t>Ecological distinctive newfoundland population shows most of range of ecotypes of species throughout rest of range</a:t>
            </a:r>
          </a:p>
          <a:p>
            <a:endParaRPr lang="en-US" smtClean="0"/>
          </a:p>
          <a:p>
            <a:r>
              <a:rPr lang="en-US" smtClean="0"/>
              <a:t>Questions include origins of post-glacial recolonization after withdrawal of ice sheet</a:t>
            </a:r>
          </a:p>
          <a:p>
            <a:r>
              <a:rPr lang="en-US" smtClean="0"/>
              <a:t>	Southern origin from a Grand Banks refugium?</a:t>
            </a:r>
          </a:p>
          <a:p>
            <a:r>
              <a:rPr lang="en-US" smtClean="0"/>
              <a:t>	Northern origin across Strait of Belle Isle from Labrador</a:t>
            </a:r>
          </a:p>
          <a:p>
            <a:r>
              <a:rPr lang="en-US" smtClean="0"/>
              <a:t>Herd structure, at a time of declining population numbers as part of 70-yr cycle</a:t>
            </a:r>
          </a:p>
          <a:p>
            <a:endParaRPr lang="en-US" smtClean="0"/>
          </a:p>
          <a:p>
            <a:r>
              <a:rPr lang="en-US" smtClean="0"/>
              <a:t>Harp Seals, part of traditional Newfoundland fishery</a:t>
            </a:r>
          </a:p>
          <a:p>
            <a:endParaRPr lang="en-US" smtClean="0"/>
          </a:p>
          <a:p>
            <a:r>
              <a:rPr lang="en-US" smtClean="0"/>
              <a:t>Various questions: interconnection of breeding patches</a:t>
            </a:r>
          </a:p>
          <a:p>
            <a:r>
              <a:rPr lang="en-US" smtClean="0"/>
              <a:t>		consequences of harvest or cull on newfoundland population</a:t>
            </a:r>
          </a:p>
          <a:p>
            <a:r>
              <a:rPr lang="en-US" smtClean="0"/>
              <a:t>		Gene flow between Newfoundland populations</a:t>
            </a:r>
          </a:p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40C55DB-1C0A-49DC-9B97-8EDE764EF874}" type="slidenum">
              <a:rPr lang="en-US" smtClean="0"/>
              <a:pPr eaLnBrk="1" hangingPunct="1"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11644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8AE14B4-EC02-401F-AE78-414B7D9FBA46}" type="slidenum">
              <a:rPr lang="en-US" smtClean="0"/>
              <a:pPr eaLnBrk="1" hangingPunct="1"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10608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8AE14B4-EC02-401F-AE78-414B7D9FBA46}" type="slidenum">
              <a:rPr lang="en-US" smtClean="0"/>
              <a:pPr eaLnBrk="1" hangingPunct="1"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21683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C7F1E9B-A123-417F-B6F4-9061A5F10769}" type="slidenum">
              <a:rPr lang="en-US" smtClean="0">
                <a:solidFill>
                  <a:srgbClr val="000000"/>
                </a:solidFill>
              </a:rPr>
              <a:pPr eaLnBrk="1" hangingPunct="1"/>
              <a:t>10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5635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F5052-49FB-4E5C-9C1C-8B7200D48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58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324C5-EA54-4CCF-8021-DE0D90690F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42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A800B-310C-4B19-871B-41A119AEC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52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D56B9-CDDA-4CEA-A08E-6BA32E733F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94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99B60-2C04-4EED-9630-D2DC8DFC6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6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13172-873D-4EB5-9363-BEB30F971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05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07CB1-BDF9-48B2-BC79-D532C36D57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73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55978-DD6D-4DFE-918E-5089679F0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06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E711F-B0DD-4931-B451-E7EC9DE1B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37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9F978-CEE6-45C0-AF61-8B2E77F26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57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652C8-0C4A-4CC9-A0FB-4AC740DF8D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69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27C0D21-89FD-49CC-BAC3-D15574C3E2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7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t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tiff"/><Relationship Id="rId4" Type="http://schemas.openxmlformats.org/officeDocument/2006/relationships/image" Target="../media/image2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Newfoundland_currency_1024x768b_256fad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990600"/>
            <a:ext cx="9296400" cy="4495800"/>
          </a:xfrm>
          <a:solidFill>
            <a:srgbClr val="FFFFFF">
              <a:alpha val="50195"/>
            </a:srgbClr>
          </a:solidFill>
        </p:spPr>
        <p:txBody>
          <a:bodyPr/>
          <a:lstStyle/>
          <a:p>
            <a:r>
              <a:rPr lang="en-US" sz="2800" b="1" dirty="0" smtClean="0"/>
              <a:t>Genomic Biotech for Environmental Monitoring: </a:t>
            </a:r>
            <a:r>
              <a:rPr lang="en-US" sz="2000" dirty="0" smtClean="0"/>
              <a:t>Phylogeography &amp; connectivity among marine populations</a:t>
            </a:r>
            <a:br>
              <a:rPr lang="en-US" sz="2000" dirty="0" smtClean="0"/>
            </a:br>
            <a:r>
              <a:rPr lang="en-US" sz="2000" dirty="0" smtClean="0"/>
              <a:t>as inferred from complete mtDNA genome sequences</a:t>
            </a:r>
            <a:br>
              <a:rPr lang="en-US" sz="2000" dirty="0" smtClean="0"/>
            </a:br>
            <a:r>
              <a:rPr lang="en-CA" sz="2000" dirty="0" smtClean="0"/>
              <a:t>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1800" b="1" dirty="0" smtClean="0"/>
              <a:t>Steven M Carr</a:t>
            </a:r>
            <a:br>
              <a:rPr lang="en-US" sz="1800" b="1" dirty="0" smtClean="0"/>
            </a:br>
            <a:r>
              <a:rPr lang="en-US" sz="1600" b="1" dirty="0" smtClean="0"/>
              <a:t>Terra Nova Genomics, Inc.</a:t>
            </a:r>
            <a:r>
              <a:rPr lang="en-US" sz="1600" b="1" dirty="0"/>
              <a:t> </a:t>
            </a:r>
            <a:r>
              <a:rPr lang="en-US" sz="1600" b="1" dirty="0" smtClean="0"/>
              <a:t>&amp;</a:t>
            </a:r>
            <a:br>
              <a:rPr lang="en-US" sz="1600" b="1" dirty="0" smtClean="0"/>
            </a:br>
            <a:r>
              <a:rPr lang="en-US" sz="1600" b="1" dirty="0" err="1" smtClean="0"/>
              <a:t>Dept</a:t>
            </a:r>
            <a:r>
              <a:rPr lang="en-US" sz="1600" b="1" dirty="0" smtClean="0"/>
              <a:t> of Biology, Memorial University of Newfoundland</a:t>
            </a:r>
            <a:br>
              <a:rPr lang="en-US" sz="1600" b="1" dirty="0" smtClean="0"/>
            </a:br>
            <a:r>
              <a:rPr lang="en-US" sz="1600" b="1" dirty="0" smtClean="0"/>
              <a:t>St </a:t>
            </a:r>
            <a:r>
              <a:rPr lang="en-US" sz="1600" b="1" dirty="0"/>
              <a:t>John's </a:t>
            </a:r>
            <a:r>
              <a:rPr lang="en-US" sz="1600" b="1" dirty="0" smtClean="0"/>
              <a:t>NL, Canada</a:t>
            </a:r>
            <a:r>
              <a:rPr lang="en-CA" sz="1600" b="1" dirty="0" smtClean="0"/>
              <a:t> </a:t>
            </a:r>
            <a:r>
              <a:rPr lang="en-US" sz="1800" b="1" dirty="0" smtClean="0">
                <a:solidFill>
                  <a:schemeClr val="tx1"/>
                </a:solidFill>
              </a:rPr>
              <a:t/>
            </a:r>
            <a:br>
              <a:rPr lang="en-US" sz="1800" b="1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/>
            </a:r>
            <a:br>
              <a:rPr lang="en-US" sz="1800" b="1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CA" sz="2400" dirty="0" smtClean="0"/>
              <a:t> </a:t>
            </a:r>
            <a:r>
              <a:rPr lang="en-CA" sz="2400" b="1" dirty="0" smtClean="0"/>
              <a:t>2</a:t>
            </a:r>
            <a:r>
              <a:rPr lang="en-CA" sz="2400" b="1" baseline="30000" dirty="0" smtClean="0"/>
              <a:t>nd</a:t>
            </a:r>
            <a:r>
              <a:rPr lang="en-CA" sz="2400" b="1" dirty="0" smtClean="0"/>
              <a:t> International Conference on Oceanography</a:t>
            </a:r>
            <a:br>
              <a:rPr lang="en-CA" sz="2400" b="1" dirty="0" smtClean="0"/>
            </a:br>
            <a:r>
              <a:rPr lang="en-CA" sz="2000" b="1" dirty="0" smtClean="0"/>
              <a:t>Las Vegas NV, </a:t>
            </a:r>
            <a:r>
              <a:rPr lang="en-CA" sz="2000" b="1" dirty="0" smtClean="0"/>
              <a:t>21 July </a:t>
            </a:r>
            <a:r>
              <a:rPr lang="en-CA" sz="2000" b="1" dirty="0" smtClean="0"/>
              <a:t>2014</a:t>
            </a:r>
            <a:endParaRPr lang="en-US" sz="2000" b="1" dirty="0" smtClean="0">
              <a:solidFill>
                <a:schemeClr val="tx1"/>
              </a:solidFill>
            </a:endParaRPr>
          </a:p>
        </p:txBody>
      </p:sp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81400"/>
            <a:ext cx="2173288" cy="1143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xtLst/>
        </p:spPr>
      </p:pic>
      <p:pic>
        <p:nvPicPr>
          <p:cNvPr id="5" name="Picture 2" descr="Terra_Nova_Genomics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733800"/>
            <a:ext cx="2971800" cy="990600"/>
          </a:xfrm>
          <a:prstGeom prst="rect">
            <a:avLst/>
          </a:prstGeom>
          <a:solidFill>
            <a:schemeClr val="bg1">
              <a:alpha val="70000"/>
            </a:schemeClr>
          </a:solidFill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Newfoundland_currency_1024x768_fad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1905000" y="304800"/>
            <a:ext cx="5181600" cy="9144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4820" name="Rectangle 5"/>
          <p:cNvSpPr>
            <a:spLocks noGrp="1" noChangeArrowheads="1"/>
          </p:cNvSpPr>
          <p:nvPr>
            <p:ph type="title"/>
          </p:nvPr>
        </p:nvSpPr>
        <p:spPr>
          <a:xfrm>
            <a:off x="990600" y="111125"/>
            <a:ext cx="7162800" cy="955675"/>
          </a:xfrm>
          <a:solidFill>
            <a:schemeClr val="bg1">
              <a:alpha val="70195"/>
            </a:schemeClr>
          </a:solidFill>
        </p:spPr>
        <p:txBody>
          <a:bodyPr/>
          <a:lstStyle/>
          <a:p>
            <a:pPr eaLnBrk="1" hangingPunct="1"/>
            <a:r>
              <a:rPr lang="en-US" sz="2400" b="1" dirty="0" smtClean="0">
                <a:latin typeface="Tahoma" pitchFamily="34" charset="0"/>
              </a:rPr>
              <a:t>Are </a:t>
            </a:r>
            <a:r>
              <a:rPr lang="en-US" sz="2400" b="1" dirty="0" smtClean="0">
                <a:latin typeface="Tahoma" pitchFamily="34" charset="0"/>
              </a:rPr>
              <a:t>populations geographically structured </a:t>
            </a:r>
            <a:r>
              <a:rPr lang="en-US" sz="2400" b="1" dirty="0" smtClean="0">
                <a:latin typeface="Tahoma" pitchFamily="34" charset="0"/>
              </a:rPr>
              <a:t>?</a:t>
            </a:r>
            <a:br>
              <a:rPr lang="en-US" sz="2400" b="1" dirty="0" smtClean="0">
                <a:latin typeface="Tahoma" pitchFamily="34" charset="0"/>
              </a:rPr>
            </a:br>
            <a:r>
              <a:rPr lang="en-US" sz="2000" b="1" dirty="0" smtClean="0">
                <a:solidFill>
                  <a:srgbClr val="FF0000"/>
                </a:solidFill>
                <a:latin typeface="Tahoma" pitchFamily="34" charset="0"/>
              </a:rPr>
              <a:t>Isolation-by-Distance</a:t>
            </a:r>
            <a:endParaRPr lang="en-US" sz="18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4821" name="Rounded Rectangle 1"/>
          <p:cNvSpPr>
            <a:spLocks noChangeArrowheads="1"/>
          </p:cNvSpPr>
          <p:nvPr/>
        </p:nvSpPr>
        <p:spPr bwMode="auto">
          <a:xfrm>
            <a:off x="6781800" y="4648200"/>
            <a:ext cx="1295400" cy="2286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009900">
                <a:alpha val="0"/>
              </a:srgb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86353" y="5562600"/>
            <a:ext cx="7891904" cy="677108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rgbClr val="FF0000"/>
                </a:solidFill>
              </a:rPr>
              <a:t>YES: </a:t>
            </a:r>
            <a:r>
              <a:rPr lang="en-US" sz="2000" b="1" dirty="0" smtClean="0">
                <a:solidFill>
                  <a:srgbClr val="000000"/>
                </a:solidFill>
              </a:rPr>
              <a:t>Trans-Atlantic </a:t>
            </a:r>
            <a:r>
              <a:rPr lang="en-US" sz="2000" b="1" dirty="0" smtClean="0"/>
              <a:t>“</a:t>
            </a:r>
            <a:r>
              <a:rPr lang="en-US" sz="2000" b="1" i="1" dirty="0" smtClean="0">
                <a:solidFill>
                  <a:srgbClr val="FF0000"/>
                </a:solidFill>
              </a:rPr>
              <a:t>Stepping-stone</a:t>
            </a:r>
            <a:r>
              <a:rPr lang="en-US" sz="2000" b="1" dirty="0"/>
              <a:t>” model</a:t>
            </a:r>
          </a:p>
          <a:p>
            <a:pPr algn="ctr" eaLnBrk="1" hangingPunct="1"/>
            <a:r>
              <a:rPr lang="en-US" b="1" dirty="0"/>
              <a:t>requires significantly </a:t>
            </a:r>
            <a:r>
              <a:rPr lang="en-US" b="1" i="1" dirty="0"/>
              <a:t>fewer </a:t>
            </a:r>
            <a:r>
              <a:rPr lang="en-US" b="1" i="1" dirty="0" smtClean="0"/>
              <a:t>migration events </a:t>
            </a:r>
            <a:r>
              <a:rPr lang="en-US" b="1" dirty="0" smtClean="0"/>
              <a:t>than </a:t>
            </a:r>
            <a:r>
              <a:rPr lang="en-US" b="1" dirty="0"/>
              <a:t>random </a:t>
            </a:r>
            <a:r>
              <a:rPr lang="en-US" b="1" dirty="0" smtClean="0"/>
              <a:t>expectation</a:t>
            </a:r>
            <a:endParaRPr lang="en-CA" b="1" dirty="0"/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1066800"/>
            <a:ext cx="4701140" cy="447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98919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Newfoundland_currency_1024x768b_256fade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19"/>
            <a:ext cx="9144000" cy="6858000"/>
          </a:xfrm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763000" cy="457200"/>
          </a:xfrm>
          <a:solidFill>
            <a:schemeClr val="bg1">
              <a:alpha val="70195"/>
            </a:schemeClr>
          </a:solidFill>
        </p:spPr>
        <p:txBody>
          <a:bodyPr/>
          <a:lstStyle/>
          <a:p>
            <a:r>
              <a:rPr lang="en-US" sz="2400" b="1" dirty="0" smtClean="0"/>
              <a:t>Population expansion </a:t>
            </a:r>
            <a:r>
              <a:rPr lang="en-US" sz="2400" dirty="0" err="1" smtClean="0"/>
              <a:t>wrt</a:t>
            </a:r>
            <a:r>
              <a:rPr lang="en-US" sz="2400" b="1" dirty="0" smtClean="0"/>
              <a:t> Climate Change </a:t>
            </a:r>
            <a:r>
              <a:rPr lang="en-US" sz="2400" dirty="0" smtClean="0"/>
              <a:t>over</a:t>
            </a:r>
            <a:r>
              <a:rPr lang="en-US" sz="2400" b="1" dirty="0" smtClean="0"/>
              <a:t> 300 </a:t>
            </a:r>
            <a:r>
              <a:rPr lang="en-US" sz="2400" b="1" dirty="0" err="1" smtClean="0"/>
              <a:t>Ky</a:t>
            </a:r>
            <a:endParaRPr lang="en-US" sz="2400" dirty="0" smtClean="0"/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3124200" y="4572000"/>
            <a:ext cx="9858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100">
                <a:solidFill>
                  <a:srgbClr val="009999"/>
                </a:solidFill>
              </a:rPr>
              <a:t>Wisconsinan</a:t>
            </a:r>
          </a:p>
          <a:p>
            <a:pPr algn="ctr" eaLnBrk="1" hangingPunct="1"/>
            <a:r>
              <a:rPr lang="en-US" sz="1100">
                <a:solidFill>
                  <a:srgbClr val="009999"/>
                </a:solidFill>
              </a:rPr>
              <a:t>glaciation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2421" y="838200"/>
            <a:ext cx="6131858" cy="54863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 flipV="1">
            <a:off x="2971800" y="4331345"/>
            <a:ext cx="0" cy="670868"/>
          </a:xfrm>
          <a:prstGeom prst="line">
            <a:avLst/>
          </a:prstGeom>
          <a:noFill/>
          <a:ln w="31750" algn="ctr">
            <a:solidFill>
              <a:srgbClr val="009900">
                <a:alpha val="70000"/>
              </a:srgb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 flipV="1">
            <a:off x="2438400" y="3876699"/>
            <a:ext cx="0" cy="1125514"/>
          </a:xfrm>
          <a:prstGeom prst="line">
            <a:avLst/>
          </a:prstGeom>
          <a:noFill/>
          <a:ln w="31750" algn="ctr">
            <a:solidFill>
              <a:srgbClr val="0070C0">
                <a:alpha val="70000"/>
              </a:srgb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 flipV="1">
            <a:off x="2101320" y="3733800"/>
            <a:ext cx="0" cy="1268414"/>
          </a:xfrm>
          <a:prstGeom prst="line">
            <a:avLst/>
          </a:prstGeom>
          <a:noFill/>
          <a:ln w="31750" algn="ctr">
            <a:solidFill>
              <a:srgbClr val="CC6600">
                <a:alpha val="69804"/>
              </a:srgb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flipV="1">
            <a:off x="3617119" y="4439456"/>
            <a:ext cx="0" cy="565991"/>
          </a:xfrm>
          <a:prstGeom prst="line">
            <a:avLst/>
          </a:prstGeom>
          <a:noFill/>
          <a:ln w="31750" algn="ctr">
            <a:solidFill>
              <a:srgbClr val="C00000">
                <a:alpha val="70000"/>
              </a:srgb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92986743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Newfoundland_currency_1024x768b_256fade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19"/>
            <a:ext cx="9144000" cy="6858000"/>
          </a:xfrm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914400"/>
          </a:xfrm>
          <a:solidFill>
            <a:schemeClr val="bg1">
              <a:alpha val="70195"/>
            </a:schemeClr>
          </a:solidFill>
        </p:spPr>
        <p:txBody>
          <a:bodyPr/>
          <a:lstStyle/>
          <a:p>
            <a:r>
              <a:rPr lang="en-US" sz="2800" b="1" dirty="0" smtClean="0"/>
              <a:t>Testing structure of populations </a:t>
            </a:r>
            <a:r>
              <a:rPr lang="en-US" sz="2800" b="1" i="1" dirty="0" smtClean="0"/>
              <a:t>within</a:t>
            </a:r>
            <a:r>
              <a:rPr lang="en-US" sz="2800" b="1" dirty="0" smtClean="0"/>
              <a:t> species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1800" b="1" dirty="0">
                <a:solidFill>
                  <a:srgbClr val="FF0000"/>
                </a:solidFill>
              </a:rPr>
              <a:t>Kolmogorov – Smirnov </a:t>
            </a:r>
            <a:r>
              <a:rPr lang="en-US" sz="1800" b="1" dirty="0" smtClean="0">
                <a:solidFill>
                  <a:schemeClr val="tx1"/>
                </a:solidFill>
              </a:rPr>
              <a:t>non-parametric test:</a:t>
            </a:r>
            <a:br>
              <a:rPr lang="en-US" sz="1800" b="1" dirty="0" smtClean="0">
                <a:solidFill>
                  <a:schemeClr val="tx1"/>
                </a:solidFill>
              </a:rPr>
            </a:br>
            <a:r>
              <a:rPr lang="en-US" sz="1800" b="1" i="1" dirty="0" smtClean="0">
                <a:solidFill>
                  <a:schemeClr val="tx1"/>
                </a:solidFill>
              </a:rPr>
              <a:t>Are </a:t>
            </a:r>
            <a:r>
              <a:rPr lang="en-US" sz="1800" b="1" dirty="0" smtClean="0">
                <a:solidFill>
                  <a:schemeClr val="tx1"/>
                </a:solidFill>
              </a:rPr>
              <a:t>cumulative</a:t>
            </a:r>
            <a:r>
              <a:rPr lang="en-US" sz="1800" b="1" i="1" dirty="0" smtClean="0">
                <a:solidFill>
                  <a:schemeClr val="tx1"/>
                </a:solidFill>
              </a:rPr>
              <a:t> genetic distance curves </a:t>
            </a:r>
            <a:r>
              <a:rPr lang="en-US" sz="1800" b="1" i="1" dirty="0" smtClean="0">
                <a:solidFill>
                  <a:schemeClr val="tx1"/>
                </a:solidFill>
              </a:rPr>
              <a:t>significantly offset?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76400"/>
            <a:ext cx="6843108" cy="342155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298087" y="5257800"/>
            <a:ext cx="6521850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YES</a:t>
            </a:r>
            <a:r>
              <a:rPr lang="en-US" dirty="0" smtClean="0"/>
              <a:t>: Diversity among </a:t>
            </a:r>
            <a:r>
              <a:rPr lang="en-US" b="1" dirty="0" smtClean="0">
                <a:solidFill>
                  <a:srgbClr val="008000"/>
                </a:solidFill>
              </a:rPr>
              <a:t>Greenland Sea </a:t>
            </a:r>
            <a:r>
              <a:rPr lang="en-US" dirty="0" smtClean="0"/>
              <a:t>Harp Seals is </a:t>
            </a:r>
            <a:r>
              <a:rPr lang="en-US" b="1" i="1" dirty="0" smtClean="0"/>
              <a:t>younger</a:t>
            </a:r>
          </a:p>
          <a:p>
            <a:pPr algn="ctr"/>
            <a:r>
              <a:rPr lang="en-US" dirty="0"/>
              <a:t>t</a:t>
            </a:r>
            <a:r>
              <a:rPr lang="en-US" dirty="0" smtClean="0"/>
              <a:t>han among </a:t>
            </a:r>
            <a:r>
              <a:rPr lang="en-US" b="1" dirty="0" smtClean="0">
                <a:solidFill>
                  <a:srgbClr val="0000FF"/>
                </a:solidFill>
              </a:rPr>
              <a:t>White Sea </a:t>
            </a:r>
            <a:r>
              <a:rPr lang="en-US" dirty="0" smtClean="0"/>
              <a:t>seals [</a:t>
            </a:r>
            <a:r>
              <a:rPr lang="en-US" dirty="0" smtClean="0">
                <a:solidFill>
                  <a:srgbClr val="009900"/>
                </a:solidFill>
                <a:latin typeface="+mj-lt"/>
                <a:ea typeface="Wingdings"/>
                <a:cs typeface="Wingdings"/>
                <a:sym typeface="Wingdings"/>
              </a:rPr>
              <a:t> </a:t>
            </a:r>
            <a:r>
              <a:rPr lang="en-US" b="1" i="1" dirty="0" smtClean="0">
                <a:latin typeface="+mj-lt"/>
                <a:ea typeface="Wingdings"/>
                <a:cs typeface="Wingdings"/>
                <a:sym typeface="Wingdings"/>
              </a:rPr>
              <a:t>versus</a:t>
            </a:r>
            <a:r>
              <a:rPr lang="en-US" dirty="0" smtClean="0">
                <a:solidFill>
                  <a:srgbClr val="009900"/>
                </a:solidFill>
                <a:latin typeface="+mj-lt"/>
                <a:ea typeface="Wingdings"/>
                <a:cs typeface="Wingdings"/>
                <a:sym typeface="Wingdings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]</a:t>
            </a:r>
            <a:endParaRPr lang="en-CA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3048000" y="3200400"/>
            <a:ext cx="2209800" cy="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gradFill flip="none" rotWithShape="1">
              <a:gsLst>
                <a:gs pos="0">
                  <a:srgbClr val="009900"/>
                </a:gs>
                <a:gs pos="100000">
                  <a:srgbClr val="3366FF"/>
                </a:gs>
              </a:gsLst>
              <a:lin ang="0" scaled="1"/>
              <a:tileRect/>
            </a:gradFill>
            <a:prstDash val="sysDash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9816422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Newfoundland_currency_1024x768_fad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1905000" y="304800"/>
            <a:ext cx="5181600" cy="9144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2772" name="Rectangle 5"/>
          <p:cNvSpPr>
            <a:spLocks noGrp="1" noChangeArrowheads="1"/>
          </p:cNvSpPr>
          <p:nvPr>
            <p:ph type="title"/>
          </p:nvPr>
        </p:nvSpPr>
        <p:spPr>
          <a:xfrm>
            <a:off x="990600" y="111125"/>
            <a:ext cx="7162800" cy="1143000"/>
          </a:xfrm>
          <a:solidFill>
            <a:schemeClr val="bg1">
              <a:alpha val="70195"/>
            </a:schemeClr>
          </a:solidFill>
        </p:spPr>
        <p:txBody>
          <a:bodyPr/>
          <a:lstStyle/>
          <a:p>
            <a:pPr eaLnBrk="1" hangingPunct="1"/>
            <a:r>
              <a:rPr lang="en-US" sz="2800" b="1" smtClean="0">
                <a:latin typeface="Tahoma" pitchFamily="34" charset="0"/>
              </a:rPr>
              <a:t>Spawning Stocks of Atlantic Cod</a:t>
            </a:r>
            <a:r>
              <a:rPr lang="en-US" sz="3600" b="1" smtClean="0">
                <a:latin typeface="Tahoma" pitchFamily="34" charset="0"/>
              </a:rPr>
              <a:t/>
            </a:r>
            <a:br>
              <a:rPr lang="en-US" sz="3600" b="1" smtClean="0">
                <a:latin typeface="Tahoma" pitchFamily="34" charset="0"/>
              </a:rPr>
            </a:br>
            <a:r>
              <a:rPr lang="en-US" sz="2000" b="1" smtClean="0">
                <a:solidFill>
                  <a:srgbClr val="FF0000"/>
                </a:solidFill>
                <a:latin typeface="Tahoma" pitchFamily="34" charset="0"/>
              </a:rPr>
              <a:t>Are they genetically distinguishable populations ?</a:t>
            </a:r>
            <a:endParaRPr lang="en-US" sz="180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2773" name="Rounded Rectangle 1"/>
          <p:cNvSpPr>
            <a:spLocks noChangeArrowheads="1"/>
          </p:cNvSpPr>
          <p:nvPr/>
        </p:nvSpPr>
        <p:spPr bwMode="auto">
          <a:xfrm>
            <a:off x="6781800" y="4648200"/>
            <a:ext cx="1295400" cy="2286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009900">
                <a:alpha val="0"/>
              </a:srgb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en-US"/>
          </a:p>
        </p:txBody>
      </p:sp>
      <p:pic>
        <p:nvPicPr>
          <p:cNvPr id="327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5" y="1371600"/>
            <a:ext cx="5045075" cy="505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431164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5" descr="Newfoundland_currency_1024x768_fad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en-US" sz="2400" b="1" dirty="0">
                <a:latin typeface="+mn-lt"/>
              </a:rPr>
              <a:t>Family Tree of Atlantic Cod:</a:t>
            </a:r>
            <a:r>
              <a:rPr lang="en-US" sz="3600" b="1" dirty="0">
                <a:latin typeface="+mn-lt"/>
              </a:rPr>
              <a:t/>
            </a:r>
            <a:br>
              <a:rPr lang="en-US" sz="3600" b="1" dirty="0">
                <a:latin typeface="+mn-lt"/>
              </a:rPr>
            </a:br>
            <a:r>
              <a:rPr lang="en-US" sz="1600" b="1" dirty="0" smtClean="0">
                <a:solidFill>
                  <a:srgbClr val="FF0000"/>
                </a:solidFill>
                <a:latin typeface="+mn-lt"/>
              </a:rPr>
              <a:t>Northern Cod </a:t>
            </a:r>
            <a:r>
              <a:rPr lang="en-US" sz="1600" dirty="0">
                <a:latin typeface="+mn-lt"/>
              </a:rPr>
              <a:t>(</a:t>
            </a:r>
            <a:r>
              <a:rPr lang="en-US" sz="1600" dirty="0">
                <a:solidFill>
                  <a:srgbClr val="FF0000"/>
                </a:solidFill>
                <a:latin typeface="+mn-lt"/>
              </a:rPr>
              <a:t>2J3KL</a:t>
            </a:r>
            <a:r>
              <a:rPr lang="en-US" sz="1600" dirty="0">
                <a:latin typeface="+mn-lt"/>
              </a:rPr>
              <a:t>) </a:t>
            </a:r>
            <a:r>
              <a:rPr lang="en-US" sz="1600" i="1" dirty="0" err="1">
                <a:latin typeface="+mn-lt"/>
              </a:rPr>
              <a:t>vs</a:t>
            </a:r>
            <a:r>
              <a:rPr lang="en-US" sz="1600" dirty="0">
                <a:latin typeface="+mn-lt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+mn-lt"/>
              </a:rPr>
              <a:t>Trans-Laurentian stocks </a:t>
            </a:r>
            <a:r>
              <a:rPr lang="en-US" sz="1600" dirty="0">
                <a:latin typeface="+mn-lt"/>
              </a:rPr>
              <a:t>(</a:t>
            </a:r>
            <a:r>
              <a:rPr lang="en-US" sz="1600" dirty="0">
                <a:solidFill>
                  <a:srgbClr val="0000FF"/>
                </a:solidFill>
                <a:latin typeface="+mn-lt"/>
              </a:rPr>
              <a:t>4WX5Ze</a:t>
            </a:r>
            <a:r>
              <a:rPr lang="en-US" sz="1600" dirty="0">
                <a:latin typeface="+mn-lt"/>
              </a:rPr>
              <a:t>)</a:t>
            </a:r>
            <a:br>
              <a:rPr lang="en-US" sz="1600" dirty="0">
                <a:latin typeface="+mn-lt"/>
              </a:rPr>
            </a:br>
            <a:r>
              <a:rPr lang="en-US" sz="1600" i="1" dirty="0" err="1" smtClean="0">
                <a:latin typeface="+mn-lt"/>
              </a:rPr>
              <a:t>vs</a:t>
            </a:r>
            <a:r>
              <a:rPr lang="en-US" sz="1600" dirty="0" smtClean="0">
                <a:latin typeface="+mn-lt"/>
              </a:rPr>
              <a:t>  </a:t>
            </a:r>
            <a:r>
              <a:rPr lang="en-US" sz="1600" b="1" dirty="0" smtClean="0">
                <a:solidFill>
                  <a:srgbClr val="009900"/>
                </a:solidFill>
                <a:latin typeface="+mn-lt"/>
              </a:rPr>
              <a:t>Flemish Cap </a:t>
            </a:r>
            <a:r>
              <a:rPr lang="en-US" sz="1600" dirty="0" smtClean="0">
                <a:latin typeface="+mn-lt"/>
              </a:rPr>
              <a:t>(</a:t>
            </a:r>
            <a:r>
              <a:rPr lang="en-US" sz="1600" dirty="0" smtClean="0">
                <a:solidFill>
                  <a:srgbClr val="008000"/>
                </a:solidFill>
                <a:latin typeface="+mn-lt"/>
              </a:rPr>
              <a:t>3M</a:t>
            </a:r>
            <a:r>
              <a:rPr lang="en-US" sz="1600" dirty="0" smtClean="0">
                <a:latin typeface="+mn-lt"/>
              </a:rPr>
              <a:t>) </a:t>
            </a:r>
            <a:r>
              <a:rPr lang="en-US" sz="1600" i="1" dirty="0" err="1" smtClean="0">
                <a:latin typeface="+mn-lt"/>
              </a:rPr>
              <a:t>vs</a:t>
            </a:r>
            <a:r>
              <a:rPr lang="en-US" sz="1600" i="1" dirty="0" smtClean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b="1" dirty="0" smtClean="0">
                <a:solidFill>
                  <a:srgbClr val="66CCFF"/>
                </a:solidFill>
                <a:latin typeface="+mn-lt"/>
              </a:rPr>
              <a:t>Norwegian Coastal stocks</a:t>
            </a:r>
            <a:r>
              <a:rPr lang="en-US" sz="1800" b="1" dirty="0" smtClean="0">
                <a:solidFill>
                  <a:srgbClr val="66CCFF"/>
                </a:solidFill>
                <a:latin typeface="+mn-lt"/>
              </a:rPr>
              <a:t/>
            </a:r>
            <a:br>
              <a:rPr lang="en-US" sz="1800" b="1" dirty="0" smtClean="0">
                <a:solidFill>
                  <a:srgbClr val="66CCFF"/>
                </a:solidFill>
                <a:latin typeface="+mn-lt"/>
              </a:rPr>
            </a:br>
            <a:r>
              <a:rPr lang="en-US" sz="1200" dirty="0" smtClean="0">
                <a:latin typeface="+mn-lt"/>
              </a:rPr>
              <a:t>[</a:t>
            </a:r>
            <a:r>
              <a:rPr lang="en-US" sz="1200" i="1" dirty="0" smtClean="0">
                <a:latin typeface="+mn-lt"/>
              </a:rPr>
              <a:t> </a:t>
            </a:r>
            <a:r>
              <a:rPr lang="en-US" sz="1200" dirty="0">
                <a:latin typeface="+mn-lt"/>
              </a:rPr>
              <a:t>Carr &amp; Marshall 2008 </a:t>
            </a:r>
            <a:r>
              <a:rPr lang="en-US" sz="1200" i="1" dirty="0">
                <a:latin typeface="+mn-lt"/>
              </a:rPr>
              <a:t>Genetics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smtClean="0">
                <a:latin typeface="+mn-lt"/>
              </a:rPr>
              <a:t>180,381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smtClean="0">
                <a:latin typeface="+mn-lt"/>
              </a:rPr>
              <a:t>&amp; in progress ]</a:t>
            </a:r>
            <a:endParaRPr lang="en-US" sz="1200" dirty="0">
              <a:latin typeface="+mn-lt"/>
            </a:endParaRPr>
          </a:p>
        </p:txBody>
      </p:sp>
      <p:pic>
        <p:nvPicPr>
          <p:cNvPr id="34820" name="Picture 3" descr="52x15595 Gadus NJ 280508 6.t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6400800" cy="494665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Box 1"/>
          <p:cNvSpPr txBox="1">
            <a:spLocks noChangeArrowheads="1"/>
          </p:cNvSpPr>
          <p:nvPr/>
        </p:nvSpPr>
        <p:spPr bwMode="auto">
          <a:xfrm>
            <a:off x="6986588" y="1952625"/>
            <a:ext cx="809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 i="1">
                <a:solidFill>
                  <a:srgbClr val="FF0000"/>
                </a:solidFill>
              </a:rPr>
              <a:t>Bay Cod</a:t>
            </a:r>
          </a:p>
        </p:txBody>
      </p:sp>
      <p:pic>
        <p:nvPicPr>
          <p:cNvPr id="3482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41863"/>
            <a:ext cx="8112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2065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Newfoundland_currency_1024x768_fad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5"/>
          <p:cNvSpPr>
            <a:spLocks noGrp="1" noChangeArrowheads="1"/>
          </p:cNvSpPr>
          <p:nvPr>
            <p:ph type="title"/>
          </p:nvPr>
        </p:nvSpPr>
        <p:spPr>
          <a:xfrm>
            <a:off x="144462" y="838200"/>
            <a:ext cx="8839200" cy="4572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latin typeface="Tahoma" pitchFamily="34" charset="0"/>
              </a:rPr>
              <a:t>Worst-Case </a:t>
            </a:r>
            <a:r>
              <a:rPr lang="en-US" sz="2400" b="1" dirty="0" smtClean="0">
                <a:latin typeface="Tahoma" pitchFamily="34" charset="0"/>
              </a:rPr>
              <a:t>Scenario:</a:t>
            </a:r>
            <a:r>
              <a:rPr lang="en-US" sz="2200" b="1" dirty="0" smtClean="0">
                <a:latin typeface="Tahoma" pitchFamily="34" charset="0"/>
              </a:rPr>
              <a:t/>
            </a:r>
            <a:br>
              <a:rPr lang="en-US" sz="2200" b="1" dirty="0" smtClean="0">
                <a:latin typeface="Tahoma" pitchFamily="34" charset="0"/>
              </a:rPr>
            </a:br>
            <a:r>
              <a:rPr lang="en-US" sz="2200" b="1" dirty="0" smtClean="0">
                <a:latin typeface="Tahoma" pitchFamily="34" charset="0"/>
              </a:rPr>
              <a:t>Oil </a:t>
            </a:r>
            <a:r>
              <a:rPr lang="en-US" sz="2200" b="1" dirty="0" smtClean="0">
                <a:latin typeface="Tahoma" pitchFamily="34" charset="0"/>
              </a:rPr>
              <a:t>Spill impacts Genome Ecosystem</a:t>
            </a:r>
            <a:r>
              <a:rPr lang="en-US" sz="2400" b="1" dirty="0" smtClean="0">
                <a:latin typeface="Tahoma" pitchFamily="34" charset="0"/>
              </a:rPr>
              <a:t/>
            </a:r>
            <a:br>
              <a:rPr lang="en-US" sz="2400" b="1" dirty="0" smtClean="0">
                <a:latin typeface="Tahoma" pitchFamily="34" charset="0"/>
              </a:rPr>
            </a:br>
            <a:endParaRPr lang="en-US" sz="2000" dirty="0" smtClean="0">
              <a:solidFill>
                <a:srgbClr val="FF99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686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752600"/>
            <a:ext cx="835660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18332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Newfoundland_currency_1024x768_fad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2" descr="Carr et al.&#10;              2007 Comp Biochem Physiol D, Fig.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1696700"/>
            <a:ext cx="274478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 descr="Carr et al.&#10;              2007 Comp Biochem Physiol D, Fig.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-13792200"/>
            <a:ext cx="11615738" cy="1218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5"/>
          <p:cNvSpPr txBox="1">
            <a:spLocks noChangeArrowheads="1"/>
          </p:cNvSpPr>
          <p:nvPr/>
        </p:nvSpPr>
        <p:spPr bwMode="auto">
          <a:xfrm>
            <a:off x="152400" y="228600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200" b="1">
                <a:solidFill>
                  <a:schemeClr val="tx2"/>
                </a:solidFill>
                <a:latin typeface="Tahoma" pitchFamily="34" charset="0"/>
              </a:rPr>
              <a:t>Genetic Consequences of Environmental Disruption</a:t>
            </a:r>
            <a:r>
              <a:rPr lang="en-US" sz="2400" b="1">
                <a:solidFill>
                  <a:schemeClr val="tx2"/>
                </a:solidFill>
                <a:latin typeface="Tahoma" pitchFamily="34" charset="0"/>
              </a:rPr>
              <a:t/>
            </a:r>
            <a:br>
              <a:rPr lang="en-US" sz="2400" b="1">
                <a:solidFill>
                  <a:schemeClr val="tx2"/>
                </a:solidFill>
                <a:latin typeface="Tahoma" pitchFamily="34" charset="0"/>
              </a:rPr>
            </a:br>
            <a:endParaRPr lang="en-US" sz="2000">
              <a:solidFill>
                <a:srgbClr val="FF99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7900" name="Picture 2"/>
          <p:cNvPicPr>
            <a:picLocks noChangeAspect="1"/>
          </p:cNvPicPr>
          <p:nvPr/>
        </p:nvPicPr>
        <p:blipFill>
          <a:blip r:embed="rId6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828675"/>
            <a:ext cx="7199313" cy="140811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x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7200900" cy="140970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95800"/>
            <a:ext cx="7194550" cy="15017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000" y="4495800"/>
            <a:ext cx="1524000" cy="1524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95400" y="6019800"/>
            <a:ext cx="6396402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Loss of connectivity: disruption of gene flow &amp; dispersal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 bwMode="auto">
          <a:xfrm>
            <a:off x="1295400" y="3962400"/>
            <a:ext cx="6477000" cy="304800"/>
          </a:xfrm>
          <a:prstGeom prst="rightArrow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CC66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71800" y="41148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Local success &amp; dispersal</a:t>
            </a:r>
            <a:endParaRPr lang="en-US" dirty="0"/>
          </a:p>
        </p:txBody>
      </p:sp>
      <p:sp>
        <p:nvSpPr>
          <p:cNvPr id="17" name="Left Arrow 16"/>
          <p:cNvSpPr/>
          <p:nvPr/>
        </p:nvSpPr>
        <p:spPr bwMode="auto">
          <a:xfrm>
            <a:off x="1143000" y="2209800"/>
            <a:ext cx="7010400" cy="152400"/>
          </a:xfrm>
          <a:prstGeom prst="left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00F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Right Arrow 17"/>
          <p:cNvSpPr/>
          <p:nvPr/>
        </p:nvSpPr>
        <p:spPr bwMode="auto">
          <a:xfrm>
            <a:off x="1143000" y="685800"/>
            <a:ext cx="7010400" cy="152400"/>
          </a:xfrm>
          <a:prstGeom prst="rightArrow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33800" y="2286000"/>
            <a:ext cx="1447800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Gene Flow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0076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 animBg="1"/>
      <p:bldP spid="15" grpId="0"/>
      <p:bldP spid="17" grpId="0" animBg="1"/>
      <p:bldP spid="18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7" descr="Newfoundland_currency_1024x768_fad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5638800"/>
            <a:ext cx="3962400" cy="533400"/>
          </a:xfrm>
          <a:solidFill>
            <a:schemeClr val="bg1">
              <a:alpha val="70195"/>
            </a:schemeClr>
          </a:solidFill>
        </p:spPr>
        <p:txBody>
          <a:bodyPr/>
          <a:lstStyle/>
          <a:p>
            <a:pPr eaLnBrk="1" hangingPunct="1"/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63499254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orial09c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Two Genomes</a:t>
            </a:r>
          </a:p>
        </p:txBody>
      </p:sp>
      <p:pic>
        <p:nvPicPr>
          <p:cNvPr id="4100" name="Picture 9" descr="FISH chromosom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7" y="685800"/>
            <a:ext cx="6916737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31" name="Picture 11" descr="mtDNA genome colou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192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02163" y="3966557"/>
            <a:ext cx="337143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nucDNA</a:t>
            </a:r>
            <a:r>
              <a:rPr lang="en-US" sz="3200" dirty="0" smtClean="0">
                <a:solidFill>
                  <a:srgbClr val="FF0000"/>
                </a:solidFill>
              </a:rPr>
              <a:t> genome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2,850,000,000 </a:t>
            </a:r>
            <a:r>
              <a:rPr lang="en-US" sz="3200" dirty="0" err="1" smtClean="0">
                <a:solidFill>
                  <a:srgbClr val="FF0000"/>
                </a:solidFill>
              </a:rPr>
              <a:t>bp</a:t>
            </a:r>
            <a:endParaRPr lang="en-US" sz="3200" dirty="0" smtClean="0">
              <a:solidFill>
                <a:srgbClr val="FF0000"/>
              </a:solidFill>
            </a:endParaRP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20,500 genes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09452" y="3975024"/>
            <a:ext cx="30778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mtDNA genome</a:t>
            </a:r>
          </a:p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~17,000 </a:t>
            </a:r>
            <a:r>
              <a:rPr lang="en-US" sz="3200" dirty="0" err="1" smtClean="0">
                <a:solidFill>
                  <a:srgbClr val="FFFF00"/>
                </a:solidFill>
              </a:rPr>
              <a:t>bp</a:t>
            </a:r>
            <a:endParaRPr lang="en-US" sz="3200" dirty="0" smtClean="0">
              <a:solidFill>
                <a:srgbClr val="FFFF00"/>
              </a:solidFill>
            </a:endParaRPr>
          </a:p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38 genes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8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7" descr="Newfoundland_currency_1024x768_fad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  <a:solidFill>
            <a:schemeClr val="bg1">
              <a:alpha val="70195"/>
            </a:schemeClr>
          </a:solidFill>
        </p:spPr>
        <p:txBody>
          <a:bodyPr/>
          <a:lstStyle/>
          <a:p>
            <a:pPr eaLnBrk="1" hangingPunct="1"/>
            <a:r>
              <a:rPr lang="en-US" sz="2400" b="1" dirty="0" smtClean="0"/>
              <a:t>DNA Sequencing </a:t>
            </a:r>
            <a:r>
              <a:rPr lang="en-US" sz="2400" dirty="0" smtClean="0"/>
              <a:t>on a </a:t>
            </a:r>
            <a:r>
              <a:rPr lang="en-US" sz="2400" b="1" dirty="0" smtClean="0"/>
              <a:t>Microarray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000" b="1" dirty="0" smtClean="0"/>
              <a:t>Complete mtDNA genome in one experiment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200" dirty="0" smtClean="0"/>
              <a:t>[ SM Carr </a:t>
            </a:r>
            <a:r>
              <a:rPr lang="en-US" sz="1200" i="1" dirty="0" smtClean="0"/>
              <a:t>et al. </a:t>
            </a:r>
            <a:r>
              <a:rPr lang="en-US" sz="1200" dirty="0" smtClean="0"/>
              <a:t>2008. </a:t>
            </a:r>
            <a:r>
              <a:rPr lang="en-US" sz="1200" i="1" dirty="0" smtClean="0"/>
              <a:t>Comp </a:t>
            </a:r>
            <a:r>
              <a:rPr lang="en-US" sz="1200" i="1" dirty="0" err="1" smtClean="0"/>
              <a:t>Biochem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Physiol</a:t>
            </a:r>
            <a:r>
              <a:rPr lang="en-US" sz="1200" i="1" dirty="0" smtClean="0"/>
              <a:t> D </a:t>
            </a:r>
            <a:r>
              <a:rPr lang="en-US" sz="1200" dirty="0" smtClean="0"/>
              <a:t>3:1-11 ]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514600" y="1371600"/>
            <a:ext cx="4114800" cy="1752600"/>
            <a:chOff x="2514600" y="1517650"/>
            <a:chExt cx="4114800" cy="1752600"/>
          </a:xfrm>
        </p:grpSpPr>
        <p:pic>
          <p:nvPicPr>
            <p:cNvPr id="30724" name="Picture 12" descr="chip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1517650"/>
              <a:ext cx="947738" cy="175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5" name="Picture 13" descr="chip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1524000"/>
              <a:ext cx="3200400" cy="174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8923" name="Picture 11" descr="chip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00400"/>
            <a:ext cx="5582894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Terra_Nova_Genomics_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1828800" cy="609600"/>
          </a:xfrm>
          <a:prstGeom prst="rect">
            <a:avLst/>
          </a:prstGeom>
          <a:solidFill>
            <a:schemeClr val="bg1">
              <a:alpha val="70000"/>
            </a:schemeClr>
          </a:solidFill>
          <a:extLst/>
        </p:spPr>
      </p:pic>
    </p:spTree>
    <p:extLst>
      <p:ext uri="{BB962C8B-B14F-4D97-AF65-F5344CB8AC3E}">
        <p14:creationId xmlns:p14="http://schemas.microsoft.com/office/powerpoint/2010/main" val="249566479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Newfoundland_currency_1024x768_fad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solidFill>
            <a:schemeClr val="bg1">
              <a:alpha val="70195"/>
            </a:schemeClr>
          </a:solidFill>
        </p:spPr>
        <p:txBody>
          <a:bodyPr/>
          <a:lstStyle/>
          <a:p>
            <a:r>
              <a:rPr lang="en-US" sz="2800" b="1" i="1" dirty="0" smtClean="0">
                <a:latin typeface="Tahoma" pitchFamily="34" charset="0"/>
              </a:rPr>
              <a:t>Molecular Velcro</a:t>
            </a:r>
            <a:r>
              <a:rPr lang="en-US" sz="2800" b="1" dirty="0" smtClean="0">
                <a:latin typeface="Tahoma" pitchFamily="34" charset="0"/>
              </a:rPr>
              <a:t>: Multi-species </a:t>
            </a:r>
            <a:r>
              <a:rPr lang="en-US" sz="2800" b="1" i="1" dirty="0" smtClean="0">
                <a:latin typeface="Tahoma" pitchFamily="34" charset="0"/>
              </a:rPr>
              <a:t>ArkChip</a:t>
            </a:r>
            <a:r>
              <a:rPr lang="en-US" sz="3600" b="1" dirty="0" smtClean="0">
                <a:latin typeface="Tahoma" pitchFamily="34" charset="0"/>
              </a:rPr>
              <a:t/>
            </a:r>
            <a:br>
              <a:rPr lang="en-US" sz="3600" b="1" dirty="0" smtClean="0">
                <a:latin typeface="Tahoma" pitchFamily="34" charset="0"/>
              </a:rPr>
            </a:br>
            <a:r>
              <a:rPr lang="en-US" sz="2000" dirty="0" smtClean="0">
                <a:latin typeface="Tahoma" pitchFamily="34" charset="0"/>
              </a:rPr>
              <a:t>(Three fish, three mammals, one bird: 115,984 bp)</a:t>
            </a:r>
            <a:endParaRPr lang="en-US" sz="3200" b="1" dirty="0" smtClean="0">
              <a:latin typeface="Tahoma" pitchFamily="34" charset="0"/>
            </a:endParaRPr>
          </a:p>
        </p:txBody>
      </p:sp>
      <p:pic>
        <p:nvPicPr>
          <p:cNvPr id="5" name="Picture 4" descr="ArkChip 1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224631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rkChip 2.t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066800"/>
            <a:ext cx="224631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rkChip 3.t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66800"/>
            <a:ext cx="224631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rkCHip 4.t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05200"/>
            <a:ext cx="2859088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rkCHip 5.t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05200"/>
            <a:ext cx="3624263" cy="299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Newfoundland_currency_1024x768_fad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696200" cy="914400"/>
          </a:xfrm>
          <a:solidFill>
            <a:schemeClr val="bg1">
              <a:alpha val="74901"/>
            </a:schemeClr>
          </a:solidFill>
        </p:spPr>
        <p:txBody>
          <a:bodyPr/>
          <a:lstStyle/>
          <a:p>
            <a:r>
              <a:rPr lang="en-US" sz="2400" b="1" dirty="0" smtClean="0"/>
              <a:t>Information content of DNA microarrays:</a:t>
            </a:r>
            <a:br>
              <a:rPr lang="en-US" sz="2400" b="1" dirty="0" smtClean="0"/>
            </a:br>
            <a:r>
              <a:rPr lang="en-US" sz="1800" dirty="0" smtClean="0"/>
              <a:t>7 species </a:t>
            </a:r>
            <a:r>
              <a:rPr lang="en-US" sz="1800" b="1" dirty="0" smtClean="0"/>
              <a:t>X</a:t>
            </a:r>
            <a:r>
              <a:rPr lang="en-US" sz="2400" b="1" dirty="0" smtClean="0"/>
              <a:t> </a:t>
            </a:r>
            <a:r>
              <a:rPr lang="en-US" sz="1800" dirty="0" smtClean="0"/>
              <a:t>80 individuals / </a:t>
            </a:r>
            <a:r>
              <a:rPr lang="en-US" sz="1800" dirty="0" err="1" smtClean="0"/>
              <a:t>spp</a:t>
            </a:r>
            <a:r>
              <a:rPr lang="en-US" sz="1800" dirty="0" smtClean="0"/>
              <a:t> </a:t>
            </a:r>
            <a:r>
              <a:rPr lang="en-US" sz="1800" b="1" dirty="0" smtClean="0"/>
              <a:t>X</a:t>
            </a:r>
            <a:r>
              <a:rPr lang="en-US" sz="1800" dirty="0" smtClean="0"/>
              <a:t> 16.5 </a:t>
            </a:r>
            <a:r>
              <a:rPr lang="en-US" sz="1800" dirty="0" err="1" smtClean="0"/>
              <a:t>Kbp</a:t>
            </a:r>
            <a:r>
              <a:rPr lang="en-US" sz="1800" dirty="0" smtClean="0"/>
              <a:t> @ = </a:t>
            </a:r>
            <a:r>
              <a:rPr lang="en-US" sz="1800" b="1" dirty="0" smtClean="0"/>
              <a:t>9.2 </a:t>
            </a:r>
            <a:r>
              <a:rPr lang="en-US" sz="1800" b="1" dirty="0" err="1" smtClean="0"/>
              <a:t>Mbp</a:t>
            </a:r>
            <a:r>
              <a:rPr lang="en-US" sz="1800" dirty="0" smtClean="0"/>
              <a:t>  </a:t>
            </a:r>
            <a:endParaRPr lang="en-US" sz="2800" dirty="0" smtClean="0"/>
          </a:p>
        </p:txBody>
      </p:sp>
      <p:sp>
        <p:nvSpPr>
          <p:cNvPr id="14340" name="TextBox 8"/>
          <p:cNvSpPr txBox="1">
            <a:spLocks noChangeArrowheads="1"/>
          </p:cNvSpPr>
          <p:nvPr/>
        </p:nvSpPr>
        <p:spPr bwMode="auto">
          <a:xfrm>
            <a:off x="2362200" y="990600"/>
            <a:ext cx="18415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14341" name="Picture 6" descr="Carr &amp; Marshall 2010 cod sequences, 18 July 2010 PIS 6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066800"/>
            <a:ext cx="5029200" cy="548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5059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3" descr="Carr Lab Research fa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4340" name="Picture 5" descr="resources15c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264" y="4342825"/>
            <a:ext cx="2559854" cy="19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Newfoundland currency 2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7212"/>
            <a:ext cx="2743200" cy="358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 descr="resources05cb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10279"/>
            <a:ext cx="2743200" cy="351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Box 8"/>
          <p:cNvSpPr txBox="1">
            <a:spLocks noChangeArrowheads="1"/>
          </p:cNvSpPr>
          <p:nvPr/>
        </p:nvSpPr>
        <p:spPr bwMode="auto">
          <a:xfrm>
            <a:off x="700101" y="5486400"/>
            <a:ext cx="1770036" cy="58477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dirty="0"/>
              <a:t>Atlantic Cod</a:t>
            </a:r>
          </a:p>
          <a:p>
            <a:pPr algn="ctr" eaLnBrk="1" hangingPunct="1"/>
            <a:r>
              <a:rPr lang="en-US" sz="1600" b="1" dirty="0"/>
              <a:t>(</a:t>
            </a:r>
            <a:r>
              <a:rPr lang="en-US" sz="1600" b="1" i="1" dirty="0"/>
              <a:t>Gadus morhua</a:t>
            </a:r>
            <a:r>
              <a:rPr lang="en-US" sz="1600" b="1" dirty="0"/>
              <a:t>)</a:t>
            </a:r>
          </a:p>
        </p:txBody>
      </p:sp>
      <p:sp>
        <p:nvSpPr>
          <p:cNvPr id="8200" name="TextBox 9"/>
          <p:cNvSpPr txBox="1">
            <a:spLocks noChangeArrowheads="1"/>
          </p:cNvSpPr>
          <p:nvPr/>
        </p:nvSpPr>
        <p:spPr bwMode="auto">
          <a:xfrm>
            <a:off x="6301584" y="5410200"/>
            <a:ext cx="2428870" cy="58477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dirty="0"/>
              <a:t>Newfoundland Caribou</a:t>
            </a:r>
          </a:p>
          <a:p>
            <a:pPr algn="ctr" eaLnBrk="1" hangingPunct="1"/>
            <a:r>
              <a:rPr lang="en-US" sz="1600" b="1" dirty="0"/>
              <a:t>(</a:t>
            </a:r>
            <a:r>
              <a:rPr lang="en-US" sz="1600" b="1" i="1" dirty="0" err="1"/>
              <a:t>Rangifer</a:t>
            </a:r>
            <a:r>
              <a:rPr lang="en-US" sz="1600" b="1" i="1" dirty="0"/>
              <a:t> </a:t>
            </a:r>
            <a:r>
              <a:rPr lang="en-US" sz="1600" b="1" i="1" dirty="0" err="1"/>
              <a:t>tarandus</a:t>
            </a:r>
            <a:r>
              <a:rPr lang="en-US" sz="1600" b="1" dirty="0"/>
              <a:t>)</a:t>
            </a:r>
          </a:p>
        </p:txBody>
      </p:sp>
      <p:sp>
        <p:nvSpPr>
          <p:cNvPr id="8201" name="TextBox 10"/>
          <p:cNvSpPr txBox="1">
            <a:spLocks noChangeArrowheads="1"/>
          </p:cNvSpPr>
          <p:nvPr/>
        </p:nvSpPr>
        <p:spPr bwMode="auto">
          <a:xfrm>
            <a:off x="3074368" y="6247825"/>
            <a:ext cx="2885726" cy="58477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dirty="0"/>
              <a:t>Harp </a:t>
            </a:r>
            <a:r>
              <a:rPr lang="en-US" sz="1600" b="1" dirty="0" smtClean="0"/>
              <a:t>Seals</a:t>
            </a:r>
            <a:endParaRPr lang="en-US" sz="1600" b="1" dirty="0"/>
          </a:p>
          <a:p>
            <a:pPr algn="ctr" eaLnBrk="1" hangingPunct="1"/>
            <a:r>
              <a:rPr lang="en-US" sz="1600" b="1" dirty="0"/>
              <a:t>(</a:t>
            </a:r>
            <a:r>
              <a:rPr lang="en-US" sz="1600" b="1" i="1" dirty="0" smtClean="0"/>
              <a:t>Pagophilus </a:t>
            </a:r>
            <a:r>
              <a:rPr lang="en-US" sz="1600" b="1" i="1" dirty="0" err="1" smtClean="0"/>
              <a:t>groenlandicus</a:t>
            </a:r>
            <a:r>
              <a:rPr lang="en-US" sz="1600" b="1" dirty="0"/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118" y="263525"/>
            <a:ext cx="2514600" cy="32829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00400" y="3573992"/>
            <a:ext cx="263631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en-US" b="1" dirty="0"/>
              <a:t>Atlantic </a:t>
            </a:r>
            <a:r>
              <a:rPr lang="en-US" b="1" dirty="0" smtClean="0"/>
              <a:t>Wolffish</a:t>
            </a:r>
            <a:endParaRPr lang="en-US" b="1" dirty="0"/>
          </a:p>
          <a:p>
            <a:pPr algn="ctr" eaLnBrk="1" hangingPunct="1"/>
            <a:r>
              <a:rPr lang="en-US" b="1" dirty="0" smtClean="0"/>
              <a:t>(</a:t>
            </a:r>
            <a:r>
              <a:rPr lang="en-US" b="1" i="1" dirty="0" smtClean="0"/>
              <a:t>Anarhicas lupus</a:t>
            </a:r>
            <a:r>
              <a:rPr lang="en-US" b="1" dirty="0" smtClean="0"/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3325908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Newfoundland_currency_1024x768b_256fade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19"/>
            <a:ext cx="9144000" cy="6858000"/>
          </a:xfrm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190500" y="304800"/>
            <a:ext cx="8763000" cy="914400"/>
          </a:xfrm>
          <a:solidFill>
            <a:schemeClr val="bg1">
              <a:alpha val="70195"/>
            </a:schemeClr>
          </a:solidFill>
        </p:spPr>
        <p:txBody>
          <a:bodyPr/>
          <a:lstStyle/>
          <a:p>
            <a:r>
              <a:rPr lang="en-US" sz="3200" b="1" dirty="0" smtClean="0"/>
              <a:t>Harp Seal pupping &amp; breeding</a:t>
            </a:r>
            <a:r>
              <a:rPr lang="en-US" sz="3200" b="1" dirty="0"/>
              <a:t> </a:t>
            </a:r>
            <a:r>
              <a:rPr lang="en-US" sz="3200" b="1" dirty="0" smtClean="0"/>
              <a:t>grounds</a:t>
            </a:r>
            <a:endParaRPr lang="en-US" sz="3200" dirty="0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7294" y="1600200"/>
            <a:ext cx="6729412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2667000" y="3598862"/>
            <a:ext cx="2590800" cy="26987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5562600" y="3276600"/>
            <a:ext cx="1828800" cy="26987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1905000" y="3546475"/>
            <a:ext cx="381000" cy="18732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1207294" y="292740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Gulf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590800" y="3885141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Front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193329" y="2929083"/>
            <a:ext cx="1199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Greenland</a:t>
            </a:r>
          </a:p>
          <a:p>
            <a:r>
              <a:rPr lang="en-US" sz="1600" b="1" dirty="0" smtClean="0"/>
              <a:t>Sea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942787" y="2465738"/>
            <a:ext cx="813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White</a:t>
            </a:r>
          </a:p>
          <a:p>
            <a:r>
              <a:rPr lang="en-US" b="1" dirty="0" smtClean="0"/>
              <a:t>Sea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42803"/>
            <a:ext cx="1440696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13582" y="3411537"/>
            <a:ext cx="138998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01896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Content Placeholder 3" descr="Carr Lab Research fa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solidFill>
            <a:schemeClr val="bg1">
              <a:alpha val="70195"/>
            </a:schemeClr>
          </a:solidFill>
        </p:spPr>
        <p:txBody>
          <a:bodyPr/>
          <a:lstStyle/>
          <a:p>
            <a:r>
              <a:rPr lang="en-US" sz="2400" b="1" dirty="0" smtClean="0"/>
              <a:t>Genomic P</a:t>
            </a:r>
            <a:r>
              <a:rPr lang="en-US" sz="2400" b="1" dirty="0" smtClean="0"/>
              <a:t>hylogeography </a:t>
            </a:r>
            <a:r>
              <a:rPr lang="en-US" sz="2400" b="1" dirty="0" smtClean="0"/>
              <a:t>of </a:t>
            </a:r>
            <a:r>
              <a:rPr lang="en-US" sz="2400" b="1" i="1" dirty="0" smtClean="0"/>
              <a:t>Pagophilus</a:t>
            </a:r>
            <a:r>
              <a:rPr lang="en-US" sz="2800" b="1" i="1" dirty="0" smtClean="0"/>
              <a:t/>
            </a:r>
            <a:br>
              <a:rPr lang="en-US" sz="2800" b="1" i="1" dirty="0" smtClean="0"/>
            </a:br>
            <a:r>
              <a:rPr lang="en-US" sz="2000" dirty="0" smtClean="0"/>
              <a:t>16.5 </a:t>
            </a:r>
            <a:r>
              <a:rPr lang="en-US" sz="2000" dirty="0" err="1" smtClean="0"/>
              <a:t>Kbp</a:t>
            </a:r>
            <a:r>
              <a:rPr lang="en-US" sz="2000" dirty="0" smtClean="0"/>
              <a:t> @</a:t>
            </a:r>
            <a:r>
              <a:rPr lang="en-US" sz="2000" dirty="0" smtClean="0"/>
              <a:t> from 83 Harp seals</a:t>
            </a:r>
            <a:r>
              <a:rPr lang="en-US" sz="2800" b="1" i="1" dirty="0" smtClean="0"/>
              <a:t/>
            </a:r>
            <a:br>
              <a:rPr lang="en-US" sz="2800" b="1" i="1" dirty="0" smtClean="0"/>
            </a:br>
            <a:r>
              <a:rPr lang="en-US" sz="1600" dirty="0" smtClean="0"/>
              <a:t>[ Carr, Duggan, Stenson, &amp; Marshall</a:t>
            </a:r>
            <a:r>
              <a:rPr lang="en-US" sz="1600" dirty="0"/>
              <a:t> </a:t>
            </a:r>
            <a:r>
              <a:rPr lang="en-US" sz="1600" dirty="0" smtClean="0"/>
              <a:t>2014 </a:t>
            </a:r>
            <a:r>
              <a:rPr lang="en-US" sz="1600" i="1" dirty="0" smtClean="0"/>
              <a:t>PLoS ONE</a:t>
            </a:r>
            <a:r>
              <a:rPr lang="en-US" sz="1600" dirty="0" smtClean="0"/>
              <a:t>, in review ]</a:t>
            </a:r>
            <a:endParaRPr lang="en-US" i="1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51484"/>
            <a:ext cx="7848599" cy="537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364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Content Placeholder 3" descr="Carr Lab Research fa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1026"/>
          <p:cNvSpPr>
            <a:spLocks noChangeArrowheads="1"/>
          </p:cNvSpPr>
          <p:nvPr/>
        </p:nvSpPr>
        <p:spPr bwMode="auto">
          <a:xfrm>
            <a:off x="11502" y="1531380"/>
            <a:ext cx="9144000" cy="19812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990600" y="533400"/>
            <a:ext cx="4191001" cy="5257800"/>
            <a:chOff x="885451" y="688445"/>
            <a:chExt cx="4411284" cy="567818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451" y="688445"/>
              <a:ext cx="4411284" cy="5633509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976931" y="4344183"/>
              <a:ext cx="1802206" cy="2022450"/>
              <a:chOff x="1517875" y="3834883"/>
              <a:chExt cx="1802206" cy="2022450"/>
            </a:xfrm>
          </p:grpSpPr>
          <p:sp>
            <p:nvSpPr>
              <p:cNvPr id="2" name="Oval 1"/>
              <p:cNvSpPr/>
              <p:nvPr/>
            </p:nvSpPr>
            <p:spPr bwMode="auto">
              <a:xfrm>
                <a:off x="1524000" y="3893608"/>
                <a:ext cx="228600" cy="228600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1528233" y="4343400"/>
                <a:ext cx="228600" cy="228600"/>
              </a:xfrm>
              <a:prstGeom prst="ellipse">
                <a:avLst/>
              </a:prstGeom>
              <a:solidFill>
                <a:srgbClr val="0099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 bwMode="auto">
              <a:xfrm>
                <a:off x="1524000" y="4766733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 bwMode="auto">
              <a:xfrm>
                <a:off x="1523054" y="5160433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 bwMode="auto">
              <a:xfrm>
                <a:off x="1517875" y="5558367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763407" y="3834883"/>
                <a:ext cx="124906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White Sea</a:t>
                </a:r>
                <a:endParaRPr lang="en-US" dirty="0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1756833" y="4278868"/>
                <a:ext cx="156324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Greenland Sea</a:t>
                </a:r>
                <a:endParaRPr lang="en-US" sz="1600" dirty="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1780078" y="4696367"/>
                <a:ext cx="10951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Ice Front</a:t>
                </a:r>
                <a:endParaRPr lang="en-US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780078" y="5090067"/>
                <a:ext cx="6078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Gulf</a:t>
                </a:r>
                <a:endParaRPr lang="en-US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763407" y="5488001"/>
                <a:ext cx="10951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Front ‘99</a:t>
                </a:r>
                <a:endParaRPr lang="en-US" dirty="0"/>
              </a:p>
            </p:txBody>
          </p:sp>
        </p:grp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57200"/>
            <a:ext cx="2286000" cy="530050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14400" y="5791200"/>
            <a:ext cx="7467600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en-US" b="1" i="1" dirty="0">
                <a:cs typeface="Calibri" pitchFamily="34" charset="0"/>
              </a:rPr>
              <a:t>Stronger</a:t>
            </a:r>
            <a:r>
              <a:rPr lang="en-US" dirty="0">
                <a:cs typeface="Calibri" pitchFamily="34" charset="0"/>
              </a:rPr>
              <a:t> geographic structures require </a:t>
            </a:r>
            <a:r>
              <a:rPr lang="en-US" b="1" i="1" dirty="0">
                <a:cs typeface="Calibri" pitchFamily="34" charset="0"/>
              </a:rPr>
              <a:t>fewer</a:t>
            </a:r>
            <a:r>
              <a:rPr lang="en-US" dirty="0">
                <a:cs typeface="Calibri" pitchFamily="34" charset="0"/>
              </a:rPr>
              <a:t> migration events;</a:t>
            </a:r>
          </a:p>
          <a:p>
            <a:pPr algn="ctr" eaLnBrk="1" hangingPunct="1"/>
            <a:r>
              <a:rPr lang="en-CA" dirty="0" smtClean="0">
                <a:cs typeface="Calibri" pitchFamily="34" charset="0"/>
              </a:rPr>
              <a:t>Compare </a:t>
            </a:r>
            <a:r>
              <a:rPr lang="en-CA" b="1" i="1" dirty="0" smtClean="0">
                <a:cs typeface="Calibri" pitchFamily="34" charset="0"/>
              </a:rPr>
              <a:t>observed</a:t>
            </a:r>
            <a:r>
              <a:rPr lang="en-CA" dirty="0" smtClean="0">
                <a:cs typeface="Calibri" pitchFamily="34" charset="0"/>
              </a:rPr>
              <a:t> tree versus 10,000 </a:t>
            </a:r>
            <a:r>
              <a:rPr lang="en-CA" b="1" i="1" dirty="0" smtClean="0">
                <a:cs typeface="Calibri" pitchFamily="34" charset="0"/>
              </a:rPr>
              <a:t>random</a:t>
            </a:r>
            <a:r>
              <a:rPr lang="en-CA" dirty="0" smtClean="0">
                <a:cs typeface="Calibri" pitchFamily="34" charset="0"/>
              </a:rPr>
              <a:t> trees</a:t>
            </a:r>
            <a:endParaRPr lang="en-CA" dirty="0">
              <a:cs typeface="Calibri" pitchFamily="34" charset="0"/>
            </a:endParaRPr>
          </a:p>
        </p:txBody>
      </p:sp>
      <p:sp>
        <p:nvSpPr>
          <p:cNvPr id="12292" name="Title 4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609600"/>
          </a:xfrm>
          <a:solidFill>
            <a:schemeClr val="bg1">
              <a:alpha val="70195"/>
            </a:schemeClr>
          </a:solidFill>
        </p:spPr>
        <p:txBody>
          <a:bodyPr/>
          <a:lstStyle/>
          <a:p>
            <a:r>
              <a:rPr lang="en-CA" sz="2800" b="1" dirty="0" smtClean="0"/>
              <a:t>Is the observed tree </a:t>
            </a:r>
            <a:r>
              <a:rPr lang="en-CA" sz="2800" b="1" dirty="0" smtClean="0"/>
              <a:t>geographically structured</a:t>
            </a:r>
            <a:r>
              <a:rPr lang="en-CA" sz="2800" b="1" dirty="0" smtClean="0"/>
              <a:t>?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3015763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29041</TotalTime>
  <Words>909</Words>
  <Application>Microsoft Office PowerPoint</Application>
  <PresentationFormat>On-screen Show (4:3)</PresentationFormat>
  <Paragraphs>134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ＭＳ Ｐゴシック</vt:lpstr>
      <vt:lpstr>Arial</vt:lpstr>
      <vt:lpstr>Calibri</vt:lpstr>
      <vt:lpstr>Tahoma</vt:lpstr>
      <vt:lpstr>Wingdings</vt:lpstr>
      <vt:lpstr>Default Design</vt:lpstr>
      <vt:lpstr>Genomic Biotech for Environmental Monitoring: Phylogeography &amp; connectivity among marine populations as inferred from complete mtDNA genome sequences   Steven M Carr Terra Nova Genomics, Inc. &amp; Dept of Biology, Memorial University of Newfoundland St John's NL, Canada       2nd International Conference on Oceanography Las Vegas NV, 21 July 2014</vt:lpstr>
      <vt:lpstr>Two Genomes</vt:lpstr>
      <vt:lpstr>DNA Sequencing on a Microarray Complete mtDNA genome in one experiment [ SM Carr et al. 2008. Comp Biochem Physiol D 3:1-11 ]</vt:lpstr>
      <vt:lpstr>Molecular Velcro: Multi-species ArkChip (Three fish, three mammals, one bird: 115,984 bp)</vt:lpstr>
      <vt:lpstr>Information content of DNA microarrays: 7 species X 80 individuals / spp X 16.5 Kbp @ = 9.2 Mbp  </vt:lpstr>
      <vt:lpstr>PowerPoint Presentation</vt:lpstr>
      <vt:lpstr>Harp Seal pupping &amp; breeding grounds</vt:lpstr>
      <vt:lpstr>Genomic Phylogeography of Pagophilus 16.5 Kbp @ from 83 Harp seals [ Carr, Duggan, Stenson, &amp; Marshall 2014 PLoS ONE, in review ]</vt:lpstr>
      <vt:lpstr>Is the observed tree geographically structured?</vt:lpstr>
      <vt:lpstr>Are populations geographically structured ? Isolation-by-Distance</vt:lpstr>
      <vt:lpstr>Population expansion wrt Climate Change over 300 Ky</vt:lpstr>
      <vt:lpstr>Testing structure of populations within species Kolmogorov – Smirnov non-parametric test: Are cumulative genetic distance curves significantly offset?</vt:lpstr>
      <vt:lpstr>Spawning Stocks of Atlantic Cod Are they genetically distinguishable populations ?</vt:lpstr>
      <vt:lpstr>Family Tree of Atlantic Cod: Northern Cod (2J3KL) vs Trans-Laurentian stocks (4WX5Ze) vs  Flemish Cap (3M) vs  Norwegian Coastal stocks [ Carr &amp; Marshall 2008 Genetics 180,381 &amp; in progress ]</vt:lpstr>
      <vt:lpstr>Worst-Case Scenario: Oil Spill impacts Genome Ecosystem </vt:lpstr>
      <vt:lpstr>PowerPoint Presentation</vt:lpstr>
      <vt:lpstr>PowerPoint Presentation</vt:lpstr>
    </vt:vector>
  </TitlesOfParts>
  <Company>Memorial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Steven M. Carr</dc:creator>
  <cp:lastModifiedBy>Dr Steven M Carr</cp:lastModifiedBy>
  <cp:revision>1181</cp:revision>
  <cp:lastPrinted>2014-07-16T15:29:35Z</cp:lastPrinted>
  <dcterms:created xsi:type="dcterms:W3CDTF">2005-06-06T21:23:59Z</dcterms:created>
  <dcterms:modified xsi:type="dcterms:W3CDTF">2014-07-21T03:37:20Z</dcterms:modified>
</cp:coreProperties>
</file>