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84" r:id="rId3"/>
    <p:sldId id="285" r:id="rId4"/>
    <p:sldId id="286" r:id="rId5"/>
    <p:sldId id="287" r:id="rId6"/>
    <p:sldId id="288" r:id="rId7"/>
    <p:sldId id="302" r:id="rId8"/>
    <p:sldId id="305" r:id="rId9"/>
    <p:sldId id="304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A4694-9E8B-4E99-81A9-5BBAB031A762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DFE2-8E09-43D2-8FE5-48547BE5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8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dar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564" y="6231471"/>
            <a:ext cx="1820088" cy="3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bann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d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290499"/>
            <a:ext cx="1362456" cy="38676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36949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07C4F-F733-49C3-B00A-552E12B9255F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91440"/>
            <a:ext cx="10881360" cy="7343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6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_banner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_dar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564" y="244232"/>
            <a:ext cx="1362456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5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2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56AD8-08D7-401E-8C87-12C62DE9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9B8D-877C-42A4-B650-7F2E76193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microsoft.com/office/2007/relationships/hdphoto" Target="../media/hdphoto3.wdp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51.jpeg"/><Relationship Id="rId26" Type="http://schemas.openxmlformats.org/officeDocument/2006/relationships/image" Target="../media/image55.jpeg"/><Relationship Id="rId39" Type="http://schemas.microsoft.com/office/2007/relationships/hdphoto" Target="../media/hdphoto20.wdp"/><Relationship Id="rId21" Type="http://schemas.microsoft.com/office/2007/relationships/hdphoto" Target="../media/hdphoto11.wdp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microsoft.com/office/2007/relationships/hdphoto" Target="../media/hdphoto24.wdp"/><Relationship Id="rId50" Type="http://schemas.openxmlformats.org/officeDocument/2006/relationships/image" Target="../media/image67.png"/><Relationship Id="rId55" Type="http://schemas.microsoft.com/office/2007/relationships/hdphoto" Target="../media/hdphoto28.wdp"/><Relationship Id="rId7" Type="http://schemas.microsoft.com/office/2007/relationships/hdphoto" Target="../media/hdphoto4.wdp"/><Relationship Id="rId12" Type="http://schemas.openxmlformats.org/officeDocument/2006/relationships/image" Target="../media/image48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microsoft.com/office/2007/relationships/hdphoto" Target="../media/hdphoto17.wdp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" Type="http://schemas.openxmlformats.org/officeDocument/2006/relationships/image" Target="../media/image41.jpeg"/><Relationship Id="rId16" Type="http://schemas.openxmlformats.org/officeDocument/2006/relationships/image" Target="../media/image50.jpeg"/><Relationship Id="rId20" Type="http://schemas.openxmlformats.org/officeDocument/2006/relationships/image" Target="../media/image52.jpeg"/><Relationship Id="rId29" Type="http://schemas.microsoft.com/office/2007/relationships/hdphoto" Target="../media/hdphoto15.wdp"/><Relationship Id="rId41" Type="http://schemas.microsoft.com/office/2007/relationships/hdphoto" Target="../media/hdphoto21.wdp"/><Relationship Id="rId54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microsoft.com/office/2007/relationships/hdphoto" Target="../media/hdphoto6.wdp"/><Relationship Id="rId24" Type="http://schemas.openxmlformats.org/officeDocument/2006/relationships/image" Target="../media/image54.jpeg"/><Relationship Id="rId32" Type="http://schemas.openxmlformats.org/officeDocument/2006/relationships/image" Target="../media/image58.png"/><Relationship Id="rId37" Type="http://schemas.microsoft.com/office/2007/relationships/hdphoto" Target="../media/hdphoto19.wdp"/><Relationship Id="rId40" Type="http://schemas.openxmlformats.org/officeDocument/2006/relationships/image" Target="../media/image62.png"/><Relationship Id="rId45" Type="http://schemas.microsoft.com/office/2007/relationships/hdphoto" Target="../media/hdphoto23.wdp"/><Relationship Id="rId53" Type="http://schemas.microsoft.com/office/2007/relationships/hdphoto" Target="../media/hdphoto27.wdp"/><Relationship Id="rId5" Type="http://schemas.openxmlformats.org/officeDocument/2006/relationships/image" Target="../media/image44.jpe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56.jpeg"/><Relationship Id="rId36" Type="http://schemas.openxmlformats.org/officeDocument/2006/relationships/image" Target="../media/image60.png"/><Relationship Id="rId49" Type="http://schemas.microsoft.com/office/2007/relationships/hdphoto" Target="../media/hdphoto25.wdp"/><Relationship Id="rId57" Type="http://schemas.microsoft.com/office/2007/relationships/hdphoto" Target="../media/hdphoto29.wdp"/><Relationship Id="rId10" Type="http://schemas.openxmlformats.org/officeDocument/2006/relationships/image" Target="../media/image47.png"/><Relationship Id="rId19" Type="http://schemas.microsoft.com/office/2007/relationships/hdphoto" Target="../media/hdphoto10.wdp"/><Relationship Id="rId31" Type="http://schemas.microsoft.com/office/2007/relationships/hdphoto" Target="../media/hdphoto16.wdp"/><Relationship Id="rId44" Type="http://schemas.openxmlformats.org/officeDocument/2006/relationships/image" Target="../media/image64.png"/><Relationship Id="rId52" Type="http://schemas.openxmlformats.org/officeDocument/2006/relationships/image" Target="../media/image68.png"/><Relationship Id="rId4" Type="http://schemas.openxmlformats.org/officeDocument/2006/relationships/image" Target="../media/image43.jpeg"/><Relationship Id="rId9" Type="http://schemas.microsoft.com/office/2007/relationships/hdphoto" Target="../media/hdphoto5.wdp"/><Relationship Id="rId14" Type="http://schemas.openxmlformats.org/officeDocument/2006/relationships/image" Target="../media/image49.png"/><Relationship Id="rId22" Type="http://schemas.openxmlformats.org/officeDocument/2006/relationships/image" Target="../media/image53.jpeg"/><Relationship Id="rId27" Type="http://schemas.microsoft.com/office/2007/relationships/hdphoto" Target="../media/hdphoto14.wdp"/><Relationship Id="rId30" Type="http://schemas.openxmlformats.org/officeDocument/2006/relationships/image" Target="../media/image57.png"/><Relationship Id="rId35" Type="http://schemas.microsoft.com/office/2007/relationships/hdphoto" Target="../media/hdphoto18.wdp"/><Relationship Id="rId43" Type="http://schemas.microsoft.com/office/2007/relationships/hdphoto" Target="../media/hdphoto22.wdp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8" Type="http://schemas.openxmlformats.org/officeDocument/2006/relationships/image" Target="../media/image46.png"/><Relationship Id="rId51" Type="http://schemas.microsoft.com/office/2007/relationships/hdphoto" Target="../media/hdphoto26.wdp"/><Relationship Id="rId3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microsoft.com/office/2007/relationships/hdphoto" Target="../media/hdphoto30.wd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1.wdp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microsoft.com/office/2007/relationships/hdphoto" Target="../media/hdphoto3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pn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h-bann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46"/>
            <a:ext cx="12192000" cy="6858000"/>
          </a:xfrm>
          <a:prstGeom prst="rect">
            <a:avLst/>
          </a:prstGeom>
        </p:spPr>
      </p:pic>
      <p:pic>
        <p:nvPicPr>
          <p:cNvPr id="10" name="Picture 9" descr="bg-h-banner-wra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301" y="1415142"/>
            <a:ext cx="6552699" cy="5430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137" y="394613"/>
            <a:ext cx="867236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</a:rPr>
              <a:t>Enhanced delivery of DNA-based vaccines and </a:t>
            </a:r>
            <a:r>
              <a:rPr lang="en-US" sz="4000" dirty="0" err="1">
                <a:solidFill>
                  <a:schemeClr val="bg1"/>
                </a:solidFill>
              </a:rPr>
              <a:t>immunotherapeutics</a:t>
            </a:r>
            <a:r>
              <a:rPr lang="en-US" sz="4000" dirty="0">
                <a:solidFill>
                  <a:schemeClr val="bg1"/>
                </a:solidFill>
              </a:rPr>
              <a:t> through next-generation electroporation devices</a:t>
            </a:r>
            <a:endParaRPr lang="en-US" sz="4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37" y="3962400"/>
            <a:ext cx="506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cs typeface="Calibri"/>
              </a:rPr>
              <a:t>Stephanie Ramos, Ph.D.</a:t>
            </a:r>
          </a:p>
          <a:p>
            <a:r>
              <a:rPr lang="en-US" sz="2400" dirty="0" err="1" smtClean="0">
                <a:solidFill>
                  <a:srgbClr val="FFFFFF"/>
                </a:solidFill>
                <a:cs typeface="Calibri"/>
              </a:rPr>
              <a:t>Inovio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Pharmaceuticals 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137" y="5531602"/>
            <a:ext cx="506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Calibri"/>
              </a:rPr>
              <a:t>Cell &amp; Gene Therapy, 2015</a:t>
            </a:r>
          </a:p>
          <a:p>
            <a:r>
              <a:rPr lang="en-US" dirty="0" smtClean="0">
                <a:solidFill>
                  <a:srgbClr val="FFFFFF"/>
                </a:solidFill>
                <a:cs typeface="Calibri"/>
              </a:rPr>
              <a:t>London, UK</a:t>
            </a:r>
          </a:p>
          <a:p>
            <a:r>
              <a:rPr lang="en-US" dirty="0" smtClean="0">
                <a:solidFill>
                  <a:srgbClr val="FFFFFF"/>
                </a:solidFill>
                <a:cs typeface="Calibri"/>
              </a:rPr>
              <a:t>August 10, 2015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556" y="305733"/>
            <a:ext cx="190500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Enhanced DNA </a:t>
            </a:r>
            <a:r>
              <a:rPr lang="en-US" dirty="0" smtClean="0"/>
              <a:t>Delivery to the Skin </a:t>
            </a:r>
            <a:r>
              <a:rPr lang="en-US" dirty="0"/>
              <a:t>via Surface Electroporation</a:t>
            </a:r>
          </a:p>
        </p:txBody>
      </p:sp>
      <p:pic>
        <p:nvPicPr>
          <p:cNvPr id="56" name="Picture 4" descr="4X4_HP_Batt_Power_ver-1_x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184" y="1506552"/>
            <a:ext cx="2659984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6709388" y="2095515"/>
            <a:ext cx="496887" cy="193675"/>
          </a:xfrm>
          <a:prstGeom prst="rightArrow">
            <a:avLst>
              <a:gd name="adj1" fmla="val 50000"/>
              <a:gd name="adj2" fmla="val 64139"/>
            </a:avLst>
          </a:prstGeom>
          <a:solidFill>
            <a:srgbClr val="0000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8" name="Picture 7" descr="IMG_61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838" y="1506552"/>
            <a:ext cx="2465283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22"/>
          <p:cNvSpPr txBox="1">
            <a:spLocks noChangeArrowheads="1"/>
          </p:cNvSpPr>
          <p:nvPr/>
        </p:nvSpPr>
        <p:spPr bwMode="auto">
          <a:xfrm>
            <a:off x="4032520" y="1209958"/>
            <a:ext cx="2561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Tethered Surface EP System</a:t>
            </a:r>
          </a:p>
        </p:txBody>
      </p:sp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7977586" y="1209958"/>
            <a:ext cx="1741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Surface EP System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799028" y="4383319"/>
            <a:ext cx="3614736" cy="1343094"/>
            <a:chOff x="3194773" y="4172211"/>
            <a:chExt cx="3614736" cy="1343094"/>
          </a:xfrm>
        </p:grpSpPr>
        <p:grpSp>
          <p:nvGrpSpPr>
            <p:cNvPr id="63" name="Group 12"/>
            <p:cNvGrpSpPr>
              <a:grpSpLocks/>
            </p:cNvGrpSpPr>
            <p:nvPr/>
          </p:nvGrpSpPr>
          <p:grpSpPr bwMode="auto">
            <a:xfrm>
              <a:off x="4701309" y="4442650"/>
              <a:ext cx="2032000" cy="1031875"/>
              <a:chOff x="228600" y="2743201"/>
              <a:chExt cx="3611881" cy="1834328"/>
            </a:xfrm>
          </p:grpSpPr>
          <p:pic>
            <p:nvPicPr>
              <p:cNvPr id="64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657600"/>
                <a:ext cx="3611880" cy="919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601" y="2743201"/>
                <a:ext cx="3611880" cy="953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6" name="Picture 1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2369" y="4448436"/>
              <a:ext cx="1135569" cy="53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2369" y="4962897"/>
              <a:ext cx="1135569" cy="50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Box 67"/>
            <p:cNvSpPr txBox="1">
              <a:spLocks noChangeArrowheads="1"/>
            </p:cNvSpPr>
            <p:nvPr/>
          </p:nvSpPr>
          <p:spPr bwMode="auto">
            <a:xfrm>
              <a:off x="5324462" y="5145973"/>
              <a:ext cx="1468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+ EP</a:t>
              </a:r>
            </a:p>
          </p:txBody>
        </p:sp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3963241" y="5122223"/>
              <a:ext cx="692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 EP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94773" y="4172211"/>
              <a:ext cx="3614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GFP expression on skin surface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892240" y="3503552"/>
            <a:ext cx="4387691" cy="3303178"/>
            <a:chOff x="7643993" y="3390547"/>
            <a:chExt cx="4387691" cy="3303178"/>
          </a:xfrm>
        </p:grpSpPr>
        <p:pic>
          <p:nvPicPr>
            <p:cNvPr id="71" name="Picture 3" descr="U:\R&amp;D\Gleb\Kate 7-6\10.bmp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808" y="5226159"/>
              <a:ext cx="2084387" cy="146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9627323" y="3991623"/>
              <a:ext cx="694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x40</a:t>
              </a:r>
            </a:p>
          </p:txBody>
        </p:sp>
        <p:pic>
          <p:nvPicPr>
            <p:cNvPr id="73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993" y="4270314"/>
              <a:ext cx="2134472" cy="170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11"/>
            <p:cNvSpPr txBox="1">
              <a:spLocks noChangeArrowheads="1"/>
            </p:cNvSpPr>
            <p:nvPr/>
          </p:nvSpPr>
          <p:spPr bwMode="auto">
            <a:xfrm>
              <a:off x="7662108" y="4253148"/>
              <a:ext cx="7926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x20</a:t>
              </a:r>
            </a:p>
          </p:txBody>
        </p:sp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225" y="3575213"/>
              <a:ext cx="2071687" cy="155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11"/>
            <p:cNvSpPr txBox="1">
              <a:spLocks noChangeArrowheads="1"/>
            </p:cNvSpPr>
            <p:nvPr/>
          </p:nvSpPr>
          <p:spPr bwMode="auto">
            <a:xfrm>
              <a:off x="9919422" y="3552434"/>
              <a:ext cx="792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x20</a:t>
              </a:r>
            </a:p>
          </p:txBody>
        </p:sp>
        <p:sp>
          <p:nvSpPr>
            <p:cNvPr id="77" name="TextBox 19"/>
            <p:cNvSpPr txBox="1">
              <a:spLocks noChangeArrowheads="1"/>
            </p:cNvSpPr>
            <p:nvPr/>
          </p:nvSpPr>
          <p:spPr bwMode="auto">
            <a:xfrm>
              <a:off x="8436697" y="3390547"/>
              <a:ext cx="9143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 EP</a:t>
              </a:r>
            </a:p>
          </p:txBody>
        </p:sp>
        <p:sp>
          <p:nvSpPr>
            <p:cNvPr id="78" name="TextBox 21"/>
            <p:cNvSpPr txBox="1">
              <a:spLocks noChangeArrowheads="1"/>
            </p:cNvSpPr>
            <p:nvPr/>
          </p:nvSpPr>
          <p:spPr bwMode="auto">
            <a:xfrm>
              <a:off x="11352235" y="4756603"/>
              <a:ext cx="679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+ EP</a:t>
              </a:r>
            </a:p>
          </p:txBody>
        </p:sp>
        <p:sp>
          <p:nvSpPr>
            <p:cNvPr id="79" name="TextBox 21"/>
            <p:cNvSpPr txBox="1">
              <a:spLocks noChangeArrowheads="1"/>
            </p:cNvSpPr>
            <p:nvPr/>
          </p:nvSpPr>
          <p:spPr bwMode="auto">
            <a:xfrm>
              <a:off x="11343472" y="6324393"/>
              <a:ext cx="679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+ EP</a:t>
              </a:r>
            </a:p>
          </p:txBody>
        </p:sp>
        <p:sp>
          <p:nvSpPr>
            <p:cNvPr id="80" name="TextBox 11"/>
            <p:cNvSpPr txBox="1">
              <a:spLocks noChangeArrowheads="1"/>
            </p:cNvSpPr>
            <p:nvPr/>
          </p:nvSpPr>
          <p:spPr bwMode="auto">
            <a:xfrm>
              <a:off x="9919422" y="5228834"/>
              <a:ext cx="792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x40</a:t>
              </a:r>
            </a:p>
          </p:txBody>
        </p:sp>
        <p:sp>
          <p:nvSpPr>
            <p:cNvPr id="81" name="TextBox 21"/>
            <p:cNvSpPr txBox="1">
              <a:spLocks noChangeArrowheads="1"/>
            </p:cNvSpPr>
            <p:nvPr/>
          </p:nvSpPr>
          <p:spPr bwMode="auto">
            <a:xfrm>
              <a:off x="9146948" y="5609834"/>
              <a:ext cx="679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 EP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50448" y="1029467"/>
            <a:ext cx="1773678" cy="2560320"/>
            <a:chOff x="1730040" y="3675852"/>
            <a:chExt cx="1773678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0040" y="3675852"/>
              <a:ext cx="1773678" cy="25603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00238" y="3751843"/>
              <a:ext cx="471487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2250" y="2886301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Surface Electroporation</a:t>
            </a:r>
          </a:p>
        </p:txBody>
      </p:sp>
    </p:spTree>
    <p:extLst>
      <p:ext uri="{BB962C8B-B14F-4D97-AF65-F5344CB8AC3E}">
        <p14:creationId xmlns:p14="http://schemas.microsoft.com/office/powerpoint/2010/main" val="36307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Surface EP to a Multi-head </a:t>
            </a:r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1671" y="1222169"/>
            <a:ext cx="2743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171" y="1207753"/>
            <a:ext cx="2743200" cy="20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broderick\AppData\Local\Microsoft\Windows\Temporary Internet Files\Content.Outlook\B1VFTKFG\6_Assy_4-Head_Cartridge_ver-1_x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6671" y="1211872"/>
            <a:ext cx="2667000" cy="19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R&amp;D\Experiments\GEN-11\GEN-11-05 Gold v SS\Dual Head\Dual head GFP RFP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639" y="3741192"/>
            <a:ext cx="1812831" cy="9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U:\R&amp;D\Experiments\GEN-11\GEN-11-05 Gold v SS\Dual Head\Dual head GFP RFP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639" y="4711963"/>
            <a:ext cx="1812831" cy="9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:\R&amp;D\Experiments\GEN-11\GEN-11-05 Gold v SS\Dual Head\DH 5 gfp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2339" y="4711963"/>
            <a:ext cx="1812831" cy="9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R&amp;D\Experiments\GEN-11\GEN-11-05 Gold v SS\Dual Head\Dual head GFP RFP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2340" y="3741192"/>
            <a:ext cx="1812831" cy="92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04358" y="406759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Times New Roman" pitchFamily="18" charset="0"/>
              </a:rPr>
              <a:t>GFP only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358" y="503836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cs typeface="Times New Roman" pitchFamily="18" charset="0"/>
              </a:rPr>
              <a:t>R</a:t>
            </a:r>
            <a:r>
              <a:rPr lang="en-US" sz="1200" b="1" dirty="0" smtClean="0">
                <a:cs typeface="Times New Roman" pitchFamily="18" charset="0"/>
              </a:rPr>
              <a:t>FP only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1371" y="397526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itchFamily="18" charset="0"/>
              </a:rPr>
              <a:t>Injection only</a:t>
            </a:r>
          </a:p>
          <a:p>
            <a:r>
              <a:rPr lang="en-US" sz="1200" b="1" dirty="0" smtClean="0">
                <a:cs typeface="Times New Roman" pitchFamily="18" charset="0"/>
              </a:rPr>
              <a:t>(No EP)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371" y="503836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itchFamily="18" charset="0"/>
              </a:rPr>
              <a:t>R</a:t>
            </a:r>
            <a:r>
              <a:rPr lang="en-US" sz="1200" b="1" dirty="0" smtClean="0">
                <a:cs typeface="Times New Roman" pitchFamily="18" charset="0"/>
              </a:rPr>
              <a:t>FP and GFP</a:t>
            </a:r>
            <a:endParaRPr lang="en-US" sz="1200" b="1" dirty="0">
              <a:cs typeface="Times New Roman" pitchFamily="18" charset="0"/>
            </a:endParaRPr>
          </a:p>
        </p:txBody>
      </p:sp>
      <p:pic>
        <p:nvPicPr>
          <p:cNvPr id="14" name="Picture 13" descr="U:\R&amp;D\Experiments\INO-13\INO-13-06 SBIR GPig Study\Quad-Head GFP Images\Image 4.bmp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191" y="3722791"/>
            <a:ext cx="1939880" cy="184277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75170" y="6319263"/>
            <a:ext cx="375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McCoy, Hum </a:t>
            </a:r>
            <a:r>
              <a:rPr lang="en-US" sz="1400" b="1" i="1" dirty="0" err="1" smtClean="0"/>
              <a:t>Vacc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Immunother</a:t>
            </a:r>
            <a:r>
              <a:rPr lang="en-US" sz="1400" b="1" i="1" dirty="0" smtClean="0"/>
              <a:t> 2014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52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Expression Kinetics in </a:t>
            </a:r>
            <a:r>
              <a:rPr lang="en-US" dirty="0" smtClean="0"/>
              <a:t>Skin following SEP</a:t>
            </a:r>
            <a:endParaRPr lang="en-US" dirty="0"/>
          </a:p>
        </p:txBody>
      </p:sp>
      <p:grpSp>
        <p:nvGrpSpPr>
          <p:cNvPr id="393" name="Group 392"/>
          <p:cNvGrpSpPr/>
          <p:nvPr/>
        </p:nvGrpSpPr>
        <p:grpSpPr>
          <a:xfrm>
            <a:off x="2272232" y="4267200"/>
            <a:ext cx="7647537" cy="2068688"/>
            <a:chOff x="886863" y="4267200"/>
            <a:chExt cx="7647537" cy="2068688"/>
          </a:xfrm>
        </p:grpSpPr>
        <p:sp>
          <p:nvSpPr>
            <p:cNvPr id="378" name="TextBox 377"/>
            <p:cNvSpPr txBox="1"/>
            <p:nvPr/>
          </p:nvSpPr>
          <p:spPr>
            <a:xfrm>
              <a:off x="1088834" y="512223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Surface Expression</a:t>
              </a: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1082412" y="5425589"/>
              <a:ext cx="21336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Cellular Expression</a:t>
              </a: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886863" y="5751113"/>
              <a:ext cx="2274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Monocyte/Granulocyte Infiltration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4022725" y="4267200"/>
              <a:ext cx="4511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                            Days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1         3        6        9       12       15       18        21 </a:t>
              </a: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1981200" y="4617857"/>
              <a:ext cx="33686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Hours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1    6   12  18  24 </a:t>
              </a:r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H="1">
              <a:off x="3178688" y="4771055"/>
              <a:ext cx="196737" cy="13967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>
            <a:xfrm flipH="1" flipV="1">
              <a:off x="3929484" y="4762741"/>
              <a:ext cx="183921" cy="1479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5" name="Straight Connector 384"/>
            <p:cNvCxnSpPr/>
            <p:nvPr/>
          </p:nvCxnSpPr>
          <p:spPr>
            <a:xfrm flipH="1">
              <a:off x="4185467" y="4419600"/>
              <a:ext cx="1480321" cy="1982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>
            <a:xfrm>
              <a:off x="6124575" y="4410269"/>
              <a:ext cx="1535681" cy="1982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7" name="Flowchart: Decision 386"/>
            <p:cNvSpPr/>
            <p:nvPr/>
          </p:nvSpPr>
          <p:spPr>
            <a:xfrm>
              <a:off x="3375425" y="5177832"/>
              <a:ext cx="1856976" cy="232368"/>
            </a:xfrm>
            <a:prstGeom prst="flowChartDecision">
              <a:avLst/>
            </a:prstGeom>
            <a:gradFill flip="none" rotWithShape="1">
              <a:gsLst>
                <a:gs pos="0">
                  <a:srgbClr val="9BBB59">
                    <a:shade val="30000"/>
                    <a:satMod val="115000"/>
                  </a:srgbClr>
                </a:gs>
                <a:gs pos="50000">
                  <a:srgbClr val="9BBB59">
                    <a:shade val="67500"/>
                    <a:satMod val="115000"/>
                  </a:srgbClr>
                </a:gs>
                <a:gs pos="100000">
                  <a:srgbClr val="9BBB5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lowchart: Decision 387"/>
            <p:cNvSpPr/>
            <p:nvPr/>
          </p:nvSpPr>
          <p:spPr>
            <a:xfrm>
              <a:off x="3048000" y="5482632"/>
              <a:ext cx="2256899" cy="232368"/>
            </a:xfrm>
            <a:prstGeom prst="flowChartDecision">
              <a:avLst/>
            </a:prstGeom>
            <a:gradFill flip="none" rotWithShape="1">
              <a:gsLst>
                <a:gs pos="0">
                  <a:srgbClr val="9BBB59">
                    <a:shade val="30000"/>
                    <a:satMod val="115000"/>
                  </a:srgbClr>
                </a:gs>
                <a:gs pos="50000">
                  <a:srgbClr val="9BBB59">
                    <a:shade val="67500"/>
                    <a:satMod val="115000"/>
                  </a:srgbClr>
                </a:gs>
                <a:gs pos="100000">
                  <a:srgbClr val="9BBB5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lowchart: Decision 388"/>
            <p:cNvSpPr/>
            <p:nvPr/>
          </p:nvSpPr>
          <p:spPr>
            <a:xfrm>
              <a:off x="3229501" y="5867400"/>
              <a:ext cx="3820587" cy="381000"/>
            </a:xfrm>
            <a:prstGeom prst="flowChartDecision">
              <a:avLst/>
            </a:pr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0" name="TextBox 389"/>
          <p:cNvSpPr txBox="1"/>
          <p:nvPr/>
        </p:nvSpPr>
        <p:spPr>
          <a:xfrm>
            <a:off x="9159987" y="571700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Mendoza, Vaccines 2013</a:t>
            </a:r>
          </a:p>
        </p:txBody>
      </p:sp>
      <p:grpSp>
        <p:nvGrpSpPr>
          <p:cNvPr id="392" name="Group 391"/>
          <p:cNvGrpSpPr/>
          <p:nvPr/>
        </p:nvGrpSpPr>
        <p:grpSpPr>
          <a:xfrm>
            <a:off x="1528763" y="1040950"/>
            <a:ext cx="9134475" cy="3140521"/>
            <a:chOff x="6350" y="1171575"/>
            <a:chExt cx="9134475" cy="3140521"/>
          </a:xfrm>
        </p:grpSpPr>
        <p:pic>
          <p:nvPicPr>
            <p:cNvPr id="321" name="Picture 5" descr="U:\R&amp;D\Gleb\GLEB'S PROTOCOLS AND FIGURES\4x4 time course full smaller resolution 6-29-1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37" y="1339572"/>
              <a:ext cx="8514988" cy="73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" name="Picture 4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342151"/>
              <a:ext cx="732867" cy="69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7" name="Group 346"/>
            <p:cNvGrpSpPr>
              <a:grpSpLocks/>
            </p:cNvGrpSpPr>
            <p:nvPr/>
          </p:nvGrpSpPr>
          <p:grpSpPr bwMode="auto">
            <a:xfrm>
              <a:off x="6350" y="2203450"/>
              <a:ext cx="9134475" cy="682625"/>
              <a:chOff x="152400" y="4572000"/>
              <a:chExt cx="8988687" cy="622021"/>
            </a:xfrm>
          </p:grpSpPr>
          <p:pic>
            <p:nvPicPr>
              <p:cNvPr id="348" name="Picture 5" descr="U:\R&amp;D\Gleb\GLEB'S PROTOCOLS AND FIGURES\4x4 time course full smaller resolution 6-29-1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4583068"/>
                <a:ext cx="8379087" cy="610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" name="Picture 4" descr="U:\R&amp;D\Experiments\INO-12\INO-12-13 GFP Time Course Study\combined 3p time course 7271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572000"/>
                <a:ext cx="721170" cy="595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0" name="Group 349"/>
            <p:cNvGrpSpPr/>
            <p:nvPr/>
          </p:nvGrpSpPr>
          <p:grpSpPr>
            <a:xfrm>
              <a:off x="27993" y="2973969"/>
              <a:ext cx="9039807" cy="621701"/>
              <a:chOff x="27993" y="2973969"/>
              <a:chExt cx="9039807" cy="621701"/>
            </a:xfrm>
          </p:grpSpPr>
          <p:pic>
            <p:nvPicPr>
              <p:cNvPr id="351" name="Picture 2" descr="U:\R&amp;D\Experiments\INO-12\INO-12-13 GFP Time Course Study\GFP time course 5-9-12\3 days 10x A.bmp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40000" contrast="-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586923" y="2977417"/>
                <a:ext cx="65817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3" descr="U:\R&amp;D\Experiments\INO-12\INO-12-13 GFP Time Course Study\GFP time course 5-9-12\3 weeks 10x A.bmp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9626" y="2976037"/>
                <a:ext cx="65817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4" descr="U:\R&amp;D\Experiments\INO-12\INO-12-13 GFP Time Course Study\GFP time course 5-9-12\7 days 10x A.bmp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92221" y="2977417"/>
                <a:ext cx="65817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6" descr="U:\R&amp;D\Experiments\INO-12\INO-12-13 GFP Time Course Study\GFP time course 5-9-12\12 days 10x A.bmp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716" y="2977417"/>
                <a:ext cx="65817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7" descr="U:\R&amp;D\Experiments\INO-12\INO-12-13 GFP Time Course Study\GFP time course 5-9-12\2 weeks 10x A.bmp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495" y="2977055"/>
                <a:ext cx="65817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5" descr="E:\+ dapi\1hrs 10x Merge B8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792" y="2978176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57" name="Picture 6" descr="E:\+ dapi\2hrs 10x Merge C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208" y="2974555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58" name="Picture 7" descr="E:\+ dapi\4hrs 10x Merge A6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04845" y="2978176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59" name="Picture 8" descr="E:\+ dapi\6hrs 10x Merge C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5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566" y="2974555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60" name="Picture 9" descr="E:\+ dapi\8hrs 10x Merge C2.jpg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7244" y="2974555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61" name="Picture 10" descr="E:\+ dapi\24hrs 10x Merge C1.jpg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110" y="2973969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62" name="Picture 11" descr="E:\+ dapi\48hrs 10x Merge B8.jpg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83176" y="2976037"/>
                <a:ext cx="658174" cy="612648"/>
              </a:xfrm>
              <a:prstGeom prst="rect">
                <a:avLst/>
              </a:prstGeom>
              <a:noFill/>
            </p:spPr>
          </p:pic>
          <p:pic>
            <p:nvPicPr>
              <p:cNvPr id="363" name="Picture 8"/>
              <p:cNvPicPr>
                <a:picLocks noChangeAspect="1" noChangeArrowheads="1"/>
              </p:cNvPicPr>
              <p:nvPr/>
            </p:nvPicPr>
            <p:blipFill>
              <a:blip r:embed="rId30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3" y="2983022"/>
                <a:ext cx="657683" cy="612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4" name="Group 363"/>
            <p:cNvGrpSpPr/>
            <p:nvPr/>
          </p:nvGrpSpPr>
          <p:grpSpPr>
            <a:xfrm>
              <a:off x="29545" y="3678431"/>
              <a:ext cx="9038255" cy="633665"/>
              <a:chOff x="29545" y="3678431"/>
              <a:chExt cx="9038255" cy="633665"/>
            </a:xfrm>
          </p:grpSpPr>
          <p:pic>
            <p:nvPicPr>
              <p:cNvPr id="365" name="Picture 14" descr="U:\R&amp;D\Experiments\INO-12\INO-12-13 GFP Time Course Study\GFP time course 5-9-12\12 day HE 10x.bmp"/>
              <p:cNvPicPr>
                <a:picLocks noChangeAspect="1" noChangeArrowheads="1"/>
              </p:cNvPicPr>
              <p:nvPr/>
            </p:nvPicPr>
            <p:blipFill rotWithShape="1">
              <a:blip r:embed="rId32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76362" y="3678431"/>
                <a:ext cx="68389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6" descr="U:\R&amp;D\Experiments\INO-12\INO-12-13 GFP Time Course Study\GFP time course 5-9-12\3 weeks HE 10x.bmp"/>
              <p:cNvPicPr>
                <a:picLocks noChangeAspect="1" noChangeArrowheads="1"/>
              </p:cNvPicPr>
              <p:nvPr/>
            </p:nvPicPr>
            <p:blipFill rotWithShape="1">
              <a:blip r:embed="rId34" cstate="email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sharpenSoften amount="5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396053" y="3681479"/>
                <a:ext cx="671747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4" descr="U:\R&amp;D\Experiments\INO-12\INO-12-13 GFP Time Course Study\GFP time course 5-9-12\2 weeks HE 10x.bmp"/>
              <p:cNvPicPr>
                <a:picLocks noChangeAspect="1" noChangeArrowheads="1"/>
              </p:cNvPicPr>
              <p:nvPr/>
            </p:nvPicPr>
            <p:blipFill rotWithShape="1">
              <a:blip r:embed="rId36" cstate="email">
                <a:extLst>
                  <a:ext uri="{BEBA8EAE-BF5A-486C-A8C5-ECC9F3942E4B}">
                    <a14:imgProps xmlns:a14="http://schemas.microsoft.com/office/drawing/2010/main">
                      <a14:imgLayer r:embed="rId37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709225" y="3681479"/>
                <a:ext cx="644782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5" descr="U:\R&amp;D\Experiments\INO-12\INO-12-13 GFP Time Course Study\GFP time course 5-9-12\3 day HE 10x.bmp"/>
              <p:cNvPicPr>
                <a:picLocks noChangeAspect="1" noChangeArrowheads="1"/>
              </p:cNvPicPr>
              <p:nvPr/>
            </p:nvPicPr>
            <p:blipFill rotWithShape="1">
              <a:blip r:embed="rId38" cstate="email"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94374" y="3681479"/>
                <a:ext cx="640648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9" descr="U:\R&amp;D\Experiments\INO-12\INO-12-13 GFP Time Course Study\GFP time course 5-9-12\7 day he 10x.bmp"/>
              <p:cNvPicPr>
                <a:picLocks noChangeAspect="1" noChangeArrowheads="1"/>
              </p:cNvPicPr>
              <p:nvPr/>
            </p:nvPicPr>
            <p:blipFill rotWithShape="1">
              <a:blip r:embed="rId40" cstate="email">
                <a:extLst>
                  <a:ext uri="{BEBA8EAE-BF5A-486C-A8C5-ECC9F3942E4B}">
                    <a14:imgProps xmlns:a14="http://schemas.microsoft.com/office/drawing/2010/main">
                      <a14:imgLayer r:embed="rId41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6271439" y="3688212"/>
                <a:ext cx="671113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13" descr="U:\R&amp;D\Experiments\INO-12\INO-12-13 GFP Time Course Study\GFP time course 5-9-12\48 hrs HE 10x.bmp"/>
              <p:cNvPicPr>
                <a:picLocks noChangeAspect="1" noChangeArrowheads="1"/>
              </p:cNvPicPr>
              <p:nvPr/>
            </p:nvPicPr>
            <p:blipFill rotWithShape="1">
              <a:blip r:embed="rId42" cstate="email"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sharpenSoften amount="500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98785" y="3678431"/>
                <a:ext cx="656497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16" descr="\\inovio.local\Departments\R&amp;D\Dinah\Images\130711 Skin Expression Images\H&amp;E\Untreated  skin 10x H&amp;E.bmp"/>
              <p:cNvPicPr>
                <a:picLocks noChangeAspect="1" noChangeArrowheads="1"/>
              </p:cNvPicPr>
              <p:nvPr/>
            </p:nvPicPr>
            <p:blipFill rotWithShape="1">
              <a:blip r:embed="rId44" cstate="email">
                <a:extLst>
                  <a:ext uri="{BEBA8EAE-BF5A-486C-A8C5-ECC9F3942E4B}">
                    <a14:imgProps xmlns:a14="http://schemas.microsoft.com/office/drawing/2010/main">
                      <a14:imgLayer r:embed="rId4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545" y="3692384"/>
                <a:ext cx="671425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6" descr="U:\R&amp;D\Experiments\INO-12\INO-12-13 GFP Time Course Study\GFP Time Course 07-12-13\1 hr\10x 1.bmp"/>
              <p:cNvPicPr>
                <a:picLocks noChangeAspect="1" noChangeArrowheads="1"/>
              </p:cNvPicPr>
              <p:nvPr/>
            </p:nvPicPr>
            <p:blipFill rotWithShape="1">
              <a:blip r:embed="rId46" cstate="email">
                <a:extLst>
                  <a:ext uri="{BEBA8EAE-BF5A-486C-A8C5-ECC9F3942E4B}">
                    <a14:imgProps xmlns:a14="http://schemas.microsoft.com/office/drawing/2010/main">
                      <a14:imgLayer r:embed="rId47">
                        <a14:imgEffect>
                          <a14:sharpenSoften amount="500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42848" y="3692384"/>
                <a:ext cx="639701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7" descr="U:\R&amp;D\Experiments\INO-12\INO-12-13 GFP Time Course Study\GFP Time Course 07-12-13\2 hr\10x 2.bmp"/>
              <p:cNvPicPr>
                <a:picLocks noChangeAspect="1" noChangeArrowheads="1"/>
              </p:cNvPicPr>
              <p:nvPr/>
            </p:nvPicPr>
            <p:blipFill rotWithShape="1">
              <a:blip r:embed="rId48" cstate="email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sharpenSoften amount="5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428806" y="3692384"/>
                <a:ext cx="663610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9" descr="U:\R&amp;D\Experiments\INO-12\INO-12-13 GFP Time Course Study\GFP Time Course 07-12-13\4 hr\10x 2.bmp"/>
              <p:cNvPicPr>
                <a:picLocks noChangeAspect="1" noChangeArrowheads="1"/>
              </p:cNvPicPr>
              <p:nvPr/>
            </p:nvPicPr>
            <p:blipFill rotWithShape="1">
              <a:blip r:embed="rId50" cstate="email">
                <a:extLst>
                  <a:ext uri="{BEBA8EAE-BF5A-486C-A8C5-ECC9F3942E4B}">
                    <a14:imgProps xmlns:a14="http://schemas.microsoft.com/office/drawing/2010/main">
                      <a14:imgLayer r:embed="rId51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136615" y="3692384"/>
                <a:ext cx="645849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10" descr="U:\R&amp;D\Experiments\INO-12\INO-12-13 GFP Time Course Study\GFP Time Course 07-12-13\6 hr\10x 1.bmp"/>
              <p:cNvPicPr>
                <a:picLocks noChangeAspect="1" noChangeArrowheads="1"/>
              </p:cNvPicPr>
              <p:nvPr/>
            </p:nvPicPr>
            <p:blipFill rotWithShape="1">
              <a:blip r:embed="rId52" cstate="email"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14"/>
              <a:stretch/>
            </p:blipFill>
            <p:spPr bwMode="auto">
              <a:xfrm>
                <a:off x="2811285" y="3692384"/>
                <a:ext cx="633235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11" descr="U:\R&amp;D\Experiments\INO-12\INO-12-13 GFP Time Course Study\GFP Time Course 07-12-13\8 hr\10x 1.bmp"/>
              <p:cNvPicPr>
                <a:picLocks noChangeAspect="1" noChangeArrowheads="1"/>
              </p:cNvPicPr>
              <p:nvPr/>
            </p:nvPicPr>
            <p:blipFill rotWithShape="1">
              <a:blip r:embed="rId54" cstate="email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3496363" y="3692384"/>
                <a:ext cx="637680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12" descr="U:\R&amp;D\Experiments\INO-12\INO-12-13 GFP Time Course Study\GFP Time Course 07-12-13\24 hr\10x 2.bmp"/>
              <p:cNvPicPr>
                <a:picLocks noChangeAspect="1" noChangeArrowheads="1"/>
              </p:cNvPicPr>
              <p:nvPr/>
            </p:nvPicPr>
            <p:blipFill rotWithShape="1">
              <a:blip r:embed="rId56" cstate="email">
                <a:extLst>
                  <a:ext uri="{BEBA8EAE-BF5A-486C-A8C5-ECC9F3942E4B}">
                    <a14:imgProps xmlns:a14="http://schemas.microsoft.com/office/drawing/2010/main">
                      <a14:imgLayer r:embed="rId57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185467" y="3699448"/>
                <a:ext cx="650184" cy="612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6" name="TextBox 295"/>
            <p:cNvSpPr txBox="1"/>
            <p:nvPr/>
          </p:nvSpPr>
          <p:spPr>
            <a:xfrm>
              <a:off x="2250491" y="1171575"/>
              <a:ext cx="447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958516" y="1171575"/>
              <a:ext cx="447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6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4239178" y="1171575"/>
              <a:ext cx="52610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24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975273" y="1171575"/>
              <a:ext cx="62228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Day 12</a:t>
              </a: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7688060" y="1171575"/>
              <a:ext cx="62228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Day 14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861429" y="1171575"/>
              <a:ext cx="447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TextBox 322"/>
            <p:cNvSpPr txBox="1"/>
            <p:nvPr/>
          </p:nvSpPr>
          <p:spPr bwMode="auto">
            <a:xfrm>
              <a:off x="1517650" y="1171575"/>
              <a:ext cx="447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TextBox 325"/>
            <p:cNvSpPr txBox="1"/>
            <p:nvPr/>
          </p:nvSpPr>
          <p:spPr bwMode="auto">
            <a:xfrm>
              <a:off x="3617913" y="1171575"/>
              <a:ext cx="447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TextBox 327"/>
            <p:cNvSpPr txBox="1"/>
            <p:nvPr/>
          </p:nvSpPr>
          <p:spPr bwMode="auto">
            <a:xfrm>
              <a:off x="4959475" y="1171575"/>
              <a:ext cx="52610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48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TextBox 328"/>
            <p:cNvSpPr txBox="1"/>
            <p:nvPr/>
          </p:nvSpPr>
          <p:spPr bwMode="auto">
            <a:xfrm>
              <a:off x="5642039" y="1171575"/>
              <a:ext cx="543739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Day 3</a:t>
              </a:r>
            </a:p>
          </p:txBody>
        </p:sp>
        <p:sp>
          <p:nvSpPr>
            <p:cNvPr id="330" name="TextBox 329"/>
            <p:cNvSpPr txBox="1"/>
            <p:nvPr/>
          </p:nvSpPr>
          <p:spPr bwMode="auto">
            <a:xfrm>
              <a:off x="6351650" y="1171575"/>
              <a:ext cx="543739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Day 7</a:t>
              </a:r>
            </a:p>
          </p:txBody>
        </p:sp>
        <p:sp>
          <p:nvSpPr>
            <p:cNvPr id="333" name="TextBox 332"/>
            <p:cNvSpPr txBox="1"/>
            <p:nvPr/>
          </p:nvSpPr>
          <p:spPr bwMode="auto">
            <a:xfrm>
              <a:off x="8386888" y="1171575"/>
              <a:ext cx="62228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Day 21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22493" y="1171575"/>
              <a:ext cx="55656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EP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Directly Targeting the </a:t>
            </a:r>
            <a:r>
              <a:rPr lang="en-US" dirty="0" smtClean="0"/>
              <a:t>Epidermis with SEP</a:t>
            </a:r>
            <a:endParaRPr lang="en-US" dirty="0"/>
          </a:p>
        </p:txBody>
      </p:sp>
      <p:pic>
        <p:nvPicPr>
          <p:cNvPr id="21" name="Picture 20" descr="U:\R&amp;D\Skin confocal\CONFOCAL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826" y="1030358"/>
            <a:ext cx="81756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23" idx="1"/>
          </p:cNvCxnSpPr>
          <p:nvPr/>
        </p:nvCxnSpPr>
        <p:spPr bwMode="auto">
          <a:xfrm flipH="1" flipV="1">
            <a:off x="8073781" y="5034038"/>
            <a:ext cx="1904992" cy="1085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9978773" y="4988672"/>
            <a:ext cx="1991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Stratum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corneum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 bwMode="auto">
          <a:xfrm flipH="1" flipV="1">
            <a:off x="8514058" y="5372705"/>
            <a:ext cx="1464716" cy="7171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978774" y="5290533"/>
            <a:ext cx="1337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Epidermis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8666457" y="5575907"/>
            <a:ext cx="1312317" cy="25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978774" y="5493735"/>
            <a:ext cx="1337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Dermis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1657" y="5829794"/>
            <a:ext cx="80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x10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893124" y="6390995"/>
            <a:ext cx="3160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Smith,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Mol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Methods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Clin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Dev 2014</a:t>
            </a:r>
            <a:endParaRPr lang="en-US" alt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8324" y="5034038"/>
            <a:ext cx="2675455" cy="43180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Directly Transfecting </a:t>
            </a:r>
            <a:r>
              <a:rPr lang="en-US" dirty="0" smtClean="0"/>
              <a:t>Keratinocytes with SEP</a:t>
            </a:r>
            <a:endParaRPr lang="en-US" dirty="0"/>
          </a:p>
        </p:txBody>
      </p:sp>
      <p:pic>
        <p:nvPicPr>
          <p:cNvPr id="14" name="Picture 13" descr="U:\R&amp;D\Skin confocal\CONFOCAL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825" y="1274123"/>
            <a:ext cx="777081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 flipH="1">
            <a:off x="8657112" y="3688711"/>
            <a:ext cx="898525" cy="1635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 bwMode="auto">
          <a:xfrm flipH="1">
            <a:off x="8191445" y="3688711"/>
            <a:ext cx="1364192" cy="7138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555637" y="3396322"/>
            <a:ext cx="208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 labeled    keratinocytes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3178" y="5503223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x40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366773" y="5962966"/>
            <a:ext cx="2883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Mendoza </a:t>
            </a:r>
            <a:r>
              <a:rPr lang="en-US" altLang="en-US" sz="1400" b="1" i="1" dirty="0">
                <a:solidFill>
                  <a:prstClr val="black"/>
                </a:solidFill>
                <a:latin typeface="Calibri"/>
              </a:rPr>
              <a:t>et 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al, Hum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Vacc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Imm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2013</a:t>
            </a:r>
            <a:endParaRPr lang="en-US" altLang="en-US" sz="14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5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Directly Transfecting Dendritic </a:t>
            </a:r>
            <a:r>
              <a:rPr lang="en-US" dirty="0" smtClean="0"/>
              <a:t>Cells with SEP</a:t>
            </a:r>
            <a:endParaRPr lang="en-US" dirty="0"/>
          </a:p>
        </p:txBody>
      </p:sp>
      <p:pic>
        <p:nvPicPr>
          <p:cNvPr id="3" name="Picture 2" descr="\\inovio.local\Departments\R&amp;D\Skin confocal\CONFOCAL\Dermis R-GFP Hoechst 1z merge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367" y="3030929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:\R&amp;D\Skin confocal\CONFOCAL\Dermis R-GFP Hoechst 1z_002.tif"/>
          <p:cNvPicPr>
            <a:picLocks noChangeAspect="1" noChangeArrowheads="1"/>
          </p:cNvPicPr>
          <p:nvPr/>
        </p:nvPicPr>
        <p:blipFill rotWithShape="1">
          <a:blip r:embed="rId3" cstate="print"/>
          <a:srcRect l="1398" r="1439"/>
          <a:stretch/>
        </p:blipFill>
        <p:spPr bwMode="auto">
          <a:xfrm>
            <a:off x="6092042" y="3049979"/>
            <a:ext cx="34319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56021" y="6326579"/>
            <a:ext cx="3179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IMARIS-3D Rendered </a:t>
            </a:r>
          </a:p>
        </p:txBody>
      </p:sp>
      <p:pic>
        <p:nvPicPr>
          <p:cNvPr id="6" name="Picture 5" descr="U:\R&amp;D\Skin confocal\CONFOCAL\Dermis R-R K10-G Hoechst 2z merge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282" y="1190504"/>
            <a:ext cx="2714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552211" y="1736604"/>
            <a:ext cx="2362200" cy="338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809519" y="1452352"/>
            <a:ext cx="152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RFP positive dendritic cell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22184" y="2719779"/>
            <a:ext cx="533400" cy="143933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43154" y="2173679"/>
            <a:ext cx="158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</a:t>
            </a:r>
            <a:r>
              <a:rPr lang="en-US" sz="1600" b="1" dirty="0" smtClean="0"/>
              <a:t>FP positive dendritic cell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668784" y="4859729"/>
            <a:ext cx="2209837" cy="10011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7152354" y="4859729"/>
            <a:ext cx="2726267" cy="6963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888954" y="4859729"/>
            <a:ext cx="1989667" cy="12805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832257" y="4469256"/>
            <a:ext cx="227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Lymphocytes interacting with transfected dendritic cell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13087" y="3092425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521" y="1728250"/>
            <a:ext cx="80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x40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9749921" y="869198"/>
            <a:ext cx="2442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Amante,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Hum Gene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Methods 2015</a:t>
            </a:r>
            <a:endParaRPr lang="en-US" alt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7887" y="3137847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60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Transfected Cell Migration into Draining Lymph Nodes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11621" y="4286682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:\R&amp;D\Experiments\INO-13\INO-13-38 CD8 CD4 response to ID treatment in g pig skin\treated LN microscopy stained\24h GFP+H5 LN Trevor\CD4\8 merge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0685" y="1455563"/>
            <a:ext cx="3352800" cy="31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97283"/>
            <a:ext cx="3647440" cy="34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0685" y="472324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 positive cell in the T cell zone of the cortex in the inguinal </a:t>
            </a:r>
            <a:r>
              <a:rPr lang="en-US" dirty="0"/>
              <a:t>lymph node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93124" y="6390995"/>
            <a:ext cx="3160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Smith,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Mol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Methods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Clin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Dev 2014</a:t>
            </a:r>
            <a:endParaRPr lang="en-US" altLang="en-US" sz="14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Minimally Invasive Dermal Electroporation – CELLECTRA®-3P</a:t>
            </a:r>
            <a:endParaRPr lang="en-US" dirty="0"/>
          </a:p>
        </p:txBody>
      </p:sp>
      <p:pic>
        <p:nvPicPr>
          <p:cNvPr id="6" name="Picture 5" descr="applicator 1-1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34885"/>
            <a:ext cx="24765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sx="102000" sy="102000" algn="tl" rotWithShape="0">
              <a:srgbClr val="000000">
                <a:alpha val="14999"/>
              </a:srgbClr>
            </a:outerShdw>
          </a:effectLst>
        </p:spPr>
      </p:pic>
      <p:sp>
        <p:nvSpPr>
          <p:cNvPr id="7" name="Down Arrow 23"/>
          <p:cNvSpPr>
            <a:spLocks noChangeArrowheads="1"/>
          </p:cNvSpPr>
          <p:nvPr/>
        </p:nvSpPr>
        <p:spPr bwMode="auto">
          <a:xfrm rot="5400000">
            <a:off x="5969000" y="1859478"/>
            <a:ext cx="520700" cy="130810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4EB9"/>
              </a:buClr>
              <a:buFontTx/>
              <a:buChar char="•"/>
            </a:pPr>
            <a:endParaRPr lang="de-DE" altLang="en-US"/>
          </a:p>
        </p:txBody>
      </p:sp>
      <p:pic>
        <p:nvPicPr>
          <p:cNvPr id="8" name="Picture 4" descr="2_version-5 Cellectra 3000 ID Handpiec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1200" y="1850798"/>
            <a:ext cx="26416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141157" y="1185552"/>
            <a:ext cx="1851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00000"/>
                </a:solidFill>
                <a:latin typeface="+mn-lt"/>
              </a:rPr>
              <a:t>Tethered </a:t>
            </a:r>
            <a:r>
              <a:rPr lang="en-US" altLang="en-US" sz="1600" b="1" dirty="0" smtClean="0">
                <a:solidFill>
                  <a:srgbClr val="C00000"/>
                </a:solidFill>
                <a:latin typeface="+mn-lt"/>
              </a:rPr>
              <a:t>3P </a:t>
            </a:r>
            <a:r>
              <a:rPr lang="en-US" altLang="en-US" sz="1600" b="1" dirty="0">
                <a:solidFill>
                  <a:srgbClr val="C00000"/>
                </a:solidFill>
                <a:latin typeface="+mn-lt"/>
              </a:rPr>
              <a:t>System</a:t>
            </a:r>
          </a:p>
        </p:txBody>
      </p:sp>
      <p:pic>
        <p:nvPicPr>
          <p:cNvPr id="10" name="Picture 9" descr="1_Cellectra_3P_ver-1_x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7" y="1730488"/>
            <a:ext cx="2468562" cy="14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244641" y="1414152"/>
            <a:ext cx="268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00000"/>
                </a:solidFill>
                <a:latin typeface="+mn-lt"/>
              </a:rPr>
              <a:t>Next Gen Tethered </a:t>
            </a:r>
            <a:r>
              <a:rPr lang="en-US" altLang="en-US" sz="1600" b="1" dirty="0" smtClean="0">
                <a:solidFill>
                  <a:srgbClr val="C00000"/>
                </a:solidFill>
                <a:latin typeface="+mn-lt"/>
              </a:rPr>
              <a:t>3P System</a:t>
            </a:r>
            <a:endParaRPr lang="en-US" alt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622800" y="2361179"/>
            <a:ext cx="406400" cy="184150"/>
          </a:xfrm>
          <a:prstGeom prst="rightArrow">
            <a:avLst>
              <a:gd name="adj1" fmla="val 50000"/>
              <a:gd name="adj2" fmla="val 551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7890102" y="2361179"/>
            <a:ext cx="406400" cy="184150"/>
          </a:xfrm>
          <a:prstGeom prst="rightArrow">
            <a:avLst>
              <a:gd name="adj1" fmla="val 50000"/>
              <a:gd name="adj2" fmla="val 551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59403" y="1490352"/>
            <a:ext cx="2585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00000"/>
                </a:solidFill>
                <a:latin typeface="+mn-lt"/>
              </a:rPr>
              <a:t>Portable Cordless </a:t>
            </a:r>
            <a:r>
              <a:rPr lang="en-US" altLang="en-US" sz="1600" b="1" dirty="0" smtClean="0">
                <a:solidFill>
                  <a:srgbClr val="C00000"/>
                </a:solidFill>
                <a:latin typeface="+mn-lt"/>
              </a:rPr>
              <a:t>3P </a:t>
            </a:r>
            <a:r>
              <a:rPr lang="en-US" altLang="en-US" sz="1600" b="1" dirty="0">
                <a:solidFill>
                  <a:srgbClr val="C00000"/>
                </a:solidFill>
                <a:latin typeface="+mn-lt"/>
              </a:rPr>
              <a:t>System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58102" y="3815005"/>
            <a:ext cx="4362930" cy="2643250"/>
            <a:chOff x="5466870" y="3788228"/>
            <a:chExt cx="4362930" cy="2643250"/>
          </a:xfrm>
        </p:grpSpPr>
        <p:pic>
          <p:nvPicPr>
            <p:cNvPr id="3" name="Picture 2" descr="U:\R&amp;D\Experiments\INO-12\INO-12-13 GFP Time Course Study\3P Day 7.bmp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9870" y="4127213"/>
              <a:ext cx="1314930" cy="2304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U:\R&amp;D\Experiments\INO-12\INO-12-13 GFP Time Course Study\062912\No EP 1.bmp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66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6870" y="4227161"/>
              <a:ext cx="1069732" cy="101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U:\R&amp;D\Experiments\INO-12\INO-12-13 GFP Time Course Study\062912\No Ep 3 copy.bmp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505"/>
            <a:stretch/>
          </p:blipFill>
          <p:spPr bwMode="auto">
            <a:xfrm>
              <a:off x="5466870" y="5335536"/>
              <a:ext cx="1069732" cy="104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02495" y="3788228"/>
              <a:ext cx="2316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No EP              3P-EP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4800" y="4599119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 surface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24800" y="5681146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 underside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19052" y="3897935"/>
            <a:ext cx="3196851" cy="2560320"/>
            <a:chOff x="1427820" y="3871158"/>
            <a:chExt cx="3196851" cy="2560320"/>
          </a:xfrm>
        </p:grpSpPr>
        <p:grpSp>
          <p:nvGrpSpPr>
            <p:cNvPr id="23" name="Group 22"/>
            <p:cNvGrpSpPr/>
            <p:nvPr/>
          </p:nvGrpSpPr>
          <p:grpSpPr>
            <a:xfrm>
              <a:off x="1427820" y="3871158"/>
              <a:ext cx="3196851" cy="2560320"/>
              <a:chOff x="1427820" y="3871158"/>
              <a:chExt cx="3196851" cy="25603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9428" y="3871158"/>
                <a:ext cx="3115243" cy="256032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000778" y="3944318"/>
                <a:ext cx="571226" cy="1362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27820" y="4625639"/>
                <a:ext cx="571226" cy="1362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09428" y="3871158"/>
                <a:ext cx="319372" cy="209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837951" y="6047677"/>
              <a:ext cx="2394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ID Electroporation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CELLECTRA®-3P targets a wide range of cell types in the skin </a:t>
            </a:r>
          </a:p>
        </p:txBody>
      </p:sp>
      <p:pic>
        <p:nvPicPr>
          <p:cNvPr id="3" name="Picture 2" descr="C:\Documents and Settings\damante\Desktop\130619 3P GFP K10\E2.1.A.20x.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061" y="1183115"/>
            <a:ext cx="2161309" cy="230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ocuments and Settings\damante\Desktop\130619 3P GFP K10\E5.1.A.20x.1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938" y="3893151"/>
            <a:ext cx="2149434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damante\Desktop\130619 3P GFP K10\E5.1.A.20x.5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837" y="3875338"/>
            <a:ext cx="2173184" cy="2327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9"/>
          <p:cNvSpPr txBox="1"/>
          <p:nvPr/>
        </p:nvSpPr>
        <p:spPr>
          <a:xfrm>
            <a:off x="2280063" y="1191515"/>
            <a:ext cx="201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Keratinocytes</a:t>
            </a:r>
            <a:r>
              <a:rPr lang="en-US" b="1" dirty="0" smtClean="0">
                <a:solidFill>
                  <a:schemeClr val="bg1"/>
                </a:solidFill>
              </a:rPr>
              <a:t> after 1 hour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289959" y="3885235"/>
            <a:ext cx="215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Keratinocytes</a:t>
            </a:r>
            <a:r>
              <a:rPr lang="en-US" b="1" dirty="0" smtClean="0">
                <a:solidFill>
                  <a:schemeClr val="bg1"/>
                </a:solidFill>
              </a:rPr>
              <a:t> after 24 hours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7748649" y="3893151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Myocytes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damante\Desktop\3P paper figures\Hsp47.E5.8.20x.3.bm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3268" y="1167765"/>
            <a:ext cx="2161309" cy="23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/>
          <p:cNvSpPr txBox="1"/>
          <p:nvPr/>
        </p:nvSpPr>
        <p:spPr>
          <a:xfrm>
            <a:off x="5033159" y="1201411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Fibroblasts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:\Users\damante\Desktop\3P paper figures\LC.E5.20x.1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0836" y="1167765"/>
            <a:ext cx="2173185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"/>
          <p:cNvSpPr txBox="1"/>
          <p:nvPr/>
        </p:nvSpPr>
        <p:spPr>
          <a:xfrm>
            <a:off x="7736774" y="1221203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Langerhans Cell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C:\Users\damante\Desktop\3P paper figures\fatGFP.E6.9.10x.2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019304" y="3871379"/>
            <a:ext cx="2165273" cy="23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7"/>
          <p:cNvSpPr txBox="1"/>
          <p:nvPr/>
        </p:nvSpPr>
        <p:spPr>
          <a:xfrm>
            <a:off x="5019304" y="3871379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Adipocytes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85124" y="3424871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7"/>
          <p:cNvSpPr txBox="1"/>
          <p:nvPr/>
        </p:nvSpPr>
        <p:spPr>
          <a:xfrm>
            <a:off x="3735723" y="3156334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FF0000"/>
                </a:solidFill>
              </a:rPr>
              <a:t>25um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28373" y="6143012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9"/>
          <p:cNvSpPr txBox="1"/>
          <p:nvPr/>
        </p:nvSpPr>
        <p:spPr>
          <a:xfrm>
            <a:off x="6478972" y="5874475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50um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85125" y="6136085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3735724" y="5867548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25um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308374" y="3408366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3"/>
          <p:cNvSpPr txBox="1"/>
          <p:nvPr/>
        </p:nvSpPr>
        <p:spPr>
          <a:xfrm>
            <a:off x="6458973" y="3139829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FF0000"/>
                </a:solidFill>
              </a:rPr>
              <a:t>25um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047817" y="3417944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5"/>
          <p:cNvSpPr txBox="1"/>
          <p:nvPr/>
        </p:nvSpPr>
        <p:spPr>
          <a:xfrm>
            <a:off x="9198416" y="3149407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FF0000"/>
                </a:solidFill>
              </a:rPr>
              <a:t>25um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047816" y="6126507"/>
            <a:ext cx="813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7"/>
          <p:cNvSpPr txBox="1"/>
          <p:nvPr/>
        </p:nvSpPr>
        <p:spPr>
          <a:xfrm>
            <a:off x="9198415" y="5857970"/>
            <a:ext cx="70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 smtClean="0">
                <a:solidFill>
                  <a:srgbClr val="FF0000"/>
                </a:solidFill>
              </a:rPr>
              <a:t>25um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7038109" y="6375172"/>
            <a:ext cx="3144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Amante, 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Hum 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Gene </a:t>
            </a:r>
            <a:r>
              <a:rPr lang="en-US" altLang="en-US" sz="1400" b="1" i="1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altLang="en-US" sz="1400" b="1" i="1" dirty="0" smtClean="0">
                <a:solidFill>
                  <a:prstClr val="black"/>
                </a:solidFill>
                <a:latin typeface="Calibri"/>
              </a:rPr>
              <a:t> Methods 2015</a:t>
            </a:r>
            <a:endParaRPr lang="en-US" altLang="en-US" sz="14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8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</a:t>
            </a:r>
            <a:r>
              <a:rPr lang="en-US" dirty="0" smtClean="0"/>
              <a:t>target tissue</a:t>
            </a:r>
            <a:r>
              <a:rPr lang="en-US" dirty="0"/>
              <a:t>, different biological effect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02" name="Rectangle 401"/>
          <p:cNvSpPr/>
          <p:nvPr/>
        </p:nvSpPr>
        <p:spPr>
          <a:xfrm>
            <a:off x="0" y="693642"/>
            <a:ext cx="12192000" cy="990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3" name="Group 402"/>
          <p:cNvGrpSpPr/>
          <p:nvPr/>
        </p:nvGrpSpPr>
        <p:grpSpPr>
          <a:xfrm>
            <a:off x="2363399" y="1636354"/>
            <a:ext cx="4241800" cy="4656929"/>
            <a:chOff x="1075267" y="724143"/>
            <a:chExt cx="6019800" cy="6133862"/>
          </a:xfrm>
        </p:grpSpPr>
        <p:pic>
          <p:nvPicPr>
            <p:cNvPr id="404" name="Picture 403" descr="U:\R&amp;D\Experiments\INO-12\INO-12-13 GFP Time Course Study\3P Day 7.bmp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26716" y="724143"/>
              <a:ext cx="1866098" cy="3035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404" descr="U:\R&amp;D\Experiments\INO-12\INO-12-13 GFP Time Course Study\3P Day 7.bmp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10503" y="3672039"/>
              <a:ext cx="1856910" cy="293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405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581" y="735679"/>
              <a:ext cx="1546492" cy="146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7" name="Picture 406" descr="U:\R&amp;D\Gleb\GLEB'S PROTOCOLS AND FIGURES\4x4 time course full smaller resolution 6-29-1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9045" y="724143"/>
              <a:ext cx="1527705" cy="155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8" name="Picture 4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99" y="2241671"/>
              <a:ext cx="1534541" cy="139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" name="Picture 5" descr="U:\R&amp;D\Gleb\GLEB'S PROTOCOLS AND FIGURES\4x4 time course full smaller resolution 6-29-12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2988727" y="3714494"/>
              <a:ext cx="1549406" cy="132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" name="Picture 4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197" y="3730182"/>
              <a:ext cx="1483783" cy="1394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" name="Picture 5" descr="U:\R&amp;D\Gleb\GLEB'S PROTOCOLS AND FIGURES\4x4 time course full smaller resolution 6-29-1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039587" y="5127478"/>
              <a:ext cx="1557827" cy="146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" name="Picture 4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820" y="5163034"/>
              <a:ext cx="1437139" cy="14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" name="Picture 4" descr="U:\R&amp;D\Experiments\INO-12\INO-12-13 GFP Time Course Study\combined 3p time course 72712.jp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2936755" y="2271325"/>
              <a:ext cx="1601378" cy="138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" name="Rectangle 413"/>
            <p:cNvSpPr/>
            <p:nvPr/>
          </p:nvSpPr>
          <p:spPr bwMode="auto">
            <a:xfrm>
              <a:off x="4442570" y="727212"/>
              <a:ext cx="273424" cy="599532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Trebuchet MS" pitchFamily="-65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799966" y="820343"/>
              <a:ext cx="273424" cy="599532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Trebuchet MS" pitchFamily="-65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1075267" y="6502405"/>
              <a:ext cx="6019800" cy="3556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Trebuchet MS" pitchFamily="-65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1182763" y="786469"/>
              <a:ext cx="273424" cy="599532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Trebuchet MS" pitchFamily="-65" charset="0"/>
              </a:endParaRPr>
            </a:p>
          </p:txBody>
        </p:sp>
      </p:grpSp>
      <p:sp>
        <p:nvSpPr>
          <p:cNvPr id="418" name="TextBox 417"/>
          <p:cNvSpPr txBox="1"/>
          <p:nvPr/>
        </p:nvSpPr>
        <p:spPr>
          <a:xfrm>
            <a:off x="1516737" y="2043045"/>
            <a:ext cx="149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Skin Surface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1516737" y="3205368"/>
            <a:ext cx="180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Skin Underside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1516737" y="4100520"/>
            <a:ext cx="167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Skin Section            (DAPI stained)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1516737" y="5175823"/>
            <a:ext cx="167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Skin Section             (H&amp;E stained)</a:t>
            </a:r>
          </a:p>
        </p:txBody>
      </p:sp>
      <p:sp>
        <p:nvSpPr>
          <p:cNvPr id="422" name="TextBox 421"/>
          <p:cNvSpPr txBox="1"/>
          <p:nvPr/>
        </p:nvSpPr>
        <p:spPr>
          <a:xfrm>
            <a:off x="1516737" y="6047918"/>
            <a:ext cx="167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Skin Section          (TUNEL                stained)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7248645" y="931036"/>
            <a:ext cx="124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DNA Injection    Only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(No EP)</a:t>
            </a:r>
          </a:p>
        </p:txBody>
      </p:sp>
      <p:pic>
        <p:nvPicPr>
          <p:cNvPr id="424" name="Picture 6" descr="IMG_6145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0179" y="793037"/>
            <a:ext cx="813814" cy="7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" name="Picture 5" descr="applicator 1-150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1"/>
          <a:stretch/>
        </p:blipFill>
        <p:spPr bwMode="auto">
          <a:xfrm>
            <a:off x="9492343" y="728831"/>
            <a:ext cx="977130" cy="99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6" name="TextBox 425"/>
          <p:cNvSpPr txBox="1"/>
          <p:nvPr/>
        </p:nvSpPr>
        <p:spPr>
          <a:xfrm>
            <a:off x="8281613" y="1494788"/>
            <a:ext cx="124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SEP</a:t>
            </a:r>
          </a:p>
        </p:txBody>
      </p:sp>
      <p:sp>
        <p:nvSpPr>
          <p:cNvPr id="427" name="TextBox 426"/>
          <p:cNvSpPr txBox="1"/>
          <p:nvPr/>
        </p:nvSpPr>
        <p:spPr>
          <a:xfrm>
            <a:off x="9365383" y="1475732"/>
            <a:ext cx="124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CELLECTRA-3P</a:t>
            </a:r>
          </a:p>
        </p:txBody>
      </p:sp>
      <p:sp>
        <p:nvSpPr>
          <p:cNvPr id="428" name="TextBox 427"/>
          <p:cNvSpPr txBox="1"/>
          <p:nvPr/>
        </p:nvSpPr>
        <p:spPr>
          <a:xfrm>
            <a:off x="6334209" y="2043039"/>
            <a:ext cx="149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Epidermal Transfection</a:t>
            </a:r>
          </a:p>
        </p:txBody>
      </p:sp>
      <p:sp>
        <p:nvSpPr>
          <p:cNvPr id="429" name="TextBox 428"/>
          <p:cNvSpPr txBox="1"/>
          <p:nvPr/>
        </p:nvSpPr>
        <p:spPr>
          <a:xfrm>
            <a:off x="6334209" y="2923601"/>
            <a:ext cx="180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Dermal/            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Subdermal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Transfection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6334209" y="4041245"/>
            <a:ext cx="167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Epidermis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Dermis         Transfection            Ratio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6334209" y="5285888"/>
            <a:ext cx="1676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Necrosis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334209" y="6253368"/>
            <a:ext cx="1676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Apoptosis</a:t>
            </a:r>
          </a:p>
        </p:txBody>
      </p:sp>
      <p:sp>
        <p:nvSpPr>
          <p:cNvPr id="433" name="Rectangle 432"/>
          <p:cNvSpPr/>
          <p:nvPr/>
        </p:nvSpPr>
        <p:spPr bwMode="auto">
          <a:xfrm>
            <a:off x="7358743" y="1727892"/>
            <a:ext cx="3132668" cy="502260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4EB9"/>
              </a:buClr>
              <a:buSzTx/>
              <a:buFontTx/>
              <a:buChar char="•"/>
              <a:tabLst>
                <a:tab pos="2971800" algn="l"/>
              </a:tabLst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3F3F3D"/>
              </a:solidFill>
              <a:effectLst/>
              <a:uLnTx/>
              <a:uFillTx/>
              <a:latin typeface="Trebuchet MS" pitchFamily="-65" charset="0"/>
            </a:endParaRPr>
          </a:p>
        </p:txBody>
      </p:sp>
      <p:cxnSp>
        <p:nvCxnSpPr>
          <p:cNvPr id="434" name="Straight Connector 433"/>
          <p:cNvCxnSpPr/>
          <p:nvPr/>
        </p:nvCxnSpPr>
        <p:spPr bwMode="auto">
          <a:xfrm>
            <a:off x="6351149" y="2762704"/>
            <a:ext cx="414026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/>
          <p:nvPr/>
        </p:nvCxnSpPr>
        <p:spPr bwMode="auto">
          <a:xfrm>
            <a:off x="6334209" y="3880342"/>
            <a:ext cx="417412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6" name="Straight Connector 435"/>
          <p:cNvCxnSpPr/>
          <p:nvPr/>
        </p:nvCxnSpPr>
        <p:spPr bwMode="auto">
          <a:xfrm>
            <a:off x="6334209" y="4972579"/>
            <a:ext cx="414872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7" name="Straight Connector 436"/>
          <p:cNvCxnSpPr/>
          <p:nvPr/>
        </p:nvCxnSpPr>
        <p:spPr bwMode="auto">
          <a:xfrm>
            <a:off x="6359610" y="6014014"/>
            <a:ext cx="412331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/>
          <p:nvPr/>
        </p:nvCxnSpPr>
        <p:spPr bwMode="auto">
          <a:xfrm>
            <a:off x="8361836" y="737304"/>
            <a:ext cx="32863" cy="601319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9" name="Straight Connector 438"/>
          <p:cNvCxnSpPr/>
          <p:nvPr/>
        </p:nvCxnSpPr>
        <p:spPr bwMode="auto">
          <a:xfrm>
            <a:off x="9479474" y="737304"/>
            <a:ext cx="32863" cy="60131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TextBox 439"/>
          <p:cNvSpPr txBox="1"/>
          <p:nvPr/>
        </p:nvSpPr>
        <p:spPr>
          <a:xfrm>
            <a:off x="7511143" y="2051500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8501743" y="2051500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+++++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9568543" y="2051500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</a:t>
            </a:r>
          </a:p>
        </p:txBody>
      </p:sp>
      <p:sp>
        <p:nvSpPr>
          <p:cNvPr id="443" name="TextBox 442"/>
          <p:cNvSpPr txBox="1"/>
          <p:nvPr/>
        </p:nvSpPr>
        <p:spPr>
          <a:xfrm>
            <a:off x="9568543" y="3067534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+++++</a:t>
            </a:r>
          </a:p>
        </p:txBody>
      </p:sp>
      <p:sp>
        <p:nvSpPr>
          <p:cNvPr id="444" name="TextBox 443"/>
          <p:cNvSpPr txBox="1"/>
          <p:nvPr/>
        </p:nvSpPr>
        <p:spPr>
          <a:xfrm>
            <a:off x="7511143" y="3067534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8561024" y="3067534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446" name="TextBox 445"/>
          <p:cNvSpPr txBox="1"/>
          <p:nvPr/>
        </p:nvSpPr>
        <p:spPr>
          <a:xfrm>
            <a:off x="7511143" y="4214809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1:0</a:t>
            </a:r>
          </a:p>
        </p:txBody>
      </p:sp>
      <p:sp>
        <p:nvSpPr>
          <p:cNvPr id="447" name="TextBox 446"/>
          <p:cNvSpPr txBox="1"/>
          <p:nvPr/>
        </p:nvSpPr>
        <p:spPr>
          <a:xfrm>
            <a:off x="8561024" y="4214809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5:0</a:t>
            </a:r>
          </a:p>
        </p:txBody>
      </p:sp>
      <p:sp>
        <p:nvSpPr>
          <p:cNvPr id="448" name="TextBox 447"/>
          <p:cNvSpPr txBox="1"/>
          <p:nvPr/>
        </p:nvSpPr>
        <p:spPr>
          <a:xfrm>
            <a:off x="9627824" y="4214809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3:5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7511143" y="5322835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8561024" y="5322835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9568543" y="5322835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+++++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7511143" y="6161035"/>
            <a:ext cx="71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9568543" y="6161035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8501743" y="6161035"/>
            <a:ext cx="8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++++</a:t>
            </a:r>
          </a:p>
        </p:txBody>
      </p:sp>
      <p:sp>
        <p:nvSpPr>
          <p:cNvPr id="455" name="Rectangle 454"/>
          <p:cNvSpPr/>
          <p:nvPr/>
        </p:nvSpPr>
        <p:spPr bwMode="auto">
          <a:xfrm>
            <a:off x="6334209" y="1727893"/>
            <a:ext cx="1024534" cy="502260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4EB9"/>
              </a:buClr>
              <a:buSzTx/>
              <a:buFontTx/>
              <a:buChar char="•"/>
              <a:tabLst>
                <a:tab pos="2971800" algn="l"/>
              </a:tabLst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3F3F3D"/>
              </a:solidFill>
              <a:effectLst/>
              <a:uLnTx/>
              <a:uFillTx/>
              <a:latin typeface="Trebuchet MS" pitchFamily="-65" charset="0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7358743" y="737304"/>
            <a:ext cx="3124188" cy="982116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4EB9"/>
              </a:buClr>
              <a:buSzTx/>
              <a:buFontTx/>
              <a:buChar char="•"/>
              <a:tabLst>
                <a:tab pos="2971800" algn="l"/>
              </a:tabLst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3F3F3D"/>
              </a:solidFill>
              <a:effectLst/>
              <a:uLnTx/>
              <a:uFillTx/>
              <a:latin typeface="Trebuchet MS" pitchFamily="-65" charset="0"/>
            </a:endParaRPr>
          </a:p>
        </p:txBody>
      </p:sp>
      <p:sp>
        <p:nvSpPr>
          <p:cNvPr id="457" name="Rectangle 456"/>
          <p:cNvSpPr/>
          <p:nvPr/>
        </p:nvSpPr>
        <p:spPr bwMode="auto">
          <a:xfrm>
            <a:off x="2631811" y="728831"/>
            <a:ext cx="3520132" cy="973104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4EB9"/>
              </a:buClr>
              <a:buSzTx/>
              <a:buFontTx/>
              <a:buChar char="•"/>
              <a:tabLst>
                <a:tab pos="2971800" algn="l"/>
              </a:tabLst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3F3F3D"/>
              </a:solidFill>
              <a:effectLst/>
              <a:uLnTx/>
              <a:uFillTx/>
              <a:latin typeface="Trebuchet MS" pitchFamily="-65" charset="0"/>
            </a:endParaRPr>
          </a:p>
        </p:txBody>
      </p:sp>
      <p:sp>
        <p:nvSpPr>
          <p:cNvPr id="458" name="Rectangle 457"/>
          <p:cNvSpPr/>
          <p:nvPr/>
        </p:nvSpPr>
        <p:spPr bwMode="auto">
          <a:xfrm>
            <a:off x="1550609" y="1721953"/>
            <a:ext cx="1076909" cy="5113214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4EB9"/>
              </a:buClr>
              <a:buSzTx/>
              <a:buFontTx/>
              <a:buChar char="•"/>
              <a:tabLst>
                <a:tab pos="2971800" algn="l"/>
              </a:tabLst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3F3F3D"/>
              </a:solidFill>
              <a:effectLst/>
              <a:uLnTx/>
              <a:uFillTx/>
              <a:latin typeface="Trebuchet MS" pitchFamily="-65" charset="0"/>
            </a:endParaRPr>
          </a:p>
        </p:txBody>
      </p:sp>
      <p:cxnSp>
        <p:nvCxnSpPr>
          <p:cNvPr id="459" name="Straight Connector 458"/>
          <p:cNvCxnSpPr/>
          <p:nvPr/>
        </p:nvCxnSpPr>
        <p:spPr bwMode="auto">
          <a:xfrm>
            <a:off x="3694768" y="737304"/>
            <a:ext cx="0" cy="609786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/>
          <p:nvPr/>
        </p:nvCxnSpPr>
        <p:spPr bwMode="auto">
          <a:xfrm>
            <a:off x="4820873" y="720364"/>
            <a:ext cx="0" cy="609786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1" name="Picture 6" descr="IMG_6145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1790" y="782448"/>
            <a:ext cx="813814" cy="7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" name="TextBox 461"/>
          <p:cNvSpPr txBox="1"/>
          <p:nvPr/>
        </p:nvSpPr>
        <p:spPr>
          <a:xfrm>
            <a:off x="3633224" y="1484199"/>
            <a:ext cx="124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SEP</a:t>
            </a:r>
          </a:p>
        </p:txBody>
      </p:sp>
      <p:pic>
        <p:nvPicPr>
          <p:cNvPr id="463" name="Picture 5" descr="applicator 1-150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1" b="12450"/>
          <a:stretch/>
        </p:blipFill>
        <p:spPr bwMode="auto">
          <a:xfrm>
            <a:off x="4992890" y="757047"/>
            <a:ext cx="977130" cy="82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" name="TextBox 463"/>
          <p:cNvSpPr txBox="1"/>
          <p:nvPr/>
        </p:nvSpPr>
        <p:spPr>
          <a:xfrm>
            <a:off x="4827065" y="1475726"/>
            <a:ext cx="124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CELLECTRA-3P</a:t>
            </a:r>
          </a:p>
        </p:txBody>
      </p:sp>
      <p:sp>
        <p:nvSpPr>
          <p:cNvPr id="465" name="TextBox 464"/>
          <p:cNvSpPr txBox="1"/>
          <p:nvPr/>
        </p:nvSpPr>
        <p:spPr>
          <a:xfrm>
            <a:off x="2532520" y="931036"/>
            <a:ext cx="124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DNA Injection    Only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(No EP)</a:t>
            </a:r>
          </a:p>
        </p:txBody>
      </p:sp>
      <p:cxnSp>
        <p:nvCxnSpPr>
          <p:cNvPr id="466" name="Straight Connector 465"/>
          <p:cNvCxnSpPr/>
          <p:nvPr/>
        </p:nvCxnSpPr>
        <p:spPr bwMode="auto">
          <a:xfrm flipH="1">
            <a:off x="1567543" y="2780022"/>
            <a:ext cx="4587883" cy="8464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7" name="Straight Connector 466"/>
          <p:cNvCxnSpPr/>
          <p:nvPr/>
        </p:nvCxnSpPr>
        <p:spPr bwMode="auto">
          <a:xfrm flipH="1" flipV="1">
            <a:off x="1567543" y="3889190"/>
            <a:ext cx="4596344" cy="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/>
          <p:nvPr/>
        </p:nvCxnSpPr>
        <p:spPr bwMode="auto">
          <a:xfrm flipH="1" flipV="1">
            <a:off x="1567543" y="4981427"/>
            <a:ext cx="4604805" cy="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/>
          <p:nvPr/>
        </p:nvCxnSpPr>
        <p:spPr bwMode="auto">
          <a:xfrm flipH="1" flipV="1">
            <a:off x="1567543" y="5988649"/>
            <a:ext cx="4596332" cy="1728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0" name="Straight Connector 469"/>
          <p:cNvCxnSpPr/>
          <p:nvPr/>
        </p:nvCxnSpPr>
        <p:spPr bwMode="auto">
          <a:xfrm>
            <a:off x="6150186" y="745759"/>
            <a:ext cx="0" cy="609786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1" name="Picture 8" descr="PL ruler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1359" y="1740643"/>
            <a:ext cx="988865" cy="101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" name="TextBox 471"/>
          <p:cNvSpPr txBox="1"/>
          <p:nvPr/>
        </p:nvSpPr>
        <p:spPr>
          <a:xfrm>
            <a:off x="2744410" y="623541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be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adde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3887449" y="621847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be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adde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5030488" y="618460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be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adde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75" name="Picture 2" descr="C:\Users\kkraynyak\Desktop\Tunnel assay 043013_1\neg ctrl 20x_2 merged.bmp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49818" y="6055643"/>
            <a:ext cx="1008328" cy="7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" name="Picture 2" descr="C:\Users\kkraynyak\Desktop\Tunnel assay 043013_1\RFP 2 h 3P 20x merged.bmp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887" y="6047917"/>
            <a:ext cx="1193841" cy="7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5" descr="C:\Users\kkraynyak\Desktop\Tunnel assay 043013_1\RFP 1 h 4x4 20x_1 merged.bm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359" y="6065703"/>
            <a:ext cx="1025989" cy="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8" name="Straight Connector 477"/>
          <p:cNvCxnSpPr/>
          <p:nvPr/>
        </p:nvCxnSpPr>
        <p:spPr bwMode="auto">
          <a:xfrm flipH="1" flipV="1">
            <a:off x="1534738" y="6835167"/>
            <a:ext cx="4604805" cy="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97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Attractiveness of DNA </a:t>
            </a:r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6759" y="1599057"/>
            <a:ext cx="5735288" cy="40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1" hangingPunct="1"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Safer than live virus vaccines</a:t>
            </a:r>
          </a:p>
          <a:p>
            <a:pPr marL="688975" lvl="1" indent="-231775" eaLnBrk="1" hangingPunct="1">
              <a:buClr>
                <a:srgbClr val="000080"/>
              </a:buClr>
              <a:buFontTx/>
              <a:buChar char="•"/>
            </a:pPr>
            <a:r>
              <a:rPr lang="en-US" sz="2000" dirty="0">
                <a:cs typeface="Arial" pitchFamily="34" charset="0"/>
              </a:rPr>
              <a:t>Cannot cause disease</a:t>
            </a:r>
          </a:p>
          <a:p>
            <a:pPr marL="688975" lvl="1" indent="-231775" eaLnBrk="1" hangingPunct="1">
              <a:buClr>
                <a:srgbClr val="000080"/>
              </a:buClr>
              <a:buFontTx/>
              <a:buChar char="•"/>
            </a:pPr>
            <a:r>
              <a:rPr lang="en-US" sz="2000" dirty="0">
                <a:cs typeface="Arial" pitchFamily="34" charset="0"/>
              </a:rPr>
              <a:t>No significant side effects </a:t>
            </a:r>
          </a:p>
          <a:p>
            <a:pPr marL="225425" indent="-225425">
              <a:lnSpc>
                <a:spcPct val="120000"/>
              </a:lnSpc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Prevent and treat</a:t>
            </a:r>
          </a:p>
          <a:p>
            <a:pPr marL="688975" lvl="1" indent="-231775">
              <a:lnSpc>
                <a:spcPct val="120000"/>
              </a:lnSpc>
              <a:buClr>
                <a:srgbClr val="000080"/>
              </a:buClr>
              <a:buFontTx/>
              <a:buChar char="•"/>
            </a:pPr>
            <a:r>
              <a:rPr lang="en-US" sz="2000" dirty="0">
                <a:cs typeface="Arial" pitchFamily="34" charset="0"/>
              </a:rPr>
              <a:t>Vastly expands market size </a:t>
            </a:r>
          </a:p>
          <a:p>
            <a:pPr marL="688975" lvl="1" indent="-231775">
              <a:lnSpc>
                <a:spcPct val="120000"/>
              </a:lnSpc>
              <a:buClr>
                <a:srgbClr val="000080"/>
              </a:buClr>
              <a:buFontTx/>
              <a:buChar char="•"/>
            </a:pPr>
            <a:r>
              <a:rPr lang="en-US" sz="2000" dirty="0">
                <a:cs typeface="Arial" pitchFamily="34" charset="0"/>
              </a:rPr>
              <a:t>Generate T cell &amp; </a:t>
            </a:r>
            <a:r>
              <a:rPr lang="en-US" sz="2000" dirty="0" smtClean="0">
                <a:cs typeface="Arial" pitchFamily="34" charset="0"/>
              </a:rPr>
              <a:t>Antibody </a:t>
            </a:r>
            <a:r>
              <a:rPr lang="en-US" sz="2000" dirty="0">
                <a:cs typeface="Arial" pitchFamily="34" charset="0"/>
              </a:rPr>
              <a:t>responses</a:t>
            </a:r>
          </a:p>
          <a:p>
            <a:pPr marL="225425" indent="-225425">
              <a:lnSpc>
                <a:spcPct val="120000"/>
              </a:lnSpc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Faster development</a:t>
            </a:r>
          </a:p>
          <a:p>
            <a:pPr marL="225425" indent="-225425">
              <a:lnSpc>
                <a:spcPct val="120000"/>
              </a:lnSpc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Easier to manufacture </a:t>
            </a:r>
          </a:p>
          <a:p>
            <a:pPr marL="225425" indent="-225425">
              <a:lnSpc>
                <a:spcPct val="120000"/>
              </a:lnSpc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Combination vaccines possible</a:t>
            </a:r>
          </a:p>
          <a:p>
            <a:pPr marL="225425" indent="-225425">
              <a:lnSpc>
                <a:spcPct val="120000"/>
              </a:lnSpc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sz="2000" dirty="0">
                <a:cs typeface="Arial" pitchFamily="34" charset="0"/>
              </a:rPr>
              <a:t>Key limitation of delivery being recently overcome with electroporation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7300" y="5764684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    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Electroporation is a key enabling technology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48" y="1337438"/>
            <a:ext cx="5141344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627" y="159692"/>
            <a:ext cx="74963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B2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Acknowledgments</a:t>
            </a:r>
            <a:endParaRPr lang="en-US" sz="3200" b="1" dirty="0">
              <a:solidFill>
                <a:srgbClr val="1B2C72"/>
              </a:solidFill>
              <a:cs typeface="Tahoma"/>
            </a:endParaRPr>
          </a:p>
        </p:txBody>
      </p:sp>
      <p:pic>
        <p:nvPicPr>
          <p:cNvPr id="5" name="Picture 12" descr="San Diego MCSD Cert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763" y="4232584"/>
            <a:ext cx="3757737" cy="25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0645" y="1726330"/>
            <a:ext cx="4560124" cy="40886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Dinah Amante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Mary </a:t>
            </a:r>
            <a:r>
              <a:rPr lang="en-US" sz="2000" b="1" dirty="0" err="1">
                <a:solidFill>
                  <a:srgbClr val="FF0000"/>
                </a:solidFill>
              </a:rPr>
              <a:t>Giffear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Alan Gomez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Kim Kraynyak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Jessica Lee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Jay McCoy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Janess Mendoza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Matthew Morrow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Sandra </a:t>
            </a:r>
            <a:r>
              <a:rPr lang="en-US" sz="2000" b="1" dirty="0" err="1">
                <a:solidFill>
                  <a:srgbClr val="FF0000"/>
                </a:solidFill>
              </a:rPr>
              <a:t>Oyola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Trevor Smith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Katherine Schultheis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Jian Yan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Maria Yang      </a:t>
            </a:r>
            <a:r>
              <a:rPr lang="en-US" sz="2000" b="1" dirty="0">
                <a:solidFill>
                  <a:schemeClr val="bg1"/>
                </a:solidFill>
              </a:rPr>
              <a:t>                            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Niranjan Sardesai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Mark Bagarazzi       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J. Joseph Kim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Laurent Humeau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Steve Kemmerrer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Kate Broderick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Amir Khan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768620" y="1818319"/>
            <a:ext cx="42044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University </a:t>
            </a:r>
            <a:r>
              <a:rPr lang="en-US" sz="2400" b="1" u="sng" dirty="0">
                <a:solidFill>
                  <a:schemeClr val="bg1"/>
                </a:solidFill>
              </a:rPr>
              <a:t>of Pennsylvania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David </a:t>
            </a:r>
            <a:r>
              <a:rPr lang="en-US" sz="2000" b="1" dirty="0" smtClean="0">
                <a:solidFill>
                  <a:schemeClr val="bg1"/>
                </a:solidFill>
              </a:rPr>
              <a:t>Weiner &amp; Lab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309" y="3016117"/>
            <a:ext cx="274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Scripps</a:t>
            </a:r>
            <a:endParaRPr lang="en-US" sz="2400" b="1" u="sng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Bill </a:t>
            </a:r>
            <a:r>
              <a:rPr lang="en-US" sz="2000" b="1" dirty="0" err="1" smtClean="0">
                <a:solidFill>
                  <a:schemeClr val="bg1"/>
                </a:solidFill>
              </a:rPr>
              <a:t>Kiosses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6429" y="3016117"/>
            <a:ext cx="2743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VGXI, Inc.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Dorothy Peterson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6120" y="1164356"/>
            <a:ext cx="1463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INOVIO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50" y="5956429"/>
            <a:ext cx="8384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This </a:t>
            </a:r>
            <a:r>
              <a:rPr lang="en-US" sz="1400" b="1" dirty="0">
                <a:solidFill>
                  <a:schemeClr val="bg1"/>
                </a:solidFill>
              </a:rPr>
              <a:t>work was supported in part by US Army grant W23RYX-8141-N604: #08023003  </a:t>
            </a:r>
            <a:r>
              <a:rPr lang="en-US" sz="1400" b="1" dirty="0" smtClean="0">
                <a:solidFill>
                  <a:schemeClr val="bg1"/>
                </a:solidFill>
              </a:rPr>
              <a:t>and </a:t>
            </a:r>
            <a:r>
              <a:rPr lang="en-US" sz="1400" b="1" dirty="0">
                <a:solidFill>
                  <a:schemeClr val="bg1"/>
                </a:solidFill>
              </a:rPr>
              <a:t>US Army SBIR W81XWH-11-C-0051:# </a:t>
            </a:r>
            <a:r>
              <a:rPr lang="en-US" sz="1400" b="1" dirty="0" smtClean="0">
                <a:solidFill>
                  <a:schemeClr val="bg1"/>
                </a:solidFill>
              </a:rPr>
              <a:t>1031550133.  Additional </a:t>
            </a:r>
            <a:r>
              <a:rPr lang="en-US" sz="1400" b="1" dirty="0">
                <a:solidFill>
                  <a:schemeClr val="bg1"/>
                </a:solidFill>
              </a:rPr>
              <a:t>funding support from DTRA and  NIH/NIAID</a:t>
            </a:r>
          </a:p>
        </p:txBody>
      </p:sp>
    </p:spTree>
    <p:extLst>
      <p:ext uri="{BB962C8B-B14F-4D97-AF65-F5344CB8AC3E}">
        <p14:creationId xmlns:p14="http://schemas.microsoft.com/office/powerpoint/2010/main" val="19000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Enhanced DNA Delivery: </a:t>
            </a:r>
            <a:r>
              <a:rPr lang="en-US" dirty="0" smtClean="0"/>
              <a:t>Electroporation</a:t>
            </a:r>
            <a:endParaRPr lang="en-US" dirty="0"/>
          </a:p>
        </p:txBody>
      </p:sp>
      <p:pic>
        <p:nvPicPr>
          <p:cNvPr id="3" name="Picture 2" descr="electroporation process graphic*(PP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687" y="1021278"/>
            <a:ext cx="7540625" cy="53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INOVIO: Electroporation Enhanced </a:t>
            </a:r>
            <a:r>
              <a:rPr lang="en-US" dirty="0" smtClean="0"/>
              <a:t>Transfection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0" y="1217613"/>
            <a:ext cx="8890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4"/>
          <p:cNvSpPr txBox="1">
            <a:spLocks noChangeArrowheads="1"/>
          </p:cNvSpPr>
          <p:nvPr/>
        </p:nvSpPr>
        <p:spPr bwMode="auto">
          <a:xfrm>
            <a:off x="5415149" y="6088063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400" b="1" i="1" dirty="0" smtClean="0">
                <a:latin typeface="+mn-lt"/>
              </a:rPr>
              <a:t>Sardesai &amp; Weiner, </a:t>
            </a:r>
            <a:r>
              <a:rPr lang="en-US" altLang="en-US" sz="1400" b="1" i="1" dirty="0" err="1" smtClean="0">
                <a:latin typeface="+mn-lt"/>
              </a:rPr>
              <a:t>Curr</a:t>
            </a:r>
            <a:r>
              <a:rPr lang="en-US" altLang="en-US" sz="1400" b="1" i="1" dirty="0" smtClean="0">
                <a:latin typeface="+mn-lt"/>
              </a:rPr>
              <a:t> </a:t>
            </a:r>
            <a:r>
              <a:rPr lang="en-US" altLang="en-US" sz="1400" b="1" i="1" dirty="0" err="1" smtClean="0">
                <a:latin typeface="+mn-lt"/>
              </a:rPr>
              <a:t>Opin</a:t>
            </a:r>
            <a:r>
              <a:rPr lang="en-US" altLang="en-US" sz="1400" b="1" i="1" dirty="0" smtClean="0">
                <a:latin typeface="+mn-lt"/>
              </a:rPr>
              <a:t> </a:t>
            </a:r>
            <a:r>
              <a:rPr lang="en-US" altLang="en-US" sz="1400" b="1" i="1" dirty="0" err="1" smtClean="0">
                <a:latin typeface="+mn-lt"/>
              </a:rPr>
              <a:t>Immunol</a:t>
            </a:r>
            <a:r>
              <a:rPr lang="en-US" altLang="en-US" sz="1400" b="1" i="1" dirty="0" smtClean="0">
                <a:latin typeface="+mn-lt"/>
              </a:rPr>
              <a:t> 2011</a:t>
            </a:r>
            <a:endParaRPr lang="en-US" altLang="en-US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0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INOVIO: Fulfilling the </a:t>
            </a:r>
            <a:r>
              <a:rPr lang="en-US" dirty="0" smtClean="0"/>
              <a:t>Promise </a:t>
            </a:r>
            <a:r>
              <a:rPr lang="en-US" dirty="0"/>
              <a:t>of DNA </a:t>
            </a:r>
            <a:r>
              <a:rPr lang="en-US" dirty="0" smtClean="0"/>
              <a:t>Vaccines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95550" y="1287462"/>
            <a:ext cx="7200900" cy="4579938"/>
            <a:chOff x="2495550" y="1287462"/>
            <a:chExt cx="7200900" cy="457993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1287462"/>
              <a:ext cx="7200900" cy="457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3_3P_HP_W-Display_ver-2_x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100" y="1706892"/>
              <a:ext cx="1286532" cy="113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88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Muscle EP Device </a:t>
            </a:r>
            <a:r>
              <a:rPr lang="en-US" dirty="0" smtClean="0"/>
              <a:t>in the Clinic</a:t>
            </a:r>
            <a:r>
              <a:rPr lang="en-US" dirty="0"/>
              <a:t>:  CELLECTRA®-</a:t>
            </a:r>
            <a:r>
              <a:rPr lang="en-US" dirty="0" smtClean="0"/>
              <a:t>5P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5981" y="1981200"/>
            <a:ext cx="3944439" cy="2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whdle11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941" y="1905000"/>
            <a:ext cx="2823496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9089" y="14536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I/II Device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127600" y="14536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III Device</a:t>
            </a:r>
            <a:endParaRPr lang="en-US" b="1" dirty="0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7025249" y="1546225"/>
            <a:ext cx="406400" cy="184150"/>
          </a:xfrm>
          <a:prstGeom prst="rightArrow">
            <a:avLst>
              <a:gd name="adj1" fmla="val 50000"/>
              <a:gd name="adj2" fmla="val 551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7431649" y="5410867"/>
            <a:ext cx="4129501" cy="7150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Number of total patients treated -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550+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Number of total immunizations -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1450+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85753" y="1068779"/>
            <a:ext cx="2750437" cy="3025325"/>
            <a:chOff x="1516715" y="1199404"/>
            <a:chExt cx="2750437" cy="3025325"/>
          </a:xfrm>
        </p:grpSpPr>
        <p:pic>
          <p:nvPicPr>
            <p:cNvPr id="12" name="Picture 11" descr="\\Fs01\users_sd\skemmerrer\home\EP Papers\Publications - Steve\Transdermal Article\Drafts\Shorter General Article\specific tissue regions 12-10-2010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63"/>
            <a:stretch/>
          </p:blipFill>
          <p:spPr bwMode="auto">
            <a:xfrm>
              <a:off x="1516715" y="1199404"/>
              <a:ext cx="2600325" cy="297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872295" y="3855397"/>
              <a:ext cx="2394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IM-Electroporation</a:t>
              </a:r>
            </a:p>
          </p:txBody>
        </p:sp>
      </p:grp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721403" y="4255439"/>
            <a:ext cx="39460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Therapeutic Phase </a:t>
            </a:r>
            <a:r>
              <a:rPr kumimoji="0" lang="en-US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II</a:t>
            </a:r>
            <a:r>
              <a:rPr kumimoji="0" lang="en-US" alt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HPV-003	(HPV-</a:t>
            </a:r>
            <a:r>
              <a:rPr kumimoji="0" lang="en-US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assoc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cervical</a:t>
            </a:r>
            <a:r>
              <a: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dysplasia)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EORTC-1411</a:t>
            </a:r>
            <a:r>
              <a:rPr kumimoji="0" lang="en-US" altLang="en-US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(HPV-associated cervical cancer)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1525" y="4255439"/>
            <a:ext cx="3994920" cy="2339102"/>
            <a:chOff x="829497" y="4256054"/>
            <a:chExt cx="3994920" cy="2339102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829497" y="4256054"/>
              <a:ext cx="3994920" cy="23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Therapeutic Phase </a:t>
              </a:r>
              <a:r>
                <a:rPr kumimoji="0" lang="en-US" alt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I</a:t>
              </a:r>
              <a:r>
                <a:rPr kumimoji="0" lang="en-US" altLang="en-US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endParaRPr kumimoji="0" lang="en-US" alt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b="1" kern="0" dirty="0" smtClean="0">
                  <a:solidFill>
                    <a:prstClr val="black"/>
                  </a:solidFill>
                </a:rPr>
                <a:t>HIV-001 	   (HIV)</a:t>
              </a:r>
              <a:endParaRPr lang="en-US" altLang="en-US" b="1" kern="0" dirty="0">
                <a:solidFill>
                  <a:prstClr val="black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HPV-001 </a:t>
              </a: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HPV-002</a:t>
              </a:r>
              <a:endPara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HPV-004 </a:t>
              </a:r>
            </a:p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HPV-005 </a:t>
              </a:r>
            </a:p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kumimoji="0" lang="en-U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HPV-006</a:t>
              </a: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TRT-001</a:t>
              </a:r>
              <a:r>
                <a:rPr lang="en-US" altLang="en-US" b="1" kern="0" dirty="0">
                  <a:solidFill>
                    <a:srgbClr val="C00000"/>
                  </a:solidFill>
                </a:rPr>
                <a:t>	</a:t>
              </a:r>
              <a:r>
                <a:rPr lang="en-US" altLang="en-US" b="1" kern="0" dirty="0" smtClean="0">
                  <a:solidFill>
                    <a:srgbClr val="C00000"/>
                  </a:solidFill>
                </a:rPr>
                <a:t> (breast, lung, pancreatic cancers)</a:t>
              </a: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PCa-001	 (prostate cancer)</a:t>
              </a: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VGX-6150-01 (</a:t>
              </a:r>
              <a:r>
                <a:rPr lang="en-US" altLang="en-US" b="1" kern="0" dirty="0" err="1" smtClean="0">
                  <a:solidFill>
                    <a:srgbClr val="C00000"/>
                  </a:solidFill>
                </a:rPr>
                <a:t>chonic</a:t>
              </a:r>
              <a:r>
                <a:rPr lang="en-US" altLang="en-US" b="1" kern="0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b="1" kern="0" dirty="0" err="1" smtClean="0">
                  <a:solidFill>
                    <a:srgbClr val="C00000"/>
                  </a:solidFill>
                </a:rPr>
                <a:t>HepC</a:t>
              </a:r>
              <a:r>
                <a:rPr lang="en-US" altLang="en-US" b="1" kern="0" dirty="0" smtClean="0">
                  <a:solidFill>
                    <a:srgbClr val="C00000"/>
                  </a:solidFill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HBV-001	</a:t>
              </a:r>
              <a:r>
                <a:rPr kumimoji="0" lang="en-US" alt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(chronic </a:t>
              </a:r>
              <a:r>
                <a:rPr kumimoji="0" lang="en-US" alt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HepB</a:t>
              </a:r>
              <a:r>
                <a:rPr kumimoji="0" lang="en-US" alt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)</a:t>
              </a:r>
              <a:endPara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1957912" y="4963940"/>
              <a:ext cx="91440" cy="2743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86237" y="5008767"/>
              <a:ext cx="1755609" cy="184666"/>
            </a:xfrm>
            <a:prstGeom prst="rect">
              <a:avLst/>
            </a:prstGeom>
          </p:spPr>
          <p:txBody>
            <a:bodyPr wrap="none" anchor="t" anchorCtr="0">
              <a:spAutoFit/>
            </a:bodyPr>
            <a:lstStyle/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1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HPV-associated CIN)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1955944" y="5335879"/>
              <a:ext cx="91440" cy="457200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84269" y="5472146"/>
              <a:ext cx="2069797" cy="184666"/>
            </a:xfrm>
            <a:prstGeom prst="rect">
              <a:avLst/>
            </a:prstGeom>
          </p:spPr>
          <p:txBody>
            <a:bodyPr wrap="none" anchor="t" anchorCtr="0">
              <a:spAutoFit/>
            </a:bodyPr>
            <a:lstStyle/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200" b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12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HPV-associated cancers)</a:t>
              </a:r>
              <a:endParaRPr lang="en-US" altLang="en-US" sz="1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6434" y="4255439"/>
            <a:ext cx="2600325" cy="1415772"/>
            <a:chOff x="4808690" y="4256054"/>
            <a:chExt cx="2600325" cy="1415772"/>
          </a:xfrm>
        </p:grpSpPr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4808690" y="4256054"/>
              <a:ext cx="2600325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Prophylactic </a:t>
              </a:r>
              <a:r>
                <a:rPr kumimoji="0" lang="en-US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Phase </a:t>
              </a:r>
              <a:r>
                <a:rPr kumimoji="0" lang="en-US" alt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I</a:t>
              </a:r>
              <a:r>
                <a:rPr kumimoji="0" lang="en-US" altLang="en-US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endParaRPr kumimoji="0" lang="en-US" alt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lvl="0">
                <a:defRPr/>
              </a:pPr>
              <a:r>
                <a:rPr lang="en-US" altLang="en-US" b="1" kern="0" dirty="0">
                  <a:solidFill>
                    <a:prstClr val="black"/>
                  </a:solidFill>
                </a:rPr>
                <a:t>FLU-001 US</a:t>
              </a:r>
            </a:p>
            <a:p>
              <a:pPr lvl="0">
                <a:defRPr/>
              </a:pPr>
              <a:r>
                <a:rPr lang="en-US" altLang="en-US" b="1" kern="0" dirty="0">
                  <a:solidFill>
                    <a:prstClr val="black"/>
                  </a:solidFill>
                </a:rPr>
                <a:t>FLU-001 Korea</a:t>
              </a:r>
            </a:p>
            <a:p>
              <a:pPr lvl="0">
                <a:defRPr/>
              </a:pPr>
              <a:r>
                <a:rPr lang="en-US" altLang="en-US" b="1" kern="0" dirty="0" smtClean="0">
                  <a:solidFill>
                    <a:prstClr val="black"/>
                  </a:solidFill>
                </a:rPr>
                <a:t>HIV-080</a:t>
              </a:r>
            </a:p>
            <a:p>
              <a:pPr lvl="0"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RV-262</a:t>
              </a:r>
            </a:p>
            <a:p>
              <a:pPr lvl="0">
                <a:defRPr/>
              </a:pPr>
              <a:r>
                <a:rPr lang="en-US" altLang="en-US" b="1" kern="0" dirty="0" smtClean="0">
                  <a:solidFill>
                    <a:srgbClr val="C00000"/>
                  </a:solidFill>
                </a:rPr>
                <a:t>EBOV-001	        (Ebola)</a:t>
              </a:r>
              <a:endParaRPr lang="en-US" altLang="en-US" sz="1000" b="1" kern="0" dirty="0">
                <a:solidFill>
                  <a:srgbClr val="C00000"/>
                </a:solidFill>
              </a:endParaRPr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187946" y="5093445"/>
              <a:ext cx="91440" cy="2743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6271" y="5138272"/>
              <a:ext cx="543739" cy="184666"/>
            </a:xfrm>
            <a:prstGeom prst="rect">
              <a:avLst/>
            </a:prstGeom>
          </p:spPr>
          <p:txBody>
            <a:bodyPr wrap="none" anchor="t" anchorCtr="0">
              <a:spAutoFit/>
            </a:bodyPr>
            <a:lstStyle/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(HIV)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6187946" y="4726792"/>
              <a:ext cx="91440" cy="2743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16271" y="4771619"/>
              <a:ext cx="519694" cy="184666"/>
            </a:xfrm>
            <a:prstGeom prst="rect">
              <a:avLst/>
            </a:prstGeom>
          </p:spPr>
          <p:txBody>
            <a:bodyPr wrap="none" anchor="t" anchorCtr="0">
              <a:spAutoFit/>
            </a:bodyPr>
            <a:lstStyle/>
            <a:p>
              <a:pPr lvl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(Flu)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6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5" y="91440"/>
            <a:ext cx="12192000" cy="734332"/>
          </a:xfrm>
        </p:spPr>
        <p:txBody>
          <a:bodyPr>
            <a:noAutofit/>
          </a:bodyPr>
          <a:lstStyle/>
          <a:p>
            <a:r>
              <a:rPr lang="en-US" sz="2800" dirty="0"/>
              <a:t>INOVIO’s Clinical </a:t>
            </a:r>
            <a:r>
              <a:rPr lang="en-US" sz="2800" dirty="0" smtClean="0"/>
              <a:t>Experience</a:t>
            </a:r>
            <a:br>
              <a:rPr lang="en-US" sz="2800" dirty="0" smtClean="0"/>
            </a:br>
            <a:r>
              <a:rPr lang="en-US" sz="2400" dirty="0" smtClean="0"/>
              <a:t>VGX-3100: Non-Surgical </a:t>
            </a:r>
            <a:r>
              <a:rPr lang="en-US" sz="2400" dirty="0"/>
              <a:t>Option for the Treatment </a:t>
            </a:r>
            <a:r>
              <a:rPr lang="en-US" sz="2400" dirty="0" smtClean="0"/>
              <a:t>of HPV-Specific </a:t>
            </a:r>
            <a:r>
              <a:rPr lang="en-US" sz="2400" dirty="0"/>
              <a:t>High-Grade Cervical </a:t>
            </a:r>
            <a:r>
              <a:rPr lang="en-US" sz="2400" dirty="0" smtClean="0"/>
              <a:t>Dysplasia</a:t>
            </a:r>
            <a:endParaRPr lang="en-US" sz="24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00306"/>
              </p:ext>
            </p:extLst>
          </p:nvPr>
        </p:nvGraphicFramePr>
        <p:xfrm>
          <a:off x="3487435" y="3645400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733113"/>
                <a:gridCol w="228600"/>
                <a:gridCol w="292600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/>
                        <a:t>HPV 16 E6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HPV 16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E7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93922"/>
              </p:ext>
            </p:extLst>
          </p:nvPr>
        </p:nvGraphicFramePr>
        <p:xfrm>
          <a:off x="3456955" y="5186447"/>
          <a:ext cx="6096000" cy="39624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733113"/>
                <a:gridCol w="228600"/>
                <a:gridCol w="292600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/>
                        <a:t>HPV 18 E6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HPV 18 E7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888649" y="1310941"/>
            <a:ext cx="8414703" cy="1785104"/>
            <a:chOff x="1785211" y="1310941"/>
            <a:chExt cx="8414703" cy="1785104"/>
          </a:xfrm>
        </p:grpSpPr>
        <p:sp>
          <p:nvSpPr>
            <p:cNvPr id="27" name="Rounded Rectangle 26"/>
            <p:cNvSpPr/>
            <p:nvPr/>
          </p:nvSpPr>
          <p:spPr>
            <a:xfrm>
              <a:off x="1785211" y="1310941"/>
              <a:ext cx="8414703" cy="1785104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85211" y="1310941"/>
              <a:ext cx="841470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8650" marR="0" lvl="0" indent="-6286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Combination HPV16/18 E6/E7 DNA immunotherapy</a:t>
              </a:r>
            </a:p>
            <a:p>
              <a:pPr marL="628650" marR="0" lvl="0" indent="-6286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Two DNA plasmids delivered simultaneously via IM injection followed by IM </a:t>
              </a:r>
              <a:r>
                <a:rPr lang="en-US" kern="0" dirty="0" smtClean="0">
                  <a:solidFill>
                    <a:srgbClr val="002060"/>
                  </a:solidFill>
                </a:rPr>
                <a:t>e</a:t>
              </a:r>
              <a:r>
                <a:rPr kumimoji="0" lang="en-US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lectroporation</a:t>
              </a: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(CELLECTRA®-5P)</a:t>
              </a:r>
            </a:p>
            <a:p>
              <a:pPr marL="627063" marR="0" lvl="0" indent="-627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Capitalizes on Inovio’s ability to drive the body’s own immune system to seek and destroy pre-cancerous cells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88314" y="3695023"/>
            <a:ext cx="7132983" cy="2742399"/>
            <a:chOff x="2077428" y="3695023"/>
            <a:chExt cx="7132983" cy="2742399"/>
          </a:xfrm>
        </p:grpSpPr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371734" y="6160423"/>
              <a:ext cx="4783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20650" marR="0" lvl="0" indent="-1206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*Deletions or mutations important for p53 binding and degradation</a:t>
              </a: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371735" y="5887965"/>
              <a:ext cx="20873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sym typeface="Webdings" pitchFamily="-107" charset="2"/>
                </a:rPr>
                <a:t>Mutations in </a:t>
              </a:r>
              <a:r>
                <a:rPr kumimoji="0" lang="en-US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sym typeface="Webdings" pitchFamily="-107" charset="2"/>
                </a:rPr>
                <a:t>Rb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sym typeface="Webdings" pitchFamily="-107" charset="2"/>
                </a:rPr>
                <a:t> binding site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2077428" y="5220258"/>
              <a:ext cx="12410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pCon18E6E7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2920524" y="4360433"/>
              <a:ext cx="14334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High Efficiency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Leader Sequence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6530711" y="4221245"/>
              <a:ext cx="0" cy="164589"/>
            </a:xfrm>
            <a:prstGeom prst="line">
              <a:avLst/>
            </a:prstGeom>
            <a:noFill/>
            <a:ln w="19050">
              <a:solidFill>
                <a:srgbClr val="9BBB5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319918" y="4360433"/>
              <a:ext cx="24177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Endoproteolytic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cleavage site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252649" y="4033577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6210036" y="4033577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174986" y="4033577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8126149" y="4033577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sym typeface="Webdings" pitchFamily="-107" charset="2"/>
                </a:rPr>
                <a:t>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8823061" y="4033577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sym typeface="Webdings" pitchFamily="-107" charset="2"/>
                </a:rPr>
                <a:t></a:t>
              </a: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2130689" y="3695023"/>
              <a:ext cx="12410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pCon16E6E7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222169" y="5574624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179556" y="5574624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5144506" y="5574624"/>
              <a:ext cx="28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8095669" y="5574624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sym typeface="Webdings" pitchFamily="-107" charset="2"/>
                </a:rPr>
                <a:t>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8792581" y="5574624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sym typeface="Webdings" pitchFamily="-107" charset="2"/>
                </a:rPr>
                <a:t></a:t>
              </a: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6536549" y="4963716"/>
              <a:ext cx="0" cy="178863"/>
            </a:xfrm>
            <a:prstGeom prst="line">
              <a:avLst/>
            </a:prstGeom>
            <a:noFill/>
            <a:ln w="19050">
              <a:solidFill>
                <a:srgbClr val="9BBB5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3550445" y="4195844"/>
              <a:ext cx="0" cy="164589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3556283" y="4938315"/>
              <a:ext cx="0" cy="17886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7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VGX-3100 Phase II:</a:t>
            </a:r>
            <a:br>
              <a:rPr lang="en-US" dirty="0"/>
            </a:br>
            <a:r>
              <a:rPr lang="en-US" dirty="0" smtClean="0"/>
              <a:t>Generation of Robust HPV-16 and HPV-18 T Cell Responses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92" y="1356632"/>
            <a:ext cx="8168617" cy="530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6350198"/>
            <a:ext cx="3252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Inovio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Pharmaceuticals:  Proprietary Data</a:t>
            </a:r>
          </a:p>
        </p:txBody>
      </p:sp>
    </p:spTree>
    <p:extLst>
      <p:ext uri="{BB962C8B-B14F-4D97-AF65-F5344CB8AC3E}">
        <p14:creationId xmlns:p14="http://schemas.microsoft.com/office/powerpoint/2010/main" val="35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VGX-3100 Phase II:</a:t>
            </a:r>
            <a:br>
              <a:rPr lang="en-US" dirty="0"/>
            </a:br>
            <a:r>
              <a:rPr lang="en-US" dirty="0"/>
              <a:t>Clinically Significant Efficacy in the Treatment of Cervical Dysplasia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0" y="1282692"/>
            <a:ext cx="3436190" cy="349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94" y="1282692"/>
            <a:ext cx="3344762" cy="34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34" y="1282691"/>
            <a:ext cx="4304762" cy="348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0269" y="5236755"/>
            <a:ext cx="9671462" cy="7150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dirty="0" smtClean="0">
                <a:cs typeface="Arial" pitchFamily="34" charset="0"/>
              </a:rPr>
              <a:t>Significant disease regression and viral clearance</a:t>
            </a:r>
          </a:p>
          <a:p>
            <a:pPr marL="225425" indent="-225425">
              <a:buClr>
                <a:srgbClr val="000080"/>
              </a:buClr>
              <a:buSzPct val="90000"/>
              <a:buFont typeface="Wingdings 3" panose="05040102010807070707" pitchFamily="18" charset="2"/>
              <a:buChar char=""/>
            </a:pPr>
            <a:r>
              <a:rPr lang="en-US" i="1" dirty="0" smtClean="0">
                <a:cs typeface="Arial" pitchFamily="34" charset="0"/>
              </a:rPr>
              <a:t>First report of clinical efficacy with a therapeutic naked DNA vaccine using electroporation delivery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9978" y="6350198"/>
            <a:ext cx="3252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Inovio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Pharmaceuticals:  Proprietary Data</a:t>
            </a:r>
          </a:p>
        </p:txBody>
      </p:sp>
    </p:spTree>
    <p:extLst>
      <p:ext uri="{BB962C8B-B14F-4D97-AF65-F5344CB8AC3E}">
        <p14:creationId xmlns:p14="http://schemas.microsoft.com/office/powerpoint/2010/main" val="42668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775</Words>
  <Application>Microsoft Office PowerPoint</Application>
  <PresentationFormat>Widescreen</PresentationFormat>
  <Paragraphs>243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Tahoma</vt:lpstr>
      <vt:lpstr>Times New Roman</vt:lpstr>
      <vt:lpstr>Trebuchet MS</vt:lpstr>
      <vt:lpstr>Webdings</vt:lpstr>
      <vt:lpstr>Wingdings</vt:lpstr>
      <vt:lpstr>Wingdings 3</vt:lpstr>
      <vt:lpstr>1_Office Theme</vt:lpstr>
      <vt:lpstr>PowerPoint Presentation</vt:lpstr>
      <vt:lpstr>Attractiveness of DNA Vaccines</vt:lpstr>
      <vt:lpstr>Enhanced DNA Delivery: Electroporation</vt:lpstr>
      <vt:lpstr>INOVIO: Electroporation Enhanced Transfection</vt:lpstr>
      <vt:lpstr>INOVIO: Fulfilling the Promise of DNA Vaccines</vt:lpstr>
      <vt:lpstr>Muscle EP Device in the Clinic:  CELLECTRA®-5P</vt:lpstr>
      <vt:lpstr>INOVIO’s Clinical Experience VGX-3100: Non-Surgical Option for the Treatment of HPV-Specific High-Grade Cervical Dysplasia</vt:lpstr>
      <vt:lpstr>VGX-3100 Phase II: Generation of Robust HPV-16 and HPV-18 T Cell Responses</vt:lpstr>
      <vt:lpstr>VGX-3100 Phase II: Clinically Significant Efficacy in the Treatment of Cervical Dysplasia</vt:lpstr>
      <vt:lpstr>Enhanced DNA Delivery to the Skin via Surface Electroporation</vt:lpstr>
      <vt:lpstr>Evolution of Surface EP to a Multi-head Device</vt:lpstr>
      <vt:lpstr>Expression Kinetics in Skin following SEP</vt:lpstr>
      <vt:lpstr>Directly Targeting the Epidermis with SEP</vt:lpstr>
      <vt:lpstr>Directly Transfecting Keratinocytes with SEP</vt:lpstr>
      <vt:lpstr>Directly Transfecting Dendritic Cells with SEP</vt:lpstr>
      <vt:lpstr>Transfected Cell Migration into Draining Lymph Nodes</vt:lpstr>
      <vt:lpstr>Minimally Invasive Dermal Electroporation – CELLECTRA®-3P</vt:lpstr>
      <vt:lpstr>CELLECTRA®-3P targets a wide range of cell types in the skin </vt:lpstr>
      <vt:lpstr>Same target tissue, different biological effect…..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Ramos</dc:creator>
  <cp:lastModifiedBy>Stephanie Ramos</cp:lastModifiedBy>
  <cp:revision>69</cp:revision>
  <dcterms:created xsi:type="dcterms:W3CDTF">2015-07-26T19:57:46Z</dcterms:created>
  <dcterms:modified xsi:type="dcterms:W3CDTF">2015-08-07T18:03:06Z</dcterms:modified>
</cp:coreProperties>
</file>